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89" d="100"/>
          <a:sy n="89" d="100"/>
        </p:scale>
        <p:origin x="-120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1B638-6E4D-4C3D-9E9B-5D8954574CFB}" type="datetimeFigureOut">
              <a:rPr lang="en-AU" smtClean="0"/>
              <a:t>25/01/2018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8E59E-E96B-42EF-9ADD-03BB07E9E7E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4703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1B638-6E4D-4C3D-9E9B-5D8954574CFB}" type="datetimeFigureOut">
              <a:rPr lang="en-AU" smtClean="0"/>
              <a:t>25/01/2018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8E59E-E96B-42EF-9ADD-03BB07E9E7E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3995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1B638-6E4D-4C3D-9E9B-5D8954574CFB}" type="datetimeFigureOut">
              <a:rPr lang="en-AU" smtClean="0"/>
              <a:t>25/01/2018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8E59E-E96B-42EF-9ADD-03BB07E9E7E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9994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1B638-6E4D-4C3D-9E9B-5D8954574CFB}" type="datetimeFigureOut">
              <a:rPr lang="en-AU" smtClean="0"/>
              <a:t>25/01/2018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8E59E-E96B-42EF-9ADD-03BB07E9E7E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1896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1B638-6E4D-4C3D-9E9B-5D8954574CFB}" type="datetimeFigureOut">
              <a:rPr lang="en-AU" smtClean="0"/>
              <a:t>25/01/2018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8E59E-E96B-42EF-9ADD-03BB07E9E7E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8286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1B638-6E4D-4C3D-9E9B-5D8954574CFB}" type="datetimeFigureOut">
              <a:rPr lang="en-AU" smtClean="0"/>
              <a:t>25/01/2018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8E59E-E96B-42EF-9ADD-03BB07E9E7E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047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1B638-6E4D-4C3D-9E9B-5D8954574CFB}" type="datetimeFigureOut">
              <a:rPr lang="en-AU" smtClean="0"/>
              <a:t>25/01/2018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8E59E-E96B-42EF-9ADD-03BB07E9E7E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78246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1B638-6E4D-4C3D-9E9B-5D8954574CFB}" type="datetimeFigureOut">
              <a:rPr lang="en-AU" smtClean="0"/>
              <a:t>25/01/2018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8E59E-E96B-42EF-9ADD-03BB07E9E7E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5854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1B638-6E4D-4C3D-9E9B-5D8954574CFB}" type="datetimeFigureOut">
              <a:rPr lang="en-AU" smtClean="0"/>
              <a:t>25/01/2018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8E59E-E96B-42EF-9ADD-03BB07E9E7E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86872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1B638-6E4D-4C3D-9E9B-5D8954574CFB}" type="datetimeFigureOut">
              <a:rPr lang="en-AU" smtClean="0"/>
              <a:t>25/01/2018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8E59E-E96B-42EF-9ADD-03BB07E9E7E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14125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1B638-6E4D-4C3D-9E9B-5D8954574CFB}" type="datetimeFigureOut">
              <a:rPr lang="en-AU" smtClean="0"/>
              <a:t>25/01/2018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8E59E-E96B-42EF-9ADD-03BB07E9E7E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48401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1B638-6E4D-4C3D-9E9B-5D8954574CFB}" type="datetimeFigureOut">
              <a:rPr lang="en-AU" smtClean="0"/>
              <a:t>25/01/2018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8E59E-E96B-42EF-9ADD-03BB07E9E7E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73265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5022" y="127590"/>
            <a:ext cx="9144000" cy="925033"/>
          </a:xfrm>
        </p:spPr>
        <p:txBody>
          <a:bodyPr>
            <a:normAutofit/>
          </a:bodyPr>
          <a:lstStyle/>
          <a:p>
            <a:r>
              <a:rPr lang="en-AU" sz="2800" b="1" dirty="0" smtClean="0"/>
              <a:t>INDIKASI SEKOLAH PENERIMA BANTUAN PEMERINTAH YANG BERMASALAH DI TAHUN 2017</a:t>
            </a:r>
            <a:endParaRPr lang="en-AU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773579"/>
              </p:ext>
            </p:extLst>
          </p:nvPr>
        </p:nvGraphicFramePr>
        <p:xfrm>
          <a:off x="215994" y="1116420"/>
          <a:ext cx="11250203" cy="5359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451"/>
                <a:gridCol w="1664414"/>
                <a:gridCol w="1510301"/>
                <a:gridCol w="2712377"/>
                <a:gridCol w="2537717"/>
                <a:gridCol w="2208943"/>
              </a:tblGrid>
              <a:tr h="3615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dirty="0">
                          <a:solidFill>
                            <a:srgbClr val="50141B"/>
                          </a:solidFill>
                          <a:effectLst/>
                          <a:latin typeface="Book Antiqua" panose="02040602050305030304" pitchFamily="18" charset="0"/>
                          <a:ea typeface="Book Antiqua" panose="02040602050305030304" pitchFamily="18" charset="0"/>
                          <a:cs typeface="Arial" panose="020B0604020202020204" pitchFamily="34" charset="0"/>
                        </a:rPr>
                        <a:t>No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en-AU" sz="1400" b="1" dirty="0" err="1">
                          <a:solidFill>
                            <a:srgbClr val="50141B"/>
                          </a:solidFill>
                          <a:effectLst/>
                          <a:latin typeface="Book Antiqua" panose="02040602050305030304" pitchFamily="18" charset="0"/>
                          <a:ea typeface="Book Antiqua" panose="02040602050305030304" pitchFamily="18" charset="0"/>
                          <a:cs typeface="Arial" panose="020B0604020202020204" pitchFamily="34" charset="0"/>
                        </a:rPr>
                        <a:t>Nama</a:t>
                      </a:r>
                      <a:r>
                        <a:rPr lang="en-AU" sz="1400" b="1" dirty="0">
                          <a:solidFill>
                            <a:srgbClr val="50141B"/>
                          </a:solidFill>
                          <a:effectLst/>
                          <a:latin typeface="Book Antiqua" panose="02040602050305030304" pitchFamily="18" charset="0"/>
                          <a:ea typeface="Book Antiqua" panose="02040602050305030304" pitchFamily="18" charset="0"/>
                          <a:cs typeface="Arial" panose="020B0604020202020204" pitchFamily="34" charset="0"/>
                        </a:rPr>
                        <a:t> SMA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en-AU" sz="1400" b="1" dirty="0" err="1">
                          <a:solidFill>
                            <a:srgbClr val="50141B"/>
                          </a:solidFill>
                          <a:effectLst/>
                          <a:latin typeface="Book Antiqua" panose="02040602050305030304" pitchFamily="18" charset="0"/>
                          <a:ea typeface="Book Antiqua" panose="02040602050305030304" pitchFamily="18" charset="0"/>
                          <a:cs typeface="Arial" panose="020B0604020202020204" pitchFamily="34" charset="0"/>
                        </a:rPr>
                        <a:t>Jenis</a:t>
                      </a:r>
                      <a:r>
                        <a:rPr lang="en-AU" sz="1400" b="1" dirty="0">
                          <a:solidFill>
                            <a:srgbClr val="50141B"/>
                          </a:solidFill>
                          <a:effectLst/>
                          <a:latin typeface="Book Antiqua" panose="02040602050305030304" pitchFamily="18" charset="0"/>
                          <a:ea typeface="Book Antiqua" panose="020406020503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AU" sz="1400" b="1" dirty="0" err="1">
                          <a:solidFill>
                            <a:srgbClr val="50141B"/>
                          </a:solidFill>
                          <a:effectLst/>
                          <a:latin typeface="Book Antiqua" panose="02040602050305030304" pitchFamily="18" charset="0"/>
                          <a:ea typeface="Book Antiqua" panose="02040602050305030304" pitchFamily="18" charset="0"/>
                          <a:cs typeface="Arial" panose="020B0604020202020204" pitchFamily="34" charset="0"/>
                        </a:rPr>
                        <a:t>Bantuan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en-AU" sz="1400" b="1" dirty="0" err="1">
                          <a:solidFill>
                            <a:srgbClr val="50141B"/>
                          </a:solidFill>
                          <a:effectLst/>
                          <a:latin typeface="Book Antiqua" panose="02040602050305030304" pitchFamily="18" charset="0"/>
                          <a:ea typeface="Book Antiqua" panose="02040602050305030304" pitchFamily="18" charset="0"/>
                          <a:cs typeface="Arial" panose="020B0604020202020204" pitchFamily="34" charset="0"/>
                        </a:rPr>
                        <a:t>Permasalahan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en-AU" sz="1400" b="1" dirty="0" err="1">
                          <a:solidFill>
                            <a:srgbClr val="50141B"/>
                          </a:solidFill>
                          <a:effectLst/>
                          <a:latin typeface="Book Antiqua" panose="02040602050305030304" pitchFamily="18" charset="0"/>
                          <a:ea typeface="Book Antiqua" panose="02040602050305030304" pitchFamily="18" charset="0"/>
                          <a:cs typeface="Arial" panose="020B0604020202020204" pitchFamily="34" charset="0"/>
                        </a:rPr>
                        <a:t>Tindak</a:t>
                      </a:r>
                      <a:r>
                        <a:rPr lang="en-AU" sz="1400" b="1" dirty="0">
                          <a:solidFill>
                            <a:srgbClr val="50141B"/>
                          </a:solidFill>
                          <a:effectLst/>
                          <a:latin typeface="Book Antiqua" panose="02040602050305030304" pitchFamily="18" charset="0"/>
                          <a:ea typeface="Book Antiqua" panose="020406020503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AU" sz="1400" b="1" dirty="0" err="1">
                          <a:solidFill>
                            <a:srgbClr val="50141B"/>
                          </a:solidFill>
                          <a:effectLst/>
                          <a:latin typeface="Book Antiqua" panose="02040602050305030304" pitchFamily="18" charset="0"/>
                          <a:ea typeface="Book Antiqua" panose="02040602050305030304" pitchFamily="18" charset="0"/>
                          <a:cs typeface="Arial" panose="020B0604020202020204" pitchFamily="34" charset="0"/>
                        </a:rPr>
                        <a:t>Lanjut</a:t>
                      </a:r>
                      <a:r>
                        <a:rPr lang="en-AU" sz="1400" b="1" dirty="0">
                          <a:solidFill>
                            <a:srgbClr val="50141B"/>
                          </a:solidFill>
                          <a:effectLst/>
                          <a:latin typeface="Book Antiqua" panose="02040602050305030304" pitchFamily="18" charset="0"/>
                          <a:ea typeface="Book Antiqua" panose="020406020503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AU" sz="1400" b="1" dirty="0" err="1">
                          <a:solidFill>
                            <a:srgbClr val="50141B"/>
                          </a:solidFill>
                          <a:effectLst/>
                          <a:latin typeface="Book Antiqua" panose="02040602050305030304" pitchFamily="18" charset="0"/>
                          <a:ea typeface="Book Antiqua" panose="02040602050305030304" pitchFamily="18" charset="0"/>
                          <a:cs typeface="Arial" panose="020B0604020202020204" pitchFamily="34" charset="0"/>
                        </a:rPr>
                        <a:t>Subdit</a:t>
                      </a:r>
                      <a:r>
                        <a:rPr lang="en-AU" sz="1400" b="1" dirty="0">
                          <a:solidFill>
                            <a:srgbClr val="50141B"/>
                          </a:solidFill>
                          <a:effectLst/>
                          <a:latin typeface="Book Antiqua" panose="02040602050305030304" pitchFamily="18" charset="0"/>
                          <a:ea typeface="Book Antiqua" panose="020406020503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AU" sz="1400" b="1" dirty="0" err="1">
                          <a:solidFill>
                            <a:srgbClr val="50141B"/>
                          </a:solidFill>
                          <a:effectLst/>
                          <a:latin typeface="Book Antiqua" panose="02040602050305030304" pitchFamily="18" charset="0"/>
                          <a:ea typeface="Book Antiqua" panose="02040602050305030304" pitchFamily="18" charset="0"/>
                          <a:cs typeface="Arial" panose="020B0604020202020204" pitchFamily="34" charset="0"/>
                        </a:rPr>
                        <a:t>Sarana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en-AU" sz="1400" b="1" dirty="0" err="1">
                          <a:solidFill>
                            <a:srgbClr val="50141B"/>
                          </a:solidFill>
                          <a:effectLst/>
                          <a:latin typeface="Book Antiqua" panose="02040602050305030304" pitchFamily="18" charset="0"/>
                          <a:ea typeface="Book Antiqua" panose="02040602050305030304" pitchFamily="18" charset="0"/>
                          <a:cs typeface="Arial" panose="020B0604020202020204" pitchFamily="34" charset="0"/>
                        </a:rPr>
                        <a:t>Rekomendasi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1476747">
                <a:tc>
                  <a:txBody>
                    <a:bodyPr/>
                    <a:lstStyle/>
                    <a:p>
                      <a:r>
                        <a:rPr lang="en-AU" sz="1300" dirty="0" smtClean="0"/>
                        <a:t>1</a:t>
                      </a:r>
                      <a:endParaRPr lang="en-A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SMAS </a:t>
                      </a:r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Nurul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Anwar,</a:t>
                      </a:r>
                    </a:p>
                    <a:p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Kab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Sampang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Jawa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Timur</a:t>
                      </a:r>
                      <a:endParaRPr lang="en-AU" sz="1300" dirty="0" smtClean="0"/>
                    </a:p>
                    <a:p>
                      <a:endParaRPr lang="en-A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Rehabilitasi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Perpustakaan</a:t>
                      </a:r>
                      <a:endParaRPr lang="en-AU" sz="1300" dirty="0" smtClean="0"/>
                    </a:p>
                    <a:p>
                      <a:endParaRPr lang="en-A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Rehab </a:t>
                      </a:r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belum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dilaksanakan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Pembangunan </a:t>
                      </a:r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perpustakaan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rencana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lantai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2 - </a:t>
                      </a:r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menunggu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pembongkaran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pekerjaan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ducting yang </a:t>
                      </a:r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belum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selesai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AU" sz="1300" dirty="0" smtClean="0"/>
                    </a:p>
                    <a:p>
                      <a:endParaRPr lang="en-A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Melakukan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visitasi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lapangan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sekolah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penerima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bantuan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yayasan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terkait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Hasil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visitasi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menemukan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bahwa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pembangunan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sudah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mencapai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±40%. </a:t>
                      </a:r>
                      <a:endParaRPr lang="en-A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Meminta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pihak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sekolah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yayasan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menyelesaikan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pekerjaan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rehab</a:t>
                      </a:r>
                      <a:r>
                        <a:rPr lang="en-AU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3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AU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pembangunan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perpustakaan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hingga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akhir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Desember</a:t>
                      </a:r>
                      <a:r>
                        <a:rPr lang="en-A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2017.</a:t>
                      </a:r>
                      <a:endParaRPr lang="en-AU" sz="1300" dirty="0"/>
                    </a:p>
                  </a:txBody>
                  <a:tcPr/>
                </a:tc>
              </a:tr>
              <a:tr h="1476747">
                <a:tc>
                  <a:txBody>
                    <a:bodyPr/>
                    <a:lstStyle/>
                    <a:p>
                      <a:r>
                        <a:rPr lang="en-AU" sz="1300" dirty="0" smtClean="0"/>
                        <a:t>2</a:t>
                      </a:r>
                      <a:endParaRPr lang="en-A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SMAS Islam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Nurul</a:t>
                      </a:r>
                      <a:endParaRPr lang="en-AU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Ulum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Malo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Kab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Bojonegoro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Jawa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Timur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RKB;</a:t>
                      </a:r>
                    </a:p>
                    <a:p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Rehabilitasi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Dana Rehab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digunakan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pembangunan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toilet.</a:t>
                      </a:r>
                    </a:p>
                    <a:p>
                      <a:r>
                        <a:rPr lang="en-AU" sz="1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Luas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RKB yang </a:t>
                      </a:r>
                      <a:r>
                        <a:rPr lang="en-AU" sz="1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dibangun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kurang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standar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AU" sz="1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ditentukan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Yang </a:t>
                      </a:r>
                      <a:r>
                        <a:rPr lang="en-AU" sz="1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seharusnya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8X9M </a:t>
                      </a:r>
                      <a:r>
                        <a:rPr lang="en-AU" sz="1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dibangun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7X9M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Melakukan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visitasi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lapangan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sekolah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penerima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bantuan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yayasan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ekolah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akan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mengembalikan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kelebihan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sisa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dana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bantuan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tersebut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Segera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mengembalikan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kelebihan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dana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melalui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e-billing (</a:t>
                      </a:r>
                      <a:r>
                        <a:rPr lang="en-AU" sz="1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sampai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saat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belum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bukti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pengembalian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  <a:endParaRPr lang="en-AU" sz="1200" dirty="0"/>
                    </a:p>
                  </a:txBody>
                  <a:tcPr/>
                </a:tc>
              </a:tr>
              <a:tr h="1022364">
                <a:tc>
                  <a:txBody>
                    <a:bodyPr/>
                    <a:lstStyle/>
                    <a:p>
                      <a:r>
                        <a:rPr lang="en-AU" sz="1300" dirty="0" smtClean="0"/>
                        <a:t>3</a:t>
                      </a:r>
                      <a:endParaRPr lang="en-A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SMAN 5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Benjina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Kab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Kepulauan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Aru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Maluku</a:t>
                      </a:r>
                      <a:endParaRPr lang="en-A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Ruang</a:t>
                      </a:r>
                      <a:endParaRPr lang="en-AU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Penunjang</a:t>
                      </a:r>
                      <a:endParaRPr lang="en-AU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Lainnya</a:t>
                      </a:r>
                      <a:endParaRPr lang="en-A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informasi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warga</a:t>
                      </a:r>
                      <a:endParaRPr lang="en-AU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sekolah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bahwa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pembangunan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endParaRPr lang="en-AU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dilaksanakan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Dari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laporan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50%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kepada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kami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bahwa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foto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disampaikan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adalah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foto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RKB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bukan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ruang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penunjang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A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respons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kepala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sekolah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mengklarifikasi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masalah</a:t>
                      </a:r>
                      <a:endParaRPr lang="en-A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Sudah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mengirimkan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surat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mengembalikan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dana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tersebut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kas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Negara </a:t>
                      </a:r>
                      <a:r>
                        <a:rPr lang="en-AU" sz="1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ditembuskan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Kepala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Dinas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Provinsi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AU" sz="1200" dirty="0"/>
                    </a:p>
                  </a:txBody>
                  <a:tcPr/>
                </a:tc>
              </a:tr>
              <a:tr h="1022364">
                <a:tc>
                  <a:txBody>
                    <a:bodyPr/>
                    <a:lstStyle/>
                    <a:p>
                      <a:r>
                        <a:rPr lang="en-AU" sz="1300" dirty="0" smtClean="0"/>
                        <a:t>4</a:t>
                      </a:r>
                      <a:endParaRPr lang="en-A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SMAN 1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Amfoang</a:t>
                      </a:r>
                      <a:endParaRPr lang="en-AU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Selatan,</a:t>
                      </a:r>
                    </a:p>
                    <a:p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Kab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Kupang</a:t>
                      </a:r>
                      <a:endParaRPr lang="en-AU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NTT</a:t>
                      </a:r>
                      <a:endParaRPr lang="en-AU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Rehabilitasi</a:t>
                      </a:r>
                      <a:endParaRPr lang="en-AU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informasi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warga</a:t>
                      </a:r>
                      <a:endParaRPr lang="en-AU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sekolah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bahwa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pembangunan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dilaksanakan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A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respons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kepala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sekolah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mengklarifikasi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masalah</a:t>
                      </a:r>
                      <a:endParaRPr lang="en-A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Segera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melakukan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pengembalian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melalui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e-billing.</a:t>
                      </a:r>
                      <a:endParaRPr lang="en-AU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43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6172553"/>
              </p:ext>
            </p:extLst>
          </p:nvPr>
        </p:nvGraphicFramePr>
        <p:xfrm>
          <a:off x="279696" y="86360"/>
          <a:ext cx="11391900" cy="622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378"/>
                <a:gridCol w="1807535"/>
                <a:gridCol w="1648047"/>
                <a:gridCol w="2647507"/>
                <a:gridCol w="2551814"/>
                <a:gridCol w="2208619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dirty="0">
                          <a:solidFill>
                            <a:srgbClr val="50141B"/>
                          </a:solidFill>
                          <a:effectLst/>
                          <a:latin typeface="Book Antiqua" panose="02040602050305030304" pitchFamily="18" charset="0"/>
                          <a:ea typeface="Book Antiqua" panose="02040602050305030304" pitchFamily="18" charset="0"/>
                          <a:cs typeface="Arial" panose="020B0604020202020204" pitchFamily="34" charset="0"/>
                        </a:rPr>
                        <a:t>No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en-AU" sz="1400" b="1" dirty="0" err="1">
                          <a:solidFill>
                            <a:srgbClr val="50141B"/>
                          </a:solidFill>
                          <a:effectLst/>
                          <a:latin typeface="Book Antiqua" panose="02040602050305030304" pitchFamily="18" charset="0"/>
                          <a:ea typeface="Book Antiqua" panose="02040602050305030304" pitchFamily="18" charset="0"/>
                          <a:cs typeface="Arial" panose="020B0604020202020204" pitchFamily="34" charset="0"/>
                        </a:rPr>
                        <a:t>Nama</a:t>
                      </a:r>
                      <a:r>
                        <a:rPr lang="en-AU" sz="1400" b="1" dirty="0">
                          <a:solidFill>
                            <a:srgbClr val="50141B"/>
                          </a:solidFill>
                          <a:effectLst/>
                          <a:latin typeface="Book Antiqua" panose="02040602050305030304" pitchFamily="18" charset="0"/>
                          <a:ea typeface="Book Antiqua" panose="02040602050305030304" pitchFamily="18" charset="0"/>
                          <a:cs typeface="Arial" panose="020B0604020202020204" pitchFamily="34" charset="0"/>
                        </a:rPr>
                        <a:t> SMA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en-AU" sz="1400" b="1" dirty="0" err="1">
                          <a:solidFill>
                            <a:srgbClr val="50141B"/>
                          </a:solidFill>
                          <a:effectLst/>
                          <a:latin typeface="Book Antiqua" panose="02040602050305030304" pitchFamily="18" charset="0"/>
                          <a:ea typeface="Book Antiqua" panose="02040602050305030304" pitchFamily="18" charset="0"/>
                          <a:cs typeface="Arial" panose="020B0604020202020204" pitchFamily="34" charset="0"/>
                        </a:rPr>
                        <a:t>Jenis</a:t>
                      </a:r>
                      <a:r>
                        <a:rPr lang="en-AU" sz="1400" b="1" dirty="0">
                          <a:solidFill>
                            <a:srgbClr val="50141B"/>
                          </a:solidFill>
                          <a:effectLst/>
                          <a:latin typeface="Book Antiqua" panose="02040602050305030304" pitchFamily="18" charset="0"/>
                          <a:ea typeface="Book Antiqua" panose="020406020503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AU" sz="1400" b="1" dirty="0" err="1">
                          <a:solidFill>
                            <a:srgbClr val="50141B"/>
                          </a:solidFill>
                          <a:effectLst/>
                          <a:latin typeface="Book Antiqua" panose="02040602050305030304" pitchFamily="18" charset="0"/>
                          <a:ea typeface="Book Antiqua" panose="02040602050305030304" pitchFamily="18" charset="0"/>
                          <a:cs typeface="Arial" panose="020B0604020202020204" pitchFamily="34" charset="0"/>
                        </a:rPr>
                        <a:t>Bantuan</a:t>
                      </a:r>
                      <a:r>
                        <a:rPr lang="en-AU" sz="1400" b="1" dirty="0">
                          <a:solidFill>
                            <a:srgbClr val="50141B"/>
                          </a:solidFill>
                          <a:effectLst/>
                          <a:latin typeface="Book Antiqua" panose="02040602050305030304" pitchFamily="18" charset="0"/>
                          <a:ea typeface="Book Antiqua" panose="02040602050305030304" pitchFamily="18" charset="0"/>
                          <a:cs typeface="Arial" panose="020B0604020202020204" pitchFamily="34" charset="0"/>
                        </a:rPr>
                        <a:t> &amp;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en-AU" sz="1400" b="1" dirty="0" err="1">
                          <a:solidFill>
                            <a:srgbClr val="50141B"/>
                          </a:solidFill>
                          <a:effectLst/>
                          <a:latin typeface="Book Antiqua" panose="02040602050305030304" pitchFamily="18" charset="0"/>
                          <a:ea typeface="Book Antiqua" panose="02040602050305030304" pitchFamily="18" charset="0"/>
                          <a:cs typeface="Arial" panose="020B0604020202020204" pitchFamily="34" charset="0"/>
                        </a:rPr>
                        <a:t>Permasalahan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en-AU" sz="1400" b="1" dirty="0" err="1">
                          <a:solidFill>
                            <a:srgbClr val="50141B"/>
                          </a:solidFill>
                          <a:effectLst/>
                          <a:latin typeface="Book Antiqua" panose="02040602050305030304" pitchFamily="18" charset="0"/>
                          <a:ea typeface="Book Antiqua" panose="02040602050305030304" pitchFamily="18" charset="0"/>
                          <a:cs typeface="Arial" panose="020B0604020202020204" pitchFamily="34" charset="0"/>
                        </a:rPr>
                        <a:t>Tindak</a:t>
                      </a:r>
                      <a:r>
                        <a:rPr lang="en-AU" sz="1400" b="1" dirty="0">
                          <a:solidFill>
                            <a:srgbClr val="50141B"/>
                          </a:solidFill>
                          <a:effectLst/>
                          <a:latin typeface="Book Antiqua" panose="02040602050305030304" pitchFamily="18" charset="0"/>
                          <a:ea typeface="Book Antiqua" panose="020406020503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AU" sz="1400" b="1" dirty="0" err="1">
                          <a:solidFill>
                            <a:srgbClr val="50141B"/>
                          </a:solidFill>
                          <a:effectLst/>
                          <a:latin typeface="Book Antiqua" panose="02040602050305030304" pitchFamily="18" charset="0"/>
                          <a:ea typeface="Book Antiqua" panose="02040602050305030304" pitchFamily="18" charset="0"/>
                          <a:cs typeface="Arial" panose="020B0604020202020204" pitchFamily="34" charset="0"/>
                        </a:rPr>
                        <a:t>Lanjut</a:t>
                      </a:r>
                      <a:r>
                        <a:rPr lang="en-AU" sz="1400" b="1" dirty="0">
                          <a:solidFill>
                            <a:srgbClr val="50141B"/>
                          </a:solidFill>
                          <a:effectLst/>
                          <a:latin typeface="Book Antiqua" panose="02040602050305030304" pitchFamily="18" charset="0"/>
                          <a:ea typeface="Book Antiqua" panose="020406020503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AU" sz="1400" b="1" dirty="0" err="1">
                          <a:solidFill>
                            <a:srgbClr val="50141B"/>
                          </a:solidFill>
                          <a:effectLst/>
                          <a:latin typeface="Book Antiqua" panose="02040602050305030304" pitchFamily="18" charset="0"/>
                          <a:ea typeface="Book Antiqua" panose="02040602050305030304" pitchFamily="18" charset="0"/>
                          <a:cs typeface="Arial" panose="020B0604020202020204" pitchFamily="34" charset="0"/>
                        </a:rPr>
                        <a:t>Subdit</a:t>
                      </a:r>
                      <a:r>
                        <a:rPr lang="en-AU" sz="1400" b="1" dirty="0">
                          <a:solidFill>
                            <a:srgbClr val="50141B"/>
                          </a:solidFill>
                          <a:effectLst/>
                          <a:latin typeface="Book Antiqua" panose="02040602050305030304" pitchFamily="18" charset="0"/>
                          <a:ea typeface="Book Antiqua" panose="020406020503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AU" sz="1400" b="1" dirty="0" err="1">
                          <a:solidFill>
                            <a:srgbClr val="50141B"/>
                          </a:solidFill>
                          <a:effectLst/>
                          <a:latin typeface="Book Antiqua" panose="02040602050305030304" pitchFamily="18" charset="0"/>
                          <a:ea typeface="Book Antiqua" panose="02040602050305030304" pitchFamily="18" charset="0"/>
                          <a:cs typeface="Arial" panose="020B0604020202020204" pitchFamily="34" charset="0"/>
                        </a:rPr>
                        <a:t>Sarana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en-AU" sz="1400" b="1" dirty="0" err="1">
                          <a:solidFill>
                            <a:srgbClr val="50141B"/>
                          </a:solidFill>
                          <a:effectLst/>
                          <a:latin typeface="Book Antiqua" panose="02040602050305030304" pitchFamily="18" charset="0"/>
                          <a:ea typeface="Book Antiqua" panose="02040602050305030304" pitchFamily="18" charset="0"/>
                          <a:cs typeface="Arial" panose="020B0604020202020204" pitchFamily="34" charset="0"/>
                        </a:rPr>
                        <a:t>Rekomendasi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200" dirty="0" smtClean="0"/>
                        <a:t>5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SMAN MEHALAAN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Kab</a:t>
                      </a:r>
                      <a:r>
                        <a:rPr lang="en-AU" sz="1200" baseline="0" dirty="0" smtClean="0"/>
                        <a:t>. </a:t>
                      </a:r>
                      <a:r>
                        <a:rPr lang="en-AU" sz="1200" baseline="0" dirty="0" err="1" smtClean="0"/>
                        <a:t>Mamasa</a:t>
                      </a:r>
                      <a:r>
                        <a:rPr lang="en-AU" sz="1200" baseline="0" dirty="0" smtClean="0"/>
                        <a:t>, Sulawesi Barat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Unit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Sekolah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Baru</a:t>
                      </a:r>
                      <a:r>
                        <a:rPr lang="en-AU" sz="1200" baseline="0" dirty="0" smtClean="0"/>
                        <a:t> (USB) 2016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 err="1" smtClean="0"/>
                        <a:t>Kualitaas</a:t>
                      </a:r>
                      <a:r>
                        <a:rPr lang="en-AU" sz="1200" dirty="0" smtClean="0"/>
                        <a:t> </a:t>
                      </a:r>
                      <a:r>
                        <a:rPr lang="en-AU" sz="1200" dirty="0" err="1" smtClean="0"/>
                        <a:t>Bangunan</a:t>
                      </a:r>
                      <a:r>
                        <a:rPr lang="en-AU" sz="1200" dirty="0" smtClean="0"/>
                        <a:t> di </a:t>
                      </a:r>
                      <a:r>
                        <a:rPr lang="en-AU" sz="1200" dirty="0" err="1" smtClean="0"/>
                        <a:t>bawah</a:t>
                      </a:r>
                      <a:r>
                        <a:rPr lang="en-AU" sz="1200" dirty="0" smtClean="0"/>
                        <a:t> </a:t>
                      </a:r>
                      <a:r>
                        <a:rPr lang="en-AU" sz="1200" dirty="0" err="1" smtClean="0"/>
                        <a:t>standar</a:t>
                      </a:r>
                      <a:r>
                        <a:rPr lang="en-AU" sz="1200" dirty="0" smtClean="0"/>
                        <a:t>, </a:t>
                      </a:r>
                      <a:r>
                        <a:rPr lang="en-AU" sz="1200" dirty="0" err="1" smtClean="0"/>
                        <a:t>diduga</a:t>
                      </a:r>
                      <a:r>
                        <a:rPr lang="en-AU" sz="1200" dirty="0" smtClean="0"/>
                        <a:t> </a:t>
                      </a:r>
                      <a:r>
                        <a:rPr lang="en-AU" sz="1200" dirty="0" err="1" smtClean="0"/>
                        <a:t>ada</a:t>
                      </a:r>
                      <a:r>
                        <a:rPr lang="en-AU" sz="1200" dirty="0" smtClean="0"/>
                        <a:t> </a:t>
                      </a:r>
                      <a:r>
                        <a:rPr lang="en-AU" sz="1200" dirty="0" err="1" smtClean="0"/>
                        <a:t>indikasi</a:t>
                      </a:r>
                      <a:r>
                        <a:rPr lang="en-AU" sz="1200" dirty="0" smtClean="0"/>
                        <a:t> </a:t>
                      </a:r>
                      <a:r>
                        <a:rPr lang="en-AU" sz="1200" dirty="0" err="1" smtClean="0"/>
                        <a:t>korupsi</a:t>
                      </a:r>
                      <a:r>
                        <a:rPr lang="en-AU" sz="1200" baseline="0" dirty="0" smtClean="0"/>
                        <a:t> (audit </a:t>
                      </a:r>
                      <a:r>
                        <a:rPr lang="en-AU" sz="1200" baseline="0" dirty="0" err="1" smtClean="0"/>
                        <a:t>ahli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konstruksi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Kejaksaan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Mamasa</a:t>
                      </a:r>
                      <a:r>
                        <a:rPr lang="en-AU" sz="1200" baseline="0" dirty="0" smtClean="0"/>
                        <a:t>)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 err="1" smtClean="0"/>
                        <a:t>Membantu</a:t>
                      </a:r>
                      <a:r>
                        <a:rPr lang="en-AU" sz="1200" dirty="0" smtClean="0"/>
                        <a:t> </a:t>
                      </a:r>
                      <a:r>
                        <a:rPr lang="en-AU" sz="1200" dirty="0" err="1" smtClean="0"/>
                        <a:t>memberikan</a:t>
                      </a:r>
                      <a:r>
                        <a:rPr lang="en-AU" sz="1200" dirty="0" smtClean="0"/>
                        <a:t> </a:t>
                      </a:r>
                      <a:r>
                        <a:rPr lang="en-AU" sz="1200" dirty="0" err="1" smtClean="0"/>
                        <a:t>informasi</a:t>
                      </a:r>
                      <a:r>
                        <a:rPr lang="en-AU" sz="1200" dirty="0" smtClean="0"/>
                        <a:t>,</a:t>
                      </a:r>
                      <a:r>
                        <a:rPr lang="en-AU" sz="1200" baseline="0" dirty="0" smtClean="0"/>
                        <a:t> data, </a:t>
                      </a:r>
                      <a:r>
                        <a:rPr lang="en-AU" sz="1200" baseline="0" dirty="0" err="1" smtClean="0"/>
                        <a:t>dan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dokumen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bantuan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pemerintah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kepada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Kejaksaaan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Mamasa</a:t>
                      </a:r>
                      <a:r>
                        <a:rPr lang="en-AU" sz="1200" baseline="0" dirty="0" smtClean="0"/>
                        <a:t>.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 err="1" smtClean="0"/>
                        <a:t>Membuat</a:t>
                      </a:r>
                      <a:r>
                        <a:rPr lang="en-AU" sz="1200" dirty="0" smtClean="0"/>
                        <a:t> </a:t>
                      </a:r>
                      <a:r>
                        <a:rPr lang="en-AU" sz="1200" dirty="0" err="1" smtClean="0"/>
                        <a:t>surat</a:t>
                      </a:r>
                      <a:r>
                        <a:rPr lang="en-AU" sz="1200" dirty="0" smtClean="0"/>
                        <a:t> </a:t>
                      </a:r>
                      <a:r>
                        <a:rPr lang="en-AU" sz="1200" dirty="0" err="1" smtClean="0"/>
                        <a:t>kepada</a:t>
                      </a:r>
                      <a:r>
                        <a:rPr lang="en-AU" sz="1200" dirty="0" smtClean="0"/>
                        <a:t> </a:t>
                      </a:r>
                      <a:r>
                        <a:rPr lang="en-AU" sz="1200" dirty="0" err="1" smtClean="0"/>
                        <a:t>Dinas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Pendidikan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Provinsi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Sulbar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terkait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perkembangan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kasus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tersebut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sambil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menunggu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hasil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pemeriksaaan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Kejaksaaan</a:t>
                      </a:r>
                      <a:r>
                        <a:rPr lang="en-AU" sz="1200" baseline="0" dirty="0" smtClean="0"/>
                        <a:t>.</a:t>
                      </a:r>
                      <a:endParaRPr lang="en-AU" sz="12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200" dirty="0" smtClean="0"/>
                        <a:t>6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SMAN 2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Kubu</a:t>
                      </a:r>
                      <a:r>
                        <a:rPr lang="en-AU" sz="1200" baseline="0" dirty="0" smtClean="0"/>
                        <a:t> , </a:t>
                      </a:r>
                      <a:r>
                        <a:rPr lang="en-AU" sz="1200" baseline="0" dirty="0" err="1" smtClean="0"/>
                        <a:t>Kubu</a:t>
                      </a:r>
                      <a:r>
                        <a:rPr lang="en-AU" sz="1200" baseline="0" dirty="0" smtClean="0"/>
                        <a:t> Raya, Kalimantan Barat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Unit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Sekolah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Baru</a:t>
                      </a:r>
                      <a:r>
                        <a:rPr lang="en-AU" sz="1200" baseline="0" dirty="0" smtClean="0"/>
                        <a:t> (USB) 2016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Ada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informasi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warga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sekolah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bahwa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pembangunan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dibangun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tepat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waktu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ketentuan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akhir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bulan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Desember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ada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dugaan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kurupsi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dilakukan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oleh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pihak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terkait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Kasus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ini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sedang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ditangani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oleh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pihak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Kejaksanaan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Negeri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Kubu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Raya.</a:t>
                      </a:r>
                      <a:endParaRPr kumimoji="0" lang="en-A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 err="1" smtClean="0"/>
                        <a:t>Membantu</a:t>
                      </a:r>
                      <a:r>
                        <a:rPr lang="en-AU" sz="1200" dirty="0" smtClean="0"/>
                        <a:t> </a:t>
                      </a:r>
                      <a:r>
                        <a:rPr lang="en-AU" sz="1200" dirty="0" err="1" smtClean="0"/>
                        <a:t>memberikan</a:t>
                      </a:r>
                      <a:r>
                        <a:rPr lang="en-AU" sz="1200" dirty="0" smtClean="0"/>
                        <a:t> </a:t>
                      </a:r>
                      <a:r>
                        <a:rPr lang="en-AU" sz="1200" dirty="0" err="1" smtClean="0"/>
                        <a:t>informasi</a:t>
                      </a:r>
                      <a:r>
                        <a:rPr lang="en-AU" sz="1200" dirty="0" smtClean="0"/>
                        <a:t>,</a:t>
                      </a:r>
                      <a:r>
                        <a:rPr lang="en-AU" sz="1200" baseline="0" dirty="0" smtClean="0"/>
                        <a:t> data, </a:t>
                      </a:r>
                      <a:r>
                        <a:rPr lang="en-AU" sz="1200" baseline="0" dirty="0" err="1" smtClean="0"/>
                        <a:t>dan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dokumen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bantuan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pemerintah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kepada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Kejaksaaan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Kubu</a:t>
                      </a:r>
                      <a:r>
                        <a:rPr lang="en-AU" sz="1200" baseline="0" dirty="0" smtClean="0"/>
                        <a:t> Raya.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 err="1" smtClean="0"/>
                        <a:t>Membuat</a:t>
                      </a:r>
                      <a:r>
                        <a:rPr lang="en-AU" sz="1200" dirty="0" smtClean="0"/>
                        <a:t> </a:t>
                      </a:r>
                      <a:r>
                        <a:rPr lang="en-AU" sz="1200" dirty="0" err="1" smtClean="0"/>
                        <a:t>surat</a:t>
                      </a:r>
                      <a:r>
                        <a:rPr lang="en-AU" sz="1200" dirty="0" smtClean="0"/>
                        <a:t> </a:t>
                      </a:r>
                      <a:r>
                        <a:rPr lang="en-AU" sz="1200" dirty="0" err="1" smtClean="0"/>
                        <a:t>kepada</a:t>
                      </a:r>
                      <a:r>
                        <a:rPr lang="en-AU" sz="1200" dirty="0" smtClean="0"/>
                        <a:t> </a:t>
                      </a:r>
                      <a:r>
                        <a:rPr lang="en-AU" sz="1200" dirty="0" err="1" smtClean="0"/>
                        <a:t>Dinas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Pendidikan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Provinsi</a:t>
                      </a:r>
                      <a:r>
                        <a:rPr lang="en-AU" sz="1200" baseline="0" dirty="0" smtClean="0"/>
                        <a:t> Kalimantan Barat </a:t>
                      </a:r>
                      <a:r>
                        <a:rPr lang="en-AU" sz="1200" baseline="0" dirty="0" err="1" smtClean="0"/>
                        <a:t>terkait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perkembangan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kasus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tersebut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sambil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menunggu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hasil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pemeriksaaan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Kejaksaaan</a:t>
                      </a:r>
                      <a:r>
                        <a:rPr lang="en-AU" sz="1200" baseline="0" dirty="0" smtClean="0"/>
                        <a:t>.</a:t>
                      </a:r>
                      <a:endParaRPr lang="en-AU" sz="1200" dirty="0" smtClean="0"/>
                    </a:p>
                    <a:p>
                      <a:endParaRPr lang="en-A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200" dirty="0" smtClean="0"/>
                        <a:t>7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SMAN 2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Rasau</a:t>
                      </a:r>
                      <a:r>
                        <a:rPr lang="en-AU" sz="1200" baseline="0" dirty="0" smtClean="0"/>
                        <a:t> Jaya, </a:t>
                      </a:r>
                      <a:r>
                        <a:rPr lang="en-AU" sz="1200" baseline="0" dirty="0" err="1" smtClean="0"/>
                        <a:t>Kubu</a:t>
                      </a:r>
                      <a:r>
                        <a:rPr lang="en-AU" sz="1200" baseline="0" dirty="0" smtClean="0"/>
                        <a:t> Raya, Kalimantan Barat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Unit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Sekolah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Baru</a:t>
                      </a:r>
                      <a:r>
                        <a:rPr lang="en-AU" sz="1200" baseline="0" dirty="0" smtClean="0"/>
                        <a:t> (USB) 2016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Ada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informasi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warga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sekolah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bahwa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pembangunan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dibangun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tepat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waktu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ketentuan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akhir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bulan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Desember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Pembangunan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maksimal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dikarenakan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dana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30%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digunakan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pembangunan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sampai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saat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ini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gedung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belum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digunakan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proses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belajar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mengajar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Kasus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ini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sedang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ditangani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oleh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pihak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Kejaksanaan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Negeri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Kubu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Raya.</a:t>
                      </a:r>
                      <a:endParaRPr kumimoji="0" lang="en-A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 err="1" smtClean="0"/>
                        <a:t>Membantu</a:t>
                      </a:r>
                      <a:r>
                        <a:rPr lang="en-AU" sz="1200" dirty="0" smtClean="0"/>
                        <a:t> </a:t>
                      </a:r>
                      <a:r>
                        <a:rPr lang="en-AU" sz="1200" dirty="0" err="1" smtClean="0"/>
                        <a:t>memberikan</a:t>
                      </a:r>
                      <a:r>
                        <a:rPr lang="en-AU" sz="1200" dirty="0" smtClean="0"/>
                        <a:t> </a:t>
                      </a:r>
                      <a:r>
                        <a:rPr lang="en-AU" sz="1200" dirty="0" err="1" smtClean="0"/>
                        <a:t>informasi</a:t>
                      </a:r>
                      <a:r>
                        <a:rPr lang="en-AU" sz="1200" dirty="0" smtClean="0"/>
                        <a:t>,</a:t>
                      </a:r>
                      <a:r>
                        <a:rPr lang="en-AU" sz="1200" baseline="0" dirty="0" smtClean="0"/>
                        <a:t> data, </a:t>
                      </a:r>
                      <a:r>
                        <a:rPr lang="en-AU" sz="1200" baseline="0" dirty="0" err="1" smtClean="0"/>
                        <a:t>dan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dokumen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bantuan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pemerintah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kepada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Kejaksaaan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Kubu</a:t>
                      </a:r>
                      <a:r>
                        <a:rPr lang="en-AU" sz="1200" baseline="0" dirty="0" smtClean="0"/>
                        <a:t> Raya.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 err="1" smtClean="0"/>
                        <a:t>Membuat</a:t>
                      </a:r>
                      <a:r>
                        <a:rPr lang="en-AU" sz="1200" dirty="0" smtClean="0"/>
                        <a:t> </a:t>
                      </a:r>
                      <a:r>
                        <a:rPr lang="en-AU" sz="1200" dirty="0" err="1" smtClean="0"/>
                        <a:t>surat</a:t>
                      </a:r>
                      <a:r>
                        <a:rPr lang="en-AU" sz="1200" dirty="0" smtClean="0"/>
                        <a:t> </a:t>
                      </a:r>
                      <a:r>
                        <a:rPr lang="en-AU" sz="1200" dirty="0" err="1" smtClean="0"/>
                        <a:t>kepada</a:t>
                      </a:r>
                      <a:r>
                        <a:rPr lang="en-AU" sz="1200" dirty="0" smtClean="0"/>
                        <a:t> </a:t>
                      </a:r>
                      <a:r>
                        <a:rPr lang="en-AU" sz="1200" dirty="0" err="1" smtClean="0"/>
                        <a:t>Dinas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Pendidikan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Provinsi</a:t>
                      </a:r>
                      <a:r>
                        <a:rPr lang="en-AU" sz="1200" baseline="0" dirty="0" smtClean="0"/>
                        <a:t> Kalimantan Barat </a:t>
                      </a:r>
                      <a:r>
                        <a:rPr lang="en-AU" sz="1200" baseline="0" dirty="0" err="1" smtClean="0"/>
                        <a:t>terkait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perkembangan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kasus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tersebut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sambil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menunggu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hasil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pemeriksaaan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Kejaksaaan</a:t>
                      </a:r>
                      <a:r>
                        <a:rPr lang="en-AU" sz="1200" baseline="0" dirty="0" smtClean="0"/>
                        <a:t>.</a:t>
                      </a:r>
                    </a:p>
                    <a:p>
                      <a:endParaRPr lang="en-AU" sz="12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200" dirty="0" smtClean="0"/>
                        <a:t>8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SMAN 1 Nusa </a:t>
                      </a:r>
                      <a:r>
                        <a:rPr lang="en-AU" sz="1200" dirty="0" err="1" smtClean="0"/>
                        <a:t>Tabukan</a:t>
                      </a:r>
                      <a:r>
                        <a:rPr lang="en-AU" sz="1200" dirty="0" smtClean="0"/>
                        <a:t>,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Kepulauan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Sangihe</a:t>
                      </a:r>
                      <a:r>
                        <a:rPr lang="en-AU" sz="1200" baseline="0" dirty="0" smtClean="0"/>
                        <a:t>, Sulawesi Utara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Unit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Sekolah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Baru</a:t>
                      </a:r>
                      <a:r>
                        <a:rPr lang="en-AU" sz="1200" baseline="0" dirty="0" smtClean="0"/>
                        <a:t> (USB) 2016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Ada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informasi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warga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sekolah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bahwa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pembangunan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dibangun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tepat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waktu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ketentuan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akhir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bulan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Desember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ada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surat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permintaan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perpanjangan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waktu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pembangunan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ke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Direktorat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Kasus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ini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sedang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ditangani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oleh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pihak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Kejaksanaan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Negeri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Sangihe</a:t>
                      </a:r>
                      <a:r>
                        <a:rPr kumimoji="0" lang="en-A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n-A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 err="1" smtClean="0"/>
                        <a:t>Membantu</a:t>
                      </a:r>
                      <a:r>
                        <a:rPr lang="en-AU" sz="1200" dirty="0" smtClean="0"/>
                        <a:t> </a:t>
                      </a:r>
                      <a:r>
                        <a:rPr lang="en-AU" sz="1200" dirty="0" err="1" smtClean="0"/>
                        <a:t>memberikan</a:t>
                      </a:r>
                      <a:r>
                        <a:rPr lang="en-AU" sz="1200" dirty="0" smtClean="0"/>
                        <a:t> </a:t>
                      </a:r>
                      <a:r>
                        <a:rPr lang="en-AU" sz="1200" dirty="0" err="1" smtClean="0"/>
                        <a:t>informasi</a:t>
                      </a:r>
                      <a:r>
                        <a:rPr lang="en-AU" sz="1200" dirty="0" smtClean="0"/>
                        <a:t>,</a:t>
                      </a:r>
                      <a:r>
                        <a:rPr lang="en-AU" sz="1200" baseline="0" dirty="0" smtClean="0"/>
                        <a:t> data, </a:t>
                      </a:r>
                      <a:r>
                        <a:rPr lang="en-AU" sz="1200" baseline="0" dirty="0" err="1" smtClean="0"/>
                        <a:t>dan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dokumen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bantuan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pemerintah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kepada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Kejaksaaan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Sangihe</a:t>
                      </a:r>
                      <a:r>
                        <a:rPr lang="en-AU" sz="1200" baseline="0" dirty="0" smtClean="0"/>
                        <a:t>.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baseline="0" dirty="0" err="1" smtClean="0"/>
                        <a:t>Memantau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perkembangan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kasus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tersebut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sambil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menunggu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hasil</a:t>
                      </a:r>
                      <a:r>
                        <a:rPr lang="en-AU" sz="1200" baseline="0" dirty="0" smtClean="0"/>
                        <a:t> proses </a:t>
                      </a:r>
                      <a:r>
                        <a:rPr lang="en-AU" sz="1200" baseline="0" dirty="0" err="1" smtClean="0"/>
                        <a:t>kejaksaaan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Sangihe</a:t>
                      </a:r>
                      <a:r>
                        <a:rPr lang="en-AU" sz="1200" baseline="0" smtClean="0"/>
                        <a:t>. </a:t>
                      </a:r>
                      <a:endParaRPr lang="en-AU" sz="1200" baseline="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546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996</TotalTime>
  <Words>617</Words>
  <Application>Microsoft Office PowerPoint</Application>
  <PresentationFormat>Custom</PresentationFormat>
  <Paragraphs>80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INDIKASI SEKOLAH PENERIMA BANTUAN PEMERINTAH YANG BERMASALAH DI TAHUN 2017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PSMA1616</dc:creator>
  <cp:lastModifiedBy>MacBookAir</cp:lastModifiedBy>
  <cp:revision>18</cp:revision>
  <cp:lastPrinted>2018-01-24T10:16:25Z</cp:lastPrinted>
  <dcterms:created xsi:type="dcterms:W3CDTF">2018-01-24T05:25:48Z</dcterms:created>
  <dcterms:modified xsi:type="dcterms:W3CDTF">2018-01-25T13:38:26Z</dcterms:modified>
</cp:coreProperties>
</file>