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40" r:id="rId2"/>
    <p:sldId id="377" r:id="rId3"/>
    <p:sldId id="357" r:id="rId4"/>
    <p:sldId id="372" r:id="rId5"/>
    <p:sldId id="345" r:id="rId6"/>
    <p:sldId id="342" r:id="rId7"/>
    <p:sldId id="353" r:id="rId8"/>
    <p:sldId id="378" r:id="rId9"/>
    <p:sldId id="356" r:id="rId10"/>
    <p:sldId id="379" r:id="rId11"/>
    <p:sldId id="380" r:id="rId12"/>
    <p:sldId id="381" r:id="rId13"/>
    <p:sldId id="382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389" r:id="rId24"/>
    <p:sldId id="383" r:id="rId25"/>
    <p:sldId id="384" r:id="rId26"/>
    <p:sldId id="385" r:id="rId27"/>
    <p:sldId id="386" r:id="rId28"/>
    <p:sldId id="390" r:id="rId29"/>
    <p:sldId id="391" r:id="rId30"/>
    <p:sldId id="401" r:id="rId31"/>
    <p:sldId id="388" r:id="rId32"/>
    <p:sldId id="402" r:id="rId33"/>
    <p:sldId id="346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4" d="100"/>
          <a:sy n="94" d="100"/>
        </p:scale>
        <p:origin x="-904" y="-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09E35-63D5-435C-B7F1-0B4D1F308C16}" type="datetimeFigureOut">
              <a:rPr lang="en-US" smtClean="0"/>
              <a:t>1/25/18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0E041-83AA-4A7A-BDFC-4059DDE39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26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35601A-8A8F-4F62-8967-942A447237B6}" type="datetimeFigureOut">
              <a:rPr lang="en-US" smtClean="0"/>
              <a:t>1/25/18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C372FD-0A8B-46BE-A8FE-A63B1A78A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6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DA49A-2AD9-3A40-A4E6-A0C620D3F7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6B8-E498-3F46-BDD3-98FF24B8362B}" type="datetimeFigureOut">
              <a:rPr lang="en-US" smtClean="0"/>
              <a:pPr/>
              <a:t>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377084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5816366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09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2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6B8-E498-3F46-BDD3-98FF24B8362B}" type="datetimeFigureOut">
              <a:rPr lang="en-US" smtClean="0"/>
              <a:pPr/>
              <a:t>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1240661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58163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09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08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471918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5816366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09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35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4A93-07A4-7E45-B366-3E79F95F664F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A68-E632-6048-BADD-01BEE8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95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EDE7-9422-454B-B569-A45445237C6C}" type="datetimeFigureOut">
              <a:rPr lang="en-AU" smtClean="0"/>
              <a:t>1/25/18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82C9-D30A-411C-959C-79BCA73674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312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5816366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09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28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6B8-E498-3F46-BDD3-98FF24B8362B}" type="datetimeFigureOut">
              <a:rPr lang="en-US" smtClean="0"/>
              <a:pPr/>
              <a:t>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3313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5816366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09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37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6B8-E498-3F46-BDD3-98FF24B8362B}" type="datetimeFigureOut">
              <a:rPr lang="en-US" smtClean="0"/>
              <a:pPr/>
              <a:t>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152310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5816366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09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99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6B8-E498-3F46-BDD3-98FF24B8362B}" type="datetimeFigureOut">
              <a:rPr lang="en-US" smtClean="0"/>
              <a:pPr/>
              <a:t>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58522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"/>
            <a:ext cx="12192000" cy="5830349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09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7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6B8-E498-3F46-BDD3-98FF24B8362B}" type="datetimeFigureOut">
              <a:rPr lang="en-US" smtClean="0"/>
              <a:pPr/>
              <a:t>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40361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F26B8-E498-3F46-BDD3-98FF24B8362B}" type="datetimeFigureOut">
              <a:rPr lang="en-US" smtClean="0"/>
              <a:pPr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35BD8-E3EB-6D49-B8E2-A1445EE3D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jpeg"/><Relationship Id="rId5" Type="http://schemas.microsoft.com/office/2007/relationships/hdphoto" Target="../media/hdphoto2.wdp"/><Relationship Id="rId6" Type="http://schemas.openxmlformats.org/officeDocument/2006/relationships/image" Target="../media/image6.png"/><Relationship Id="rId7" Type="http://schemas.microsoft.com/office/2007/relationships/hdphoto" Target="../media/hdphoto3.wdp"/><Relationship Id="rId8" Type="http://schemas.openxmlformats.org/officeDocument/2006/relationships/image" Target="../media/image7.png"/><Relationship Id="rId9" Type="http://schemas.microsoft.com/office/2007/relationships/hdphoto" Target="../media/hdphoto4.wdp"/><Relationship Id="rId10" Type="http://schemas.openxmlformats.org/officeDocument/2006/relationships/image" Target="../media/image8.png"/><Relationship Id="rId11" Type="http://schemas.microsoft.com/office/2007/relationships/hdphoto" Target="../media/hdphoto5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8676" y="257116"/>
            <a:ext cx="5088373" cy="21977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0569" y="2443420"/>
            <a:ext cx="956579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PROGRAM PENINGKATAN MUTU SMA </a:t>
            </a:r>
          </a:p>
          <a:p>
            <a:pPr algn="ctr"/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MELALUI IMPLEMENTASI KURIKULUM 2013</a:t>
            </a:r>
          </a:p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TAHUN 2018</a:t>
            </a:r>
            <a:r>
              <a:rPr lang="en-US" sz="3600" dirty="0" smtClean="0">
                <a:latin typeface="Century Gothic"/>
                <a:cs typeface="Century Gothic"/>
              </a:rPr>
              <a:t>  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5713" y="4305901"/>
            <a:ext cx="713381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>
                <a:latin typeface="Century Gothic" panose="020B0502020202020204" pitchFamily="34" charset="0"/>
              </a:rPr>
              <a:t>Rapat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Koordinasi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Rencana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Tindak</a:t>
            </a:r>
            <a:r>
              <a:rPr lang="en-US" b="1" dirty="0" smtClean="0">
                <a:latin typeface="Century Gothic" panose="020B0502020202020204" pitchFamily="34" charset="0"/>
              </a:rPr>
              <a:t> (</a:t>
            </a:r>
            <a:r>
              <a:rPr lang="en-US" b="1" i="1" dirty="0" smtClean="0">
                <a:latin typeface="Century Gothic" panose="020B0502020202020204" pitchFamily="34" charset="0"/>
              </a:rPr>
              <a:t>Action Plan</a:t>
            </a:r>
            <a:r>
              <a:rPr lang="en-US" b="1" dirty="0" smtClean="0">
                <a:latin typeface="Century Gothic" panose="020B0502020202020204" pitchFamily="34" charset="0"/>
              </a:rPr>
              <a:t>) Program SMA 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The Royal Surakarta Heritage, Solo : 25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Januari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2018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7777" y="5905660"/>
            <a:ext cx="5755691" cy="77091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60397" y="5978443"/>
            <a:ext cx="446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Direktorat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Pembinaan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Sekolah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Menengah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Atas</a:t>
            </a:r>
            <a:endParaRPr lang="en-US" sz="12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Direktorat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Jenderal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Pendidikan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Dasar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Menengah</a:t>
            </a:r>
            <a:endParaRPr lang="en-US" sz="12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Kementerian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Pendidikan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Kebudayaan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 </a:t>
            </a:r>
            <a:endParaRPr lang="en-US" sz="1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91" t="38427" r="34960" b="39473"/>
          <a:stretch/>
        </p:blipFill>
        <p:spPr>
          <a:xfrm>
            <a:off x="580973" y="5955085"/>
            <a:ext cx="648531" cy="64908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097248" y="5909450"/>
            <a:ext cx="5755691" cy="770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92895" y="6040982"/>
            <a:ext cx="5665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Brush Script Std"/>
                <a:cs typeface="Brush Script Std"/>
              </a:rPr>
              <a:t>Maju</a:t>
            </a:r>
            <a:r>
              <a:rPr lang="en-US" sz="3200" b="1" dirty="0" smtClean="0">
                <a:solidFill>
                  <a:srgbClr val="FFFF00"/>
                </a:solidFill>
                <a:latin typeface="Brush Script Std"/>
                <a:cs typeface="Brush Script Std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Brush Script Std"/>
                <a:cs typeface="Brush Script Std"/>
              </a:rPr>
              <a:t>Bersama</a:t>
            </a:r>
            <a:r>
              <a:rPr lang="en-US" sz="3200" b="1" dirty="0" smtClean="0">
                <a:solidFill>
                  <a:srgbClr val="FFFF00"/>
                </a:solidFill>
                <a:latin typeface="Brush Script Std"/>
                <a:cs typeface="Brush Script Std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Brush Script Std"/>
                <a:cs typeface="Brush Script Std"/>
              </a:rPr>
              <a:t>Hebat</a:t>
            </a:r>
            <a:r>
              <a:rPr lang="en-US" sz="3200" b="1" dirty="0" smtClean="0">
                <a:solidFill>
                  <a:srgbClr val="FFFF00"/>
                </a:solidFill>
                <a:latin typeface="Brush Script Std"/>
                <a:cs typeface="Brush Script Std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Brush Script Std"/>
                <a:cs typeface="Brush Script Std"/>
              </a:rPr>
              <a:t>Semua</a:t>
            </a:r>
            <a:endParaRPr lang="en-US" sz="3200" b="1" dirty="0">
              <a:solidFill>
                <a:srgbClr val="FFFF00"/>
              </a:solidFill>
              <a:latin typeface="Brush Script Std"/>
              <a:cs typeface="Brush Script St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0234" y="5167224"/>
            <a:ext cx="3215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00FF"/>
                </a:solidFill>
                <a:latin typeface="Century Gothic"/>
                <a:cs typeface="Century Gothic"/>
              </a:rPr>
              <a:t>Eko</a:t>
            </a:r>
            <a:r>
              <a:rPr lang="en-US" sz="2000" b="1" u="sng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Century Gothic"/>
                <a:cs typeface="Century Gothic"/>
              </a:rPr>
              <a:t>Warisdiono</a:t>
            </a:r>
            <a:endParaRPr lang="en-US" sz="2000" b="1" u="sng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600" dirty="0" err="1">
                <a:latin typeface="Century Gothic"/>
                <a:cs typeface="Century Gothic"/>
              </a:rPr>
              <a:t>Kasubdit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err="1">
                <a:latin typeface="Century Gothic"/>
                <a:cs typeface="Century Gothic"/>
              </a:rPr>
              <a:t>Kurikulum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274246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323709" y="1340849"/>
            <a:ext cx="5503701" cy="52747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229" y="1334970"/>
            <a:ext cx="5503701" cy="5274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8227" y="5915308"/>
            <a:ext cx="506589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SMA </a:t>
            </a:r>
            <a:r>
              <a:rPr lang="en-US" sz="2800" dirty="0" err="1" smtClean="0">
                <a:latin typeface="Century Gothic"/>
                <a:cs typeface="Century Gothic"/>
              </a:rPr>
              <a:t>Reguler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9118" y="4883739"/>
            <a:ext cx="2428283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SMA </a:t>
            </a:r>
            <a:r>
              <a:rPr lang="en-US" sz="2400" dirty="0" err="1" smtClean="0">
                <a:latin typeface="Century Gothic"/>
                <a:cs typeface="Century Gothic"/>
              </a:rPr>
              <a:t>Imbas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487" y="3914971"/>
            <a:ext cx="1758411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SMA Model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9194" y="2667062"/>
            <a:ext cx="1395564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SMA </a:t>
            </a:r>
            <a:r>
              <a:rPr lang="en-US" sz="2000" dirty="0" err="1" smtClean="0">
                <a:latin typeface="Century Gothic"/>
                <a:cs typeface="Century Gothic"/>
              </a:rPr>
              <a:t>Rujukan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957" y="173473"/>
            <a:ext cx="1152132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KONSEP DASAR PEMBINAAN MUTU SMA</a:t>
            </a:r>
            <a:endParaRPr lang="en-US" sz="28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3644" y="1537758"/>
            <a:ext cx="1143250" cy="584776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SMA </a:t>
            </a:r>
            <a:r>
              <a:rPr lang="en-US" sz="1600" dirty="0" err="1" smtClean="0">
                <a:latin typeface="Century Gothic"/>
                <a:cs typeface="Century Gothic"/>
              </a:rPr>
              <a:t>Mandiri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0156" y="5660707"/>
            <a:ext cx="2035393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SMA </a:t>
            </a:r>
            <a:r>
              <a:rPr lang="en-US" sz="2000" dirty="0" err="1" smtClean="0">
                <a:latin typeface="Century Gothic"/>
                <a:cs typeface="Century Gothic"/>
              </a:rPr>
              <a:t>Reguler</a:t>
            </a:r>
            <a:r>
              <a:rPr lang="en-US" sz="2000" dirty="0" smtClean="0">
                <a:latin typeface="Century Gothic"/>
                <a:cs typeface="Century Gothic"/>
              </a:rPr>
              <a:t> (</a:t>
            </a:r>
            <a:r>
              <a:rPr lang="is-IS" sz="2000" dirty="0" smtClean="0">
                <a:latin typeface="Century Gothic"/>
                <a:cs typeface="Century Gothic"/>
              </a:rPr>
              <a:t>…%)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6901" y="4661697"/>
            <a:ext cx="2720593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SMA </a:t>
            </a:r>
            <a:r>
              <a:rPr lang="en-US" sz="2400" dirty="0" err="1" smtClean="0">
                <a:latin typeface="Century Gothic"/>
                <a:cs typeface="Century Gothic"/>
              </a:rPr>
              <a:t>Imbas</a:t>
            </a:r>
            <a:r>
              <a:rPr lang="en-US" sz="2400" dirty="0" smtClean="0">
                <a:latin typeface="Century Gothic"/>
                <a:cs typeface="Century Gothic"/>
              </a:rPr>
              <a:t> (</a:t>
            </a:r>
            <a:r>
              <a:rPr lang="is-IS" sz="2400" dirty="0" smtClean="0">
                <a:latin typeface="Century Gothic"/>
                <a:cs typeface="Century Gothic"/>
              </a:rPr>
              <a:t>…%)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1397" y="3692930"/>
            <a:ext cx="327291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SMA Model (</a:t>
            </a:r>
            <a:r>
              <a:rPr lang="is-IS" sz="2400" dirty="0" smtClean="0">
                <a:latin typeface="Century Gothic"/>
                <a:cs typeface="Century Gothic"/>
              </a:rPr>
              <a:t>…%)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185" y="2672941"/>
            <a:ext cx="4201049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SMA </a:t>
            </a:r>
            <a:r>
              <a:rPr lang="en-US" sz="2400" dirty="0" err="1" smtClean="0">
                <a:latin typeface="Century Gothic"/>
                <a:cs typeface="Century Gothic"/>
              </a:rPr>
              <a:t>Rujukan</a:t>
            </a:r>
            <a:r>
              <a:rPr lang="en-US" sz="2400" dirty="0" smtClean="0">
                <a:latin typeface="Century Gothic"/>
                <a:cs typeface="Century Gothic"/>
              </a:rPr>
              <a:t> (</a:t>
            </a:r>
            <a:r>
              <a:rPr lang="is-IS" sz="2400" dirty="0" smtClean="0">
                <a:latin typeface="Century Gothic"/>
                <a:cs typeface="Century Gothic"/>
              </a:rPr>
              <a:t>…%)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9539" y="1673880"/>
            <a:ext cx="5064056" cy="461665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SMA </a:t>
            </a:r>
            <a:r>
              <a:rPr lang="en-US" sz="2400" dirty="0" err="1" smtClean="0">
                <a:latin typeface="Century Gothic"/>
                <a:cs typeface="Century Gothic"/>
              </a:rPr>
              <a:t>Mandiri</a:t>
            </a:r>
            <a:r>
              <a:rPr lang="en-US" sz="2400" dirty="0" smtClean="0">
                <a:latin typeface="Century Gothic"/>
                <a:cs typeface="Century Gothic"/>
              </a:rPr>
              <a:t> (</a:t>
            </a:r>
            <a:r>
              <a:rPr lang="is-IS" sz="2400" dirty="0" smtClean="0">
                <a:latin typeface="Century Gothic"/>
                <a:cs typeface="Century Gothic"/>
              </a:rPr>
              <a:t>…%)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2882116" y="5470119"/>
            <a:ext cx="407079" cy="32560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2887968" y="4466631"/>
            <a:ext cx="407079" cy="32560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2877536" y="3479423"/>
            <a:ext cx="407079" cy="32560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2883387" y="2215453"/>
            <a:ext cx="407079" cy="32560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8863882" y="5231800"/>
            <a:ext cx="407079" cy="32560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8869734" y="4228312"/>
            <a:ext cx="407079" cy="32560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8859302" y="3241104"/>
            <a:ext cx="407079" cy="32560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8865153" y="2253894"/>
            <a:ext cx="407079" cy="32560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1947" y="927966"/>
            <a:ext cx="494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Sekarang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: 2017 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Perlu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Penataan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Bersama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)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36264" y="901285"/>
            <a:ext cx="174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3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Tahun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 : 2020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324586" y="3207183"/>
            <a:ext cx="1579465" cy="16442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Century Gothic"/>
                <a:cs typeface="Century Gothic"/>
              </a:rPr>
              <a:t>Perlu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Dukungan</a:t>
            </a:r>
            <a:r>
              <a:rPr lang="en-US" sz="1200" dirty="0" smtClean="0">
                <a:latin typeface="Century Gothic"/>
                <a:cs typeface="Century Gothic"/>
              </a:rPr>
              <a:t> Data (LPMP+ </a:t>
            </a:r>
            <a:r>
              <a:rPr lang="en-US" sz="1200" dirty="0" err="1" smtClean="0">
                <a:latin typeface="Century Gothic"/>
                <a:cs typeface="Century Gothic"/>
              </a:rPr>
              <a:t>Dinas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Prov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08496" y="2643259"/>
            <a:ext cx="9200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613 SMA</a:t>
            </a:r>
          </a:p>
          <a:p>
            <a:r>
              <a:rPr lang="en-US" sz="1400" dirty="0" smtClean="0">
                <a:latin typeface="Century Gothic"/>
                <a:cs typeface="Century Gothic"/>
              </a:rPr>
              <a:t>34 </a:t>
            </a:r>
            <a:r>
              <a:rPr lang="en-US" sz="1400" dirty="0" err="1" smtClean="0">
                <a:latin typeface="Century Gothic"/>
                <a:cs typeface="Century Gothic"/>
              </a:rPr>
              <a:t>Prov</a:t>
            </a:r>
            <a:endParaRPr lang="en-US" sz="1400" dirty="0" smtClean="0">
              <a:latin typeface="Century Gothic"/>
              <a:cs typeface="Century Gothic"/>
            </a:endParaRPr>
          </a:p>
          <a:p>
            <a:r>
              <a:rPr lang="en-US" sz="1400" dirty="0" smtClean="0">
                <a:latin typeface="Century Gothic"/>
                <a:cs typeface="Century Gothic"/>
              </a:rPr>
              <a:t>513 K/K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56289" y="3739905"/>
            <a:ext cx="379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36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0463" y="4771425"/>
            <a:ext cx="379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36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9554" y="3866650"/>
            <a:ext cx="1084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Cambria"/>
                <a:cs typeface="Cambria"/>
              </a:rPr>
              <a:t>LPMP + </a:t>
            </a:r>
          </a:p>
          <a:p>
            <a:r>
              <a:rPr lang="en-US" sz="1400" b="1" dirty="0" err="1" smtClean="0">
                <a:solidFill>
                  <a:srgbClr val="0000FF"/>
                </a:solidFill>
                <a:latin typeface="Cambria"/>
                <a:cs typeface="Cambria"/>
              </a:rPr>
              <a:t>Dinas</a:t>
            </a:r>
            <a:r>
              <a:rPr lang="en-US" sz="1400" b="1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ambria"/>
                <a:cs typeface="Cambria"/>
              </a:rPr>
              <a:t>Prov</a:t>
            </a:r>
            <a:endParaRPr lang="en-US" sz="14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7212" y="4878505"/>
            <a:ext cx="1084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Cambria"/>
                <a:cs typeface="Cambria"/>
              </a:rPr>
              <a:t>LPMP + </a:t>
            </a:r>
          </a:p>
          <a:p>
            <a:r>
              <a:rPr lang="en-US" sz="1400" b="1" dirty="0" err="1" smtClean="0">
                <a:solidFill>
                  <a:srgbClr val="0000FF"/>
                </a:solidFill>
                <a:latin typeface="Cambria"/>
                <a:cs typeface="Cambria"/>
              </a:rPr>
              <a:t>Dinas</a:t>
            </a:r>
            <a:r>
              <a:rPr lang="en-US" sz="1400" b="1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ambria"/>
                <a:cs typeface="Cambria"/>
              </a:rPr>
              <a:t>Prov</a:t>
            </a:r>
            <a:endParaRPr lang="en-US" sz="14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0927" y="6044295"/>
            <a:ext cx="1084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Dinas</a:t>
            </a:r>
            <a:r>
              <a:rPr lang="en-US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1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Prov</a:t>
            </a:r>
            <a:endParaRPr lang="en-US" sz="1400" b="1" dirty="0">
              <a:solidFill>
                <a:schemeClr val="accent6">
                  <a:lumMod val="40000"/>
                  <a:lumOff val="6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21239" y="2761937"/>
            <a:ext cx="1709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00FF"/>
                </a:solidFill>
                <a:latin typeface="Cambria"/>
                <a:cs typeface="Cambria"/>
              </a:rPr>
              <a:t>Dit</a:t>
            </a:r>
            <a:r>
              <a:rPr lang="en-US" sz="1400" b="1" dirty="0" smtClean="0">
                <a:solidFill>
                  <a:srgbClr val="0000FF"/>
                </a:solidFill>
                <a:latin typeface="Cambria"/>
                <a:cs typeface="Cambria"/>
              </a:rPr>
              <a:t>. PSMA+LPMP + </a:t>
            </a:r>
          </a:p>
          <a:p>
            <a:r>
              <a:rPr lang="en-US" sz="1400" b="1" dirty="0" err="1" smtClean="0">
                <a:solidFill>
                  <a:srgbClr val="0000FF"/>
                </a:solidFill>
                <a:latin typeface="Cambria"/>
                <a:cs typeface="Cambria"/>
              </a:rPr>
              <a:t>Dinas</a:t>
            </a:r>
            <a:r>
              <a:rPr lang="en-US" sz="1400" b="1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ambria"/>
                <a:cs typeface="Cambria"/>
              </a:rPr>
              <a:t>Prov</a:t>
            </a:r>
            <a:endParaRPr lang="en-US" sz="14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79666" y="1642868"/>
            <a:ext cx="1084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00FF"/>
                </a:solidFill>
                <a:latin typeface="Cambria"/>
                <a:cs typeface="Cambria"/>
              </a:rPr>
              <a:t>Dinas</a:t>
            </a:r>
            <a:r>
              <a:rPr lang="en-US" sz="1400" b="1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ambria"/>
                <a:cs typeface="Cambria"/>
              </a:rPr>
              <a:t>Prov</a:t>
            </a:r>
            <a:endParaRPr lang="en-US" sz="14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0118" y="5834590"/>
            <a:ext cx="379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36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4353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303" y="953459"/>
            <a:ext cx="6388936" cy="178510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marL="354013" indent="-354013">
              <a:spcAft>
                <a:spcPts val="600"/>
              </a:spcAft>
              <a:buAutoNum type="arabicPeriod"/>
            </a:pP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Mitra</a:t>
            </a:r>
            <a:r>
              <a:rPr lang="en-US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utama</a:t>
            </a:r>
            <a:r>
              <a:rPr lang="en-US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Implementasi</a:t>
            </a:r>
            <a:r>
              <a:rPr lang="en-US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Kebijakan</a:t>
            </a:r>
            <a:endParaRPr lang="en-US" dirty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pPr marL="354013" indent="-354013">
              <a:spcAft>
                <a:spcPts val="600"/>
              </a:spcAft>
              <a:buAutoNum type="arabicPeriod"/>
            </a:pP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Perintis</a:t>
            </a:r>
            <a:r>
              <a:rPr lang="en-US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dan</a:t>
            </a:r>
            <a:r>
              <a:rPr lang="en-US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inovator</a:t>
            </a:r>
            <a:r>
              <a:rPr lang="en-US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kebijakan</a:t>
            </a:r>
            <a:endParaRPr lang="en-US" dirty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pPr marL="354013" indent="-354013">
              <a:spcAft>
                <a:spcPts val="600"/>
              </a:spcAft>
              <a:buAutoNum type="arabicPeriod"/>
            </a:pP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Pengembang</a:t>
            </a:r>
            <a:r>
              <a:rPr lang="en-US" dirty="0">
                <a:solidFill>
                  <a:srgbClr val="FFFF00"/>
                </a:solidFill>
                <a:latin typeface="Century Gothic"/>
                <a:cs typeface="Century Gothic"/>
              </a:rPr>
              <a:t> model-model </a:t>
            </a: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inovasi</a:t>
            </a:r>
            <a:r>
              <a:rPr lang="en-US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pendidikan</a:t>
            </a:r>
            <a:endParaRPr lang="en-US" dirty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pPr marL="354013" indent="-354013">
              <a:spcAft>
                <a:spcPts val="600"/>
              </a:spcAft>
              <a:buAutoNum type="arabicPeriod"/>
            </a:pP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Pemilik</a:t>
            </a:r>
            <a:r>
              <a:rPr lang="en-US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praktek-praktek</a:t>
            </a:r>
            <a:r>
              <a:rPr lang="en-US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baik</a:t>
            </a:r>
            <a:endParaRPr lang="en-US" dirty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pPr marL="354013" indent="-354013">
              <a:spcAft>
                <a:spcPts val="600"/>
              </a:spcAft>
              <a:buAutoNum type="arabicPeriod"/>
            </a:pP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Rujukan</a:t>
            </a:r>
            <a:r>
              <a:rPr lang="en-US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mutu</a:t>
            </a:r>
            <a:r>
              <a:rPr lang="en-US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dan</a:t>
            </a:r>
            <a:r>
              <a:rPr lang="en-US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inovasi</a:t>
            </a:r>
            <a:r>
              <a:rPr lang="en-US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entury Gothic"/>
                <a:cs typeface="Century Gothic"/>
              </a:rPr>
              <a:t>pendidikan</a:t>
            </a:r>
            <a:endParaRPr lang="en-US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1897" y="956958"/>
            <a:ext cx="4883347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PERINTIS DAN INOVATOR </a:t>
            </a:r>
            <a:r>
              <a:rPr lang="en-US" sz="1600" b="1" dirty="0">
                <a:solidFill>
                  <a:schemeClr val="tx1"/>
                </a:solidFill>
                <a:latin typeface="Century Gothic"/>
                <a:cs typeface="Century Gothic"/>
              </a:rPr>
              <a:t>KEBIJAKAN :</a:t>
            </a:r>
          </a:p>
          <a:p>
            <a:pPr marL="363538" indent="-363538"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Standar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Nasional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Pendidikan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3538" indent="-363538"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2013 (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Pembelajaran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Abad 21)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3538" indent="-363538">
              <a:buAutoNum type="arabicPeriod"/>
            </a:pP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Penguatan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Pendidikan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Karakter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3538" indent="-363538"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UNBK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3538" indent="-363538">
              <a:buAutoNum type="arabicPeriod"/>
            </a:pP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Implementasi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Literasi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Dalam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Pembelajaran</a:t>
            </a:r>
            <a:endParaRPr lang="en-US" sz="16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3538" indent="-363538">
              <a:buAutoNum type="arabicPeriod"/>
            </a:pP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Pembelajaran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Penilaian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HOTS</a:t>
            </a:r>
          </a:p>
          <a:p>
            <a:pPr marL="363538" indent="-363538">
              <a:buAutoNum type="arabicPeriod"/>
            </a:pP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Penerapan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e-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Rapor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3538" indent="-363538"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dll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1897" y="3509897"/>
            <a:ext cx="4883347" cy="31393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entury Gothic"/>
                <a:cs typeface="Century Gothic"/>
              </a:rPr>
              <a:t>PRAKTEK-PRAKTEK BAIK &amp; INOVASI :</a:t>
            </a:r>
          </a:p>
          <a:p>
            <a:pPr marL="363538" indent="-363538">
              <a:buAutoNum type="arabicPeriod"/>
            </a:pPr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SKS</a:t>
            </a:r>
          </a:p>
          <a:p>
            <a:pPr marL="363538" indent="-363538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Century Gothic"/>
                <a:cs typeface="Century Gothic"/>
              </a:rPr>
              <a:t>Pembelajaran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3538" indent="-363538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Century Gothic"/>
                <a:cs typeface="Century Gothic"/>
              </a:rPr>
              <a:t>Penilaian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3538" indent="-363538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Century Gothic"/>
                <a:cs typeface="Century Gothic"/>
              </a:rPr>
              <a:t>Pendidikan</a:t>
            </a:r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 Gothic"/>
                <a:cs typeface="Century Gothic"/>
              </a:rPr>
              <a:t>karakter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3538" indent="-363538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Century Gothic"/>
                <a:cs typeface="Century Gothic"/>
              </a:rPr>
              <a:t>Muatan</a:t>
            </a:r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 Gothic"/>
                <a:cs typeface="Century Gothic"/>
              </a:rPr>
              <a:t>lokal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3538" indent="-363538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Century Gothic"/>
                <a:cs typeface="Century Gothic"/>
              </a:rPr>
              <a:t>Kewirausahaan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3538" indent="-363538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Century Gothic"/>
                <a:cs typeface="Century Gothic"/>
              </a:rPr>
              <a:t>Lingkungan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3538" indent="-363538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Century Gothic"/>
                <a:cs typeface="Century Gothic"/>
              </a:rPr>
              <a:t>Ekstrakurikuler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3538" indent="-363538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Century Gothic"/>
                <a:cs typeface="Century Gothic"/>
              </a:rPr>
              <a:t>Olah</a:t>
            </a:r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raga</a:t>
            </a:r>
          </a:p>
          <a:p>
            <a:pPr marL="363538" indent="-363538">
              <a:buAutoNum type="arabicPeriod"/>
            </a:pP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dll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121" y="118942"/>
            <a:ext cx="115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KRITERIA DAN PERAN SMA </a:t>
            </a:r>
            <a:r>
              <a:rPr lang="en-US" sz="3600" b="1" dirty="0">
                <a:latin typeface="Century Gothic"/>
                <a:cs typeface="Century Gothic"/>
              </a:rPr>
              <a:t>RUJUKAN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0221" y="3403943"/>
            <a:ext cx="6376023" cy="333937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7188" indent="-357188">
              <a:spcAft>
                <a:spcPts val="600"/>
              </a:spcAft>
            </a:pPr>
            <a:r>
              <a:rPr lang="en-ID" sz="1600" dirty="0">
                <a:latin typeface="Century Gothic"/>
                <a:cs typeface="Century Gothic"/>
              </a:rPr>
              <a:t>1.	SMA pelaksana Kurikulum </a:t>
            </a:r>
            <a:r>
              <a:rPr lang="en-ID" sz="1600" dirty="0" smtClean="0">
                <a:latin typeface="Century Gothic"/>
                <a:cs typeface="Century Gothic"/>
              </a:rPr>
              <a:t>2013</a:t>
            </a:r>
            <a:r>
              <a:rPr lang="en-ID" sz="1600" dirty="0">
                <a:latin typeface="Century Gothic"/>
                <a:cs typeface="Century Gothic"/>
              </a:rPr>
              <a:t>.</a:t>
            </a:r>
            <a:r>
              <a:rPr lang="en-ID" sz="1600" dirty="0" smtClean="0">
                <a:latin typeface="Century Gothic"/>
                <a:cs typeface="Century Gothic"/>
              </a:rPr>
              <a:t> </a:t>
            </a:r>
            <a:endParaRPr lang="en-ID" sz="1600" dirty="0">
              <a:latin typeface="Century Gothic"/>
              <a:cs typeface="Century Gothic"/>
            </a:endParaRPr>
          </a:p>
          <a:p>
            <a:pPr marL="357188" indent="-357188">
              <a:spcAft>
                <a:spcPts val="600"/>
              </a:spcAft>
            </a:pPr>
            <a:r>
              <a:rPr lang="en-ID" sz="1600" dirty="0">
                <a:latin typeface="Century Gothic"/>
                <a:cs typeface="Century Gothic"/>
              </a:rPr>
              <a:t>2.	SMA negeri atau swasta dengan akreditasi A atau tertinggi di kabupaten/kota </a:t>
            </a:r>
            <a:r>
              <a:rPr lang="en-ID" sz="1600" dirty="0" smtClean="0">
                <a:latin typeface="Century Gothic"/>
                <a:cs typeface="Century Gothic"/>
              </a:rPr>
              <a:t>bersangkutan (Terbaik di Kab/Kota).</a:t>
            </a:r>
            <a:endParaRPr lang="en-ID" sz="1600" dirty="0">
              <a:latin typeface="Century Gothic"/>
              <a:cs typeface="Century Gothic"/>
            </a:endParaRPr>
          </a:p>
          <a:p>
            <a:pPr marL="357188" indent="-357188">
              <a:spcAft>
                <a:spcPts val="600"/>
              </a:spcAft>
            </a:pPr>
            <a:r>
              <a:rPr lang="en-ID" sz="1600" dirty="0">
                <a:latin typeface="Century Gothic"/>
                <a:cs typeface="Century Gothic"/>
              </a:rPr>
              <a:t>3.	Memiliki praktik-praktik baik dan inovasi pendidikan yang layak dijadikan sebagai rujukan bagi SMA lain.</a:t>
            </a:r>
          </a:p>
          <a:p>
            <a:pPr marL="357188" indent="-357188">
              <a:spcAft>
                <a:spcPts val="600"/>
              </a:spcAft>
            </a:pPr>
            <a:r>
              <a:rPr lang="en-ID" sz="1600" dirty="0">
                <a:latin typeface="Century Gothic"/>
                <a:cs typeface="Century Gothic"/>
              </a:rPr>
              <a:t>4.	Memiliki prestasi akademik/non akademik.</a:t>
            </a:r>
          </a:p>
          <a:p>
            <a:pPr marL="357188" indent="-357188">
              <a:spcAft>
                <a:spcPts val="600"/>
              </a:spcAft>
              <a:buAutoNum type="arabicPeriod" startAt="5"/>
            </a:pPr>
            <a:r>
              <a:rPr lang="en-ID" sz="1600" dirty="0" smtClean="0">
                <a:latin typeface="Century Gothic"/>
                <a:cs typeface="Century Gothic"/>
              </a:rPr>
              <a:t>Melaksanakan UNBK dan eRapor</a:t>
            </a:r>
          </a:p>
          <a:p>
            <a:pPr marL="357188" indent="-357188">
              <a:spcAft>
                <a:spcPts val="600"/>
              </a:spcAft>
              <a:buAutoNum type="arabicPeriod" startAt="5"/>
            </a:pPr>
            <a:r>
              <a:rPr lang="en-ID" sz="1600" dirty="0" smtClean="0">
                <a:latin typeface="Century Gothic"/>
                <a:cs typeface="Century Gothic"/>
              </a:rPr>
              <a:t>&gt; 75.00 % LULUSAN melanjutkan ke PT (3 Tahun Terakhir)</a:t>
            </a:r>
            <a:endParaRPr lang="en-ID" sz="1600" dirty="0">
              <a:latin typeface="Century Gothic"/>
              <a:cs typeface="Century Gothic"/>
            </a:endParaRPr>
          </a:p>
          <a:p>
            <a:pPr marL="357188" indent="-357188">
              <a:spcAft>
                <a:spcPts val="600"/>
              </a:spcAft>
              <a:buAutoNum type="arabicPeriod" startAt="7"/>
            </a:pPr>
            <a:r>
              <a:rPr lang="en-ID" sz="1600" dirty="0" smtClean="0">
                <a:latin typeface="Century Gothic"/>
                <a:cs typeface="Century Gothic"/>
              </a:rPr>
              <a:t>Bersedia </a:t>
            </a:r>
            <a:r>
              <a:rPr lang="en-ID" sz="1600" dirty="0">
                <a:latin typeface="Century Gothic"/>
                <a:cs typeface="Century Gothic"/>
              </a:rPr>
              <a:t>memberikan pengimbasan </a:t>
            </a:r>
            <a:r>
              <a:rPr lang="en-ID" sz="1600" dirty="0" smtClean="0">
                <a:latin typeface="Century Gothic"/>
                <a:cs typeface="Century Gothic"/>
              </a:rPr>
              <a:t>praktik-praktik baik dan inovasi pendidikan ke </a:t>
            </a:r>
            <a:r>
              <a:rPr lang="en-ID" sz="1600" dirty="0">
                <a:latin typeface="Century Gothic"/>
                <a:cs typeface="Century Gothic"/>
              </a:rPr>
              <a:t>SMA lain.</a:t>
            </a:r>
            <a:r>
              <a:rPr lang="en-ID" sz="1600" dirty="0">
                <a:effectLst/>
                <a:latin typeface="Century Gothic"/>
                <a:cs typeface="Century Gothic"/>
              </a:rPr>
              <a:t> </a:t>
            </a:r>
            <a:endParaRPr lang="en-ID" sz="1600" dirty="0" smtClean="0">
              <a:effectLst/>
              <a:latin typeface="Century Gothic"/>
              <a:cs typeface="Century Gothic"/>
            </a:endParaRPr>
          </a:p>
          <a:p>
            <a:pPr marL="357188" indent="-357188">
              <a:spcAft>
                <a:spcPts val="600"/>
              </a:spcAft>
              <a:buAutoNum type="arabicPeriod" startAt="7"/>
            </a:pPr>
            <a:r>
              <a:rPr lang="en-ID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SMA Rujukan 2017 : laporan tepat waktu</a:t>
            </a:r>
            <a:endParaRPr lang="en-US" sz="16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401" y="2937353"/>
            <a:ext cx="6388935" cy="46166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entury Gothic"/>
                <a:cs typeface="Century Gothic"/>
              </a:rPr>
              <a:t>KRITERIA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840871" y="2804203"/>
            <a:ext cx="9372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Arial Black"/>
                <a:cs typeface="Arial Black"/>
              </a:rPr>
              <a:t>&amp;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248037" y="2762857"/>
            <a:ext cx="0" cy="45829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868064" y="2762857"/>
            <a:ext cx="0" cy="45829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72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307" y="183335"/>
            <a:ext cx="11534120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FOKUS </a:t>
            </a: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PENINGKATAN </a:t>
            </a:r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MUTU DAN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PENGIMBASAN SMA RUJUKAN TAHUN </a:t>
            </a:r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2018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853" y="1667317"/>
            <a:ext cx="5603411" cy="201593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STANDAR NASIONAL PENDIDIKAN</a:t>
            </a:r>
          </a:p>
          <a:p>
            <a:endParaRPr lang="en-US" b="1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err="1">
                <a:latin typeface="Century Gothic"/>
                <a:cs typeface="Century Gothic"/>
              </a:rPr>
              <a:t>Standar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Kompetensi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Lulusan</a:t>
            </a:r>
            <a:endParaRPr lang="en-US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err="1">
                <a:latin typeface="Century Gothic"/>
                <a:cs typeface="Century Gothic"/>
              </a:rPr>
              <a:t>Standar</a:t>
            </a:r>
            <a:r>
              <a:rPr lang="en-US" dirty="0">
                <a:latin typeface="Century Gothic"/>
                <a:cs typeface="Century Gothic"/>
              </a:rPr>
              <a:t> Isi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err="1">
                <a:latin typeface="Century Gothic"/>
                <a:cs typeface="Century Gothic"/>
              </a:rPr>
              <a:t>Standar</a:t>
            </a:r>
            <a:r>
              <a:rPr lang="en-US" dirty="0">
                <a:latin typeface="Century Gothic"/>
                <a:cs typeface="Century Gothic"/>
              </a:rPr>
              <a:t> Proses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Standar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Pengelolaan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7457" y="1669729"/>
            <a:ext cx="5592323" cy="327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PENGUATAN IMPLEMENTASI KURIKULUM 2013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Pengembangan</a:t>
            </a:r>
            <a:r>
              <a:rPr lang="en-US" dirty="0" smtClean="0">
                <a:latin typeface="Century Gothic"/>
                <a:cs typeface="Century Gothic"/>
              </a:rPr>
              <a:t> RPP </a:t>
            </a:r>
            <a:r>
              <a:rPr lang="en-US" dirty="0" smtClean="0">
                <a:latin typeface="Century Gothic"/>
                <a:cs typeface="Century Gothic"/>
              </a:rPr>
              <a:t>(</a:t>
            </a:r>
            <a:r>
              <a:rPr lang="en-US" dirty="0" err="1" smtClean="0">
                <a:latin typeface="Century Gothic"/>
                <a:cs typeface="Century Gothic"/>
              </a:rPr>
              <a:t>memuat</a:t>
            </a:r>
            <a:r>
              <a:rPr lang="en-US" dirty="0" smtClean="0">
                <a:latin typeface="Century Gothic"/>
                <a:cs typeface="Century Gothic"/>
              </a:rPr>
              <a:t> PPK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Literasi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Pembelajaran</a:t>
            </a:r>
            <a:r>
              <a:rPr lang="en-US" dirty="0" smtClean="0">
                <a:latin typeface="Century Gothic"/>
                <a:cs typeface="Century Gothic"/>
              </a:rPr>
              <a:t> Abad 21- 4C)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Pembelajaran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Penilaian</a:t>
            </a:r>
            <a:r>
              <a:rPr lang="en-US" dirty="0" smtClean="0">
                <a:latin typeface="Century Gothic"/>
                <a:cs typeface="Century Gothic"/>
              </a:rPr>
              <a:t> HOTS (</a:t>
            </a:r>
            <a:r>
              <a:rPr lang="en-US" dirty="0" err="1" smtClean="0">
                <a:latin typeface="Century Gothic"/>
                <a:cs typeface="Century Gothic"/>
              </a:rPr>
              <a:t>Soal</a:t>
            </a:r>
            <a:r>
              <a:rPr lang="en-US" dirty="0" smtClean="0">
                <a:latin typeface="Century Gothic"/>
                <a:cs typeface="Century Gothic"/>
              </a:rPr>
              <a:t> USBN </a:t>
            </a:r>
            <a:r>
              <a:rPr lang="en-US" dirty="0" err="1" smtClean="0">
                <a:latin typeface="Century Gothic"/>
                <a:cs typeface="Century Gothic"/>
              </a:rPr>
              <a:t>dan</a:t>
            </a:r>
            <a:r>
              <a:rPr lang="en-US" dirty="0" smtClean="0">
                <a:latin typeface="Century Gothic"/>
                <a:cs typeface="Century Gothic"/>
              </a:rPr>
              <a:t> US HOTS)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Penerapan</a:t>
            </a:r>
            <a:r>
              <a:rPr lang="en-US" dirty="0" smtClean="0">
                <a:latin typeface="Century Gothic"/>
                <a:cs typeface="Century Gothic"/>
              </a:rPr>
              <a:t> e-</a:t>
            </a:r>
            <a:r>
              <a:rPr lang="en-US" dirty="0" err="1" smtClean="0">
                <a:latin typeface="Century Gothic"/>
                <a:cs typeface="Century Gothic"/>
              </a:rPr>
              <a:t>Rapor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versi</a:t>
            </a:r>
            <a:r>
              <a:rPr lang="en-US" dirty="0" smtClean="0">
                <a:latin typeface="Century Gothic"/>
                <a:cs typeface="Century Gothic"/>
              </a:rPr>
              <a:t> 2018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Pengembangan</a:t>
            </a:r>
            <a:r>
              <a:rPr lang="en-US" dirty="0" smtClean="0">
                <a:latin typeface="Century Gothic"/>
                <a:cs typeface="Century Gothic"/>
              </a:rPr>
              <a:t> e-</a:t>
            </a:r>
            <a:r>
              <a:rPr lang="en-US" dirty="0" err="1" smtClean="0">
                <a:latin typeface="Century Gothic"/>
                <a:cs typeface="Century Gothic"/>
              </a:rPr>
              <a:t>Modul</a:t>
            </a:r>
            <a:r>
              <a:rPr lang="en-US" dirty="0" smtClean="0">
                <a:latin typeface="Century Gothic"/>
                <a:cs typeface="Century Gothic"/>
              </a:rPr>
              <a:t> (</a:t>
            </a:r>
            <a:r>
              <a:rPr lang="en-US" dirty="0" err="1" smtClean="0">
                <a:latin typeface="Century Gothic"/>
                <a:cs typeface="Century Gothic"/>
              </a:rPr>
              <a:t>Kolaborasi</a:t>
            </a:r>
            <a:r>
              <a:rPr lang="en-US" dirty="0" smtClean="0">
                <a:latin typeface="Century Gothic"/>
                <a:cs typeface="Century Gothic"/>
              </a:rPr>
              <a:t> 614 SMA)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Pembuatan</a:t>
            </a:r>
            <a:r>
              <a:rPr lang="en-US" dirty="0" smtClean="0">
                <a:latin typeface="Century Gothic"/>
                <a:cs typeface="Century Gothic"/>
              </a:rPr>
              <a:t> Video </a:t>
            </a:r>
            <a:r>
              <a:rPr lang="en-US" dirty="0" err="1" smtClean="0">
                <a:latin typeface="Century Gothic"/>
                <a:cs typeface="Century Gothic"/>
              </a:rPr>
              <a:t>Pembelajaran</a:t>
            </a:r>
            <a:r>
              <a:rPr lang="en-US" dirty="0" smtClean="0">
                <a:latin typeface="Century Gothic"/>
                <a:cs typeface="Century Gothic"/>
              </a:rPr>
              <a:t> &amp; </a:t>
            </a:r>
            <a:r>
              <a:rPr lang="en-US" dirty="0" err="1" smtClean="0">
                <a:latin typeface="Century Gothic"/>
                <a:cs typeface="Century Gothic"/>
              </a:rPr>
              <a:t>Belajar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Bersama</a:t>
            </a:r>
            <a:r>
              <a:rPr lang="en-US" dirty="0" smtClean="0">
                <a:latin typeface="Century Gothic"/>
                <a:cs typeface="Century Gothic"/>
              </a:rPr>
              <a:t> (</a:t>
            </a:r>
            <a:r>
              <a:rPr lang="en-US" dirty="0" err="1" smtClean="0">
                <a:latin typeface="Century Gothic"/>
                <a:cs typeface="Century Gothic"/>
              </a:rPr>
              <a:t>Siswa</a:t>
            </a:r>
            <a:r>
              <a:rPr lang="en-US" dirty="0" smtClean="0">
                <a:latin typeface="Century Gothic"/>
                <a:cs typeface="Century Gothic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6033" y="5048035"/>
            <a:ext cx="5593753" cy="14619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IMPLEMENTASI KEBIJAKAN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Penguatan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Pendidikan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Karakter</a:t>
            </a:r>
            <a:r>
              <a:rPr lang="en-US" dirty="0" smtClean="0">
                <a:latin typeface="Century Gothic"/>
                <a:cs typeface="Century Gothic"/>
              </a:rPr>
              <a:t> (PPK)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Penumbuhan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Budaya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Literasi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endParaRPr lang="en-US" dirty="0" smtClean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Pelaksana</a:t>
            </a:r>
            <a:r>
              <a:rPr lang="en-US" dirty="0" smtClean="0">
                <a:latin typeface="Century Gothic"/>
                <a:cs typeface="Century Gothic"/>
              </a:rPr>
              <a:t> UNBK</a:t>
            </a: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532" y="3951724"/>
            <a:ext cx="5601733" cy="24776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PENGUATAN PRAKTIK BAIK/           UNGGULAN SEKOLAH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Prestasi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sekolah</a:t>
            </a:r>
            <a:endParaRPr lang="en-US" dirty="0" smtClean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Lingkungan</a:t>
            </a:r>
            <a:endParaRPr lang="en-US" dirty="0" smtClean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Ekstrakurikuler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Muatan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Lokal</a:t>
            </a:r>
            <a:endParaRPr lang="en-US" dirty="0" smtClean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dll</a:t>
            </a: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6692" y="3815121"/>
            <a:ext cx="1376912" cy="264687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x-none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/>
                <a:cs typeface="Century Gothic"/>
              </a:rPr>
              <a:t>?</a:t>
            </a:r>
            <a:endParaRPr lang="x-none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759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027" y="2416105"/>
            <a:ext cx="4230364" cy="2992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8095" y="239590"/>
            <a:ext cx="10107087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PERAN PUSAT, DAERAH DAN SEKOLAH 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DALAM PEMBINAAN SMA RUJUKAN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49557" y="1775833"/>
            <a:ext cx="2797787" cy="1836163"/>
          </a:xfrm>
          <a:prstGeom prst="rightArrow">
            <a:avLst>
              <a:gd name="adj1" fmla="val 50000"/>
              <a:gd name="adj2" fmla="val 39474"/>
            </a:avLst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latin typeface="Cambria"/>
                <a:cs typeface="Cambria"/>
              </a:rPr>
              <a:t>Direktorat</a:t>
            </a:r>
          </a:p>
          <a:p>
            <a:r>
              <a:rPr lang="en-US">
                <a:latin typeface="Cambria"/>
                <a:cs typeface="Cambria"/>
              </a:rPr>
              <a:t>Pembinaan SMA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66148" y="3101799"/>
            <a:ext cx="2223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ambria"/>
                <a:cs typeface="Cambria"/>
              </a:rPr>
              <a:t>Anggaran</a:t>
            </a:r>
            <a:r>
              <a:rPr lang="en-US" sz="1200" dirty="0">
                <a:latin typeface="Cambria"/>
                <a:cs typeface="Cambria"/>
              </a:rPr>
              <a:t> :</a:t>
            </a:r>
          </a:p>
          <a:p>
            <a:pPr marL="261938" indent="-261938"/>
            <a:r>
              <a:rPr lang="en-US" sz="1200" dirty="0">
                <a:latin typeface="Cambria"/>
                <a:cs typeface="Cambria"/>
              </a:rPr>
              <a:t>1.	</a:t>
            </a:r>
            <a:r>
              <a:rPr lang="en-US" sz="1200" dirty="0" err="1">
                <a:latin typeface="Cambria"/>
                <a:cs typeface="Cambria"/>
              </a:rPr>
              <a:t>Pemenuhan</a:t>
            </a:r>
            <a:r>
              <a:rPr lang="en-US" sz="1200" dirty="0">
                <a:latin typeface="Cambria"/>
                <a:cs typeface="Cambria"/>
              </a:rPr>
              <a:t> SNP</a:t>
            </a:r>
          </a:p>
          <a:p>
            <a:pPr marL="261938" indent="-261938"/>
            <a:r>
              <a:rPr lang="en-US" sz="1200" dirty="0">
                <a:latin typeface="Cambria"/>
                <a:cs typeface="Cambria"/>
              </a:rPr>
              <a:t>2.	</a:t>
            </a:r>
            <a:r>
              <a:rPr lang="en-US" sz="1200" dirty="0" err="1">
                <a:latin typeface="Cambria"/>
                <a:cs typeface="Cambria"/>
              </a:rPr>
              <a:t>Implementasi</a:t>
            </a:r>
            <a:r>
              <a:rPr lang="en-US" sz="1200" dirty="0">
                <a:latin typeface="Cambria"/>
                <a:cs typeface="Cambria"/>
              </a:rPr>
              <a:t> </a:t>
            </a:r>
            <a:r>
              <a:rPr lang="en-US" sz="1200" dirty="0" err="1">
                <a:latin typeface="Cambria"/>
                <a:cs typeface="Cambria"/>
              </a:rPr>
              <a:t>kebijakan</a:t>
            </a:r>
            <a:endParaRPr lang="en-US" sz="1200" dirty="0">
              <a:latin typeface="Cambria"/>
              <a:cs typeface="Cambria"/>
            </a:endParaRPr>
          </a:p>
          <a:p>
            <a:pPr marL="261938" indent="-261938"/>
            <a:r>
              <a:rPr lang="en-US" sz="1200" dirty="0">
                <a:latin typeface="Cambria"/>
                <a:cs typeface="Cambria"/>
              </a:rPr>
              <a:t>3.	Program </a:t>
            </a:r>
            <a:r>
              <a:rPr lang="en-US" sz="1200" dirty="0" err="1">
                <a:latin typeface="Cambria"/>
                <a:cs typeface="Cambria"/>
              </a:rPr>
              <a:t>unggulan</a:t>
            </a:r>
            <a:endParaRPr lang="en-US" sz="1200" dirty="0">
              <a:latin typeface="Cambria"/>
              <a:cs typeface="Cambria"/>
            </a:endParaRPr>
          </a:p>
          <a:p>
            <a:pPr marL="261938" indent="-261938"/>
            <a:r>
              <a:rPr lang="en-US" sz="1200" dirty="0">
                <a:latin typeface="Cambria"/>
                <a:cs typeface="Cambria"/>
              </a:rPr>
              <a:t>4.	</a:t>
            </a:r>
            <a:r>
              <a:rPr lang="en-US" sz="1200" dirty="0" err="1">
                <a:latin typeface="Cambria"/>
                <a:cs typeface="Cambria"/>
              </a:rPr>
              <a:t>dll</a:t>
            </a:r>
            <a:endParaRPr lang="en-US" sz="12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6264" y="3133637"/>
            <a:ext cx="23105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/>
            <a:r>
              <a:rPr lang="en-US" sz="1400" dirty="0">
                <a:latin typeface="Cambria"/>
                <a:cs typeface="Cambria"/>
              </a:rPr>
              <a:t>1.	</a:t>
            </a:r>
            <a:r>
              <a:rPr lang="en-US" sz="1400" dirty="0" err="1">
                <a:latin typeface="Cambria"/>
                <a:cs typeface="Cambria"/>
              </a:rPr>
              <a:t>Konsep</a:t>
            </a:r>
            <a:r>
              <a:rPr lang="en-US" sz="1400" dirty="0">
                <a:latin typeface="Cambria"/>
                <a:cs typeface="Cambria"/>
              </a:rPr>
              <a:t> </a:t>
            </a:r>
            <a:r>
              <a:rPr lang="en-US" sz="1400" dirty="0" err="1">
                <a:latin typeface="Cambria"/>
                <a:cs typeface="Cambria"/>
              </a:rPr>
              <a:t>pembinaan</a:t>
            </a:r>
            <a:endParaRPr lang="en-US" sz="1400" dirty="0">
              <a:latin typeface="Cambria"/>
              <a:cs typeface="Cambria"/>
            </a:endParaRPr>
          </a:p>
          <a:p>
            <a:pPr marL="261938" indent="-261938"/>
            <a:r>
              <a:rPr lang="en-US" sz="1400" dirty="0">
                <a:latin typeface="Cambria"/>
                <a:cs typeface="Cambria"/>
              </a:rPr>
              <a:t>2.	</a:t>
            </a:r>
            <a:r>
              <a:rPr lang="en-US" sz="1400" dirty="0" smtClean="0">
                <a:latin typeface="Cambria"/>
                <a:cs typeface="Cambria"/>
              </a:rPr>
              <a:t>Program </a:t>
            </a:r>
            <a:r>
              <a:rPr lang="en-US" sz="1400" dirty="0" err="1">
                <a:latin typeface="Cambria"/>
                <a:cs typeface="Cambria"/>
              </a:rPr>
              <a:t>pembinaan</a:t>
            </a:r>
            <a:endParaRPr lang="en-US" sz="1400" dirty="0">
              <a:latin typeface="Cambria"/>
              <a:cs typeface="Cambria"/>
            </a:endParaRPr>
          </a:p>
          <a:p>
            <a:pPr marL="261938" indent="-261938"/>
            <a:r>
              <a:rPr lang="en-US" sz="1400" dirty="0">
                <a:latin typeface="Cambria"/>
                <a:cs typeface="Cambria"/>
              </a:rPr>
              <a:t>3.	</a:t>
            </a:r>
            <a:r>
              <a:rPr lang="en-US" sz="1400" dirty="0" err="1">
                <a:latin typeface="Cambria"/>
                <a:cs typeface="Cambria"/>
              </a:rPr>
              <a:t>Bantuan</a:t>
            </a:r>
            <a:r>
              <a:rPr lang="en-US" sz="1400" dirty="0">
                <a:latin typeface="Cambria"/>
                <a:cs typeface="Cambria"/>
              </a:rPr>
              <a:t> </a:t>
            </a:r>
            <a:r>
              <a:rPr lang="en-US" sz="1400" dirty="0" err="1">
                <a:latin typeface="Cambria"/>
                <a:cs typeface="Cambria"/>
              </a:rPr>
              <a:t>Pemerintah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5921" y="5365897"/>
            <a:ext cx="3405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ctr"/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Layak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sebagai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Rujukan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ambria"/>
              <a:cs typeface="Cambria"/>
            </a:endParaRPr>
          </a:p>
          <a:p>
            <a:pPr marL="261938" indent="-261938" algn="ctr"/>
            <a:r>
              <a:rPr lang="en-US" sz="1600" dirty="0">
                <a:latin typeface="Cambria"/>
                <a:cs typeface="Cambria"/>
              </a:rPr>
              <a:t>1.	</a:t>
            </a:r>
            <a:r>
              <a:rPr lang="en-US" sz="1600" dirty="0" err="1">
                <a:latin typeface="Cambria"/>
                <a:cs typeface="Cambria"/>
              </a:rPr>
              <a:t>Memenuhi</a:t>
            </a:r>
            <a:r>
              <a:rPr lang="en-US" sz="1600" dirty="0">
                <a:latin typeface="Cambria"/>
                <a:cs typeface="Cambria"/>
              </a:rPr>
              <a:t>/</a:t>
            </a:r>
            <a:r>
              <a:rPr lang="en-US" sz="1600" dirty="0" err="1">
                <a:latin typeface="Cambria"/>
                <a:cs typeface="Cambria"/>
              </a:rPr>
              <a:t>melampaui</a:t>
            </a:r>
            <a:r>
              <a:rPr lang="en-US" sz="1600" dirty="0">
                <a:latin typeface="Cambria"/>
                <a:cs typeface="Cambria"/>
              </a:rPr>
              <a:t> SNP</a:t>
            </a:r>
          </a:p>
          <a:p>
            <a:pPr marL="261938" indent="-261938" algn="ctr"/>
            <a:r>
              <a:rPr lang="en-US" sz="1600" dirty="0">
                <a:latin typeface="Cambria"/>
                <a:cs typeface="Cambria"/>
              </a:rPr>
              <a:t>2.	</a:t>
            </a:r>
            <a:r>
              <a:rPr lang="en-US" sz="1600" dirty="0" err="1">
                <a:latin typeface="Cambria"/>
                <a:cs typeface="Cambria"/>
              </a:rPr>
              <a:t>Melaksanakan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Cambria"/>
                <a:cs typeface="Cambria"/>
              </a:rPr>
              <a:t>kebijakan</a:t>
            </a:r>
            <a:endParaRPr lang="en-US" sz="1600" dirty="0">
              <a:latin typeface="Cambria"/>
              <a:cs typeface="Cambria"/>
            </a:endParaRPr>
          </a:p>
          <a:p>
            <a:pPr marL="261938" indent="-261938" algn="ctr"/>
            <a:r>
              <a:rPr lang="en-US" sz="1600" dirty="0">
                <a:latin typeface="Cambria"/>
                <a:cs typeface="Cambria"/>
              </a:rPr>
              <a:t>3.	</a:t>
            </a:r>
            <a:r>
              <a:rPr lang="en-US" sz="1600" dirty="0" err="1">
                <a:latin typeface="Cambria"/>
                <a:cs typeface="Cambria"/>
              </a:rPr>
              <a:t>Mengembangkan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Cambria"/>
                <a:cs typeface="Cambria"/>
              </a:rPr>
              <a:t>unggulan</a:t>
            </a:r>
            <a:endParaRPr lang="en-US" sz="1600" dirty="0">
              <a:latin typeface="Cambria"/>
              <a:cs typeface="Cambria"/>
            </a:endParaRPr>
          </a:p>
          <a:p>
            <a:pPr marL="261938" indent="-261938" algn="ctr"/>
            <a:r>
              <a:rPr lang="en-US" sz="1600" dirty="0">
                <a:latin typeface="Cambria"/>
                <a:cs typeface="Cambria"/>
              </a:rPr>
              <a:t>4.	</a:t>
            </a:r>
            <a:r>
              <a:rPr lang="en-US" sz="1600" dirty="0" err="1">
                <a:latin typeface="Cambria"/>
                <a:cs typeface="Cambria"/>
              </a:rPr>
              <a:t>Mengembangkan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Cambria"/>
                <a:cs typeface="Cambria"/>
              </a:rPr>
              <a:t>praktek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Cambria"/>
                <a:cs typeface="Cambria"/>
              </a:rPr>
              <a:t>baik</a:t>
            </a:r>
            <a:endParaRPr lang="en-US" sz="1600" dirty="0">
              <a:latin typeface="Cambria"/>
              <a:cs typeface="Cambria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123201" y="3889313"/>
            <a:ext cx="2797787" cy="1836163"/>
          </a:xfrm>
          <a:prstGeom prst="rightArrow">
            <a:avLst>
              <a:gd name="adj1" fmla="val 50000"/>
              <a:gd name="adj2" fmla="val 39474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latin typeface="Cambria"/>
                <a:cs typeface="Cambria"/>
              </a:rPr>
              <a:t>LPMP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9917" y="5247113"/>
            <a:ext cx="226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/>
            <a:r>
              <a:rPr lang="en-US" sz="1400" dirty="0">
                <a:latin typeface="Cambria"/>
                <a:cs typeface="Cambria"/>
              </a:rPr>
              <a:t>1.	</a:t>
            </a:r>
            <a:r>
              <a:rPr lang="en-US" sz="1400" dirty="0" err="1">
                <a:latin typeface="Cambria"/>
                <a:cs typeface="Cambria"/>
              </a:rPr>
              <a:t>Pemetaan</a:t>
            </a:r>
            <a:r>
              <a:rPr lang="en-US" sz="1400" dirty="0">
                <a:latin typeface="Cambria"/>
                <a:cs typeface="Cambria"/>
              </a:rPr>
              <a:t> </a:t>
            </a:r>
            <a:r>
              <a:rPr lang="en-US" sz="1400" dirty="0" err="1">
                <a:latin typeface="Cambria"/>
                <a:cs typeface="Cambria"/>
              </a:rPr>
              <a:t>Mutu</a:t>
            </a:r>
            <a:endParaRPr lang="en-US" sz="1400" dirty="0">
              <a:latin typeface="Cambria"/>
              <a:cs typeface="Cambria"/>
            </a:endParaRPr>
          </a:p>
          <a:p>
            <a:pPr marL="261938" indent="-261938"/>
            <a:r>
              <a:rPr lang="en-US" sz="1400" dirty="0">
                <a:latin typeface="Cambria"/>
                <a:cs typeface="Cambria"/>
              </a:rPr>
              <a:t>2.	</a:t>
            </a:r>
            <a:r>
              <a:rPr lang="en-US" sz="1400" dirty="0" err="1" smtClean="0">
                <a:latin typeface="Cambria"/>
                <a:cs typeface="Cambria"/>
              </a:rPr>
              <a:t>Koordinasi</a:t>
            </a:r>
            <a:r>
              <a:rPr lang="en-US" sz="1400" dirty="0" smtClean="0">
                <a:latin typeface="Cambria"/>
                <a:cs typeface="Cambria"/>
              </a:rPr>
              <a:t> </a:t>
            </a:r>
            <a:r>
              <a:rPr lang="en-US" sz="1400" dirty="0" err="1" smtClean="0">
                <a:latin typeface="Cambria"/>
                <a:cs typeface="Cambria"/>
              </a:rPr>
              <a:t>pembinaan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8320277" y="1785975"/>
            <a:ext cx="2797787" cy="1827285"/>
          </a:xfrm>
          <a:prstGeom prst="rightArrow">
            <a:avLst>
              <a:gd name="adj1" fmla="val 50000"/>
              <a:gd name="adj2" fmla="val 3947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>
                <a:latin typeface="Cambria"/>
                <a:cs typeface="Cambria"/>
              </a:rPr>
              <a:t>Dinas Pendidikan Provinsi</a:t>
            </a:r>
          </a:p>
        </p:txBody>
      </p:sp>
      <p:sp>
        <p:nvSpPr>
          <p:cNvPr id="15" name="Right Arrow 14"/>
          <p:cNvSpPr/>
          <p:nvPr/>
        </p:nvSpPr>
        <p:spPr>
          <a:xfrm flipH="1">
            <a:off x="8376469" y="3874981"/>
            <a:ext cx="2797787" cy="1846410"/>
          </a:xfrm>
          <a:prstGeom prst="rightArrow">
            <a:avLst>
              <a:gd name="adj1" fmla="val 50000"/>
              <a:gd name="adj2" fmla="val 3947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err="1">
                <a:latin typeface="Cambria"/>
                <a:cs typeface="Cambria"/>
              </a:rPr>
              <a:t>Publik</a:t>
            </a:r>
            <a:r>
              <a:rPr lang="en-US" sz="1600" dirty="0">
                <a:latin typeface="Cambria"/>
                <a:cs typeface="Cambria"/>
              </a:rPr>
              <a:t>/</a:t>
            </a:r>
            <a:r>
              <a:rPr lang="en-US" sz="1600" dirty="0" err="1">
                <a:latin typeface="Cambria"/>
                <a:cs typeface="Cambria"/>
              </a:rPr>
              <a:t>Masyarakat</a:t>
            </a:r>
            <a:endParaRPr lang="en-US" sz="16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9779" y="3962748"/>
            <a:ext cx="112648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mbria"/>
                <a:cs typeface="Cambria"/>
              </a:rPr>
              <a:t>SMA Rujukan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61441" y="5244502"/>
            <a:ext cx="234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/>
            <a:r>
              <a:rPr lang="en-US" sz="1200" dirty="0" smtClean="0">
                <a:latin typeface="Cambria"/>
                <a:cs typeface="Cambria"/>
              </a:rPr>
              <a:t>1</a:t>
            </a:r>
            <a:r>
              <a:rPr lang="en-US" sz="1200" dirty="0">
                <a:latin typeface="Cambria"/>
                <a:cs typeface="Cambria"/>
              </a:rPr>
              <a:t>.	</a:t>
            </a:r>
            <a:r>
              <a:rPr lang="en-US" sz="1200" dirty="0" err="1" smtClean="0">
                <a:latin typeface="Cambria"/>
                <a:cs typeface="Cambria"/>
              </a:rPr>
              <a:t>Kemitraan</a:t>
            </a:r>
            <a:endParaRPr lang="en-US" sz="1200" dirty="0">
              <a:latin typeface="Cambria"/>
              <a:cs typeface="Cambria"/>
            </a:endParaRPr>
          </a:p>
          <a:p>
            <a:pPr marL="261938" indent="-261938"/>
            <a:r>
              <a:rPr lang="en-US" sz="1200" dirty="0">
                <a:latin typeface="Cambria"/>
                <a:cs typeface="Cambria"/>
              </a:rPr>
              <a:t>2.	</a:t>
            </a:r>
            <a:r>
              <a:rPr lang="en-US" sz="1200" dirty="0" err="1" smtClean="0">
                <a:latin typeface="Cambria"/>
                <a:cs typeface="Cambria"/>
              </a:rPr>
              <a:t>Narasumber</a:t>
            </a:r>
            <a:r>
              <a:rPr lang="en-US" sz="1200" dirty="0" smtClean="0">
                <a:latin typeface="Cambria"/>
                <a:cs typeface="Cambria"/>
              </a:rPr>
              <a:t>/SDM</a:t>
            </a:r>
            <a:endParaRPr lang="en-US" sz="1200" dirty="0">
              <a:latin typeface="Cambria"/>
              <a:cs typeface="Cambria"/>
            </a:endParaRPr>
          </a:p>
          <a:p>
            <a:pPr marL="261938" indent="-261938"/>
            <a:r>
              <a:rPr lang="en-US" sz="1200" dirty="0">
                <a:latin typeface="Cambria"/>
                <a:cs typeface="Cambria"/>
              </a:rPr>
              <a:t>3.	</a:t>
            </a:r>
            <a:r>
              <a:rPr lang="en-US" sz="1200" dirty="0" err="1" smtClean="0">
                <a:latin typeface="Cambria"/>
                <a:cs typeface="Cambria"/>
              </a:rPr>
              <a:t>Pembelajaran</a:t>
            </a:r>
            <a:endParaRPr lang="en-US" sz="1200" dirty="0">
              <a:latin typeface="Cambria"/>
              <a:cs typeface="Cambria"/>
            </a:endParaRPr>
          </a:p>
          <a:p>
            <a:pPr marL="261938" indent="-261938"/>
            <a:r>
              <a:rPr lang="en-US" sz="1200" dirty="0">
                <a:latin typeface="Cambria"/>
                <a:cs typeface="Cambria"/>
              </a:rPr>
              <a:t>4.	</a:t>
            </a:r>
            <a:r>
              <a:rPr lang="en-US" sz="1200" dirty="0" err="1">
                <a:latin typeface="Cambria"/>
                <a:cs typeface="Cambria"/>
              </a:rPr>
              <a:t>dll</a:t>
            </a:r>
            <a:endParaRPr lang="en-US" sz="1200" dirty="0">
              <a:latin typeface="Cambria"/>
              <a:cs typeface="Cambria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998924" y="1221009"/>
            <a:ext cx="2100524" cy="11558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Ditjen</a:t>
            </a: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 GTK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9735" y="1199243"/>
            <a:ext cx="22631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/>
            <a:r>
              <a:rPr lang="en-US" sz="1400" dirty="0">
                <a:latin typeface="Cambria"/>
                <a:cs typeface="Cambria"/>
              </a:rPr>
              <a:t>1.	</a:t>
            </a:r>
            <a:r>
              <a:rPr lang="en-US" sz="1400" dirty="0" err="1" smtClean="0">
                <a:latin typeface="Cambria"/>
                <a:cs typeface="Cambria"/>
              </a:rPr>
              <a:t>Peningkatan</a:t>
            </a:r>
            <a:r>
              <a:rPr lang="en-US" sz="1400" dirty="0" smtClean="0">
                <a:latin typeface="Cambria"/>
                <a:cs typeface="Cambria"/>
              </a:rPr>
              <a:t> </a:t>
            </a:r>
            <a:r>
              <a:rPr lang="en-US" sz="1400" dirty="0" err="1" smtClean="0">
                <a:latin typeface="Cambria"/>
                <a:cs typeface="Cambria"/>
              </a:rPr>
              <a:t>Kompetensi</a:t>
            </a:r>
            <a:r>
              <a:rPr lang="en-US" sz="1400" dirty="0" smtClean="0">
                <a:latin typeface="Cambria"/>
                <a:cs typeface="Cambria"/>
              </a:rPr>
              <a:t> Guru</a:t>
            </a:r>
            <a:endParaRPr lang="en-US" sz="1400" dirty="0">
              <a:latin typeface="Cambria"/>
              <a:cs typeface="Cambria"/>
            </a:endParaRPr>
          </a:p>
          <a:p>
            <a:pPr marL="261938" indent="-261938"/>
            <a:r>
              <a:rPr lang="en-US" sz="1400" dirty="0" smtClean="0">
                <a:latin typeface="Cambria"/>
                <a:cs typeface="Cambria"/>
              </a:rPr>
              <a:t>2.	</a:t>
            </a:r>
            <a:r>
              <a:rPr lang="en-US" sz="1400" dirty="0" err="1" smtClean="0">
                <a:latin typeface="Cambria"/>
                <a:cs typeface="Cambria"/>
              </a:rPr>
              <a:t>Penguatan</a:t>
            </a:r>
            <a:r>
              <a:rPr lang="en-US" sz="1400" dirty="0" smtClean="0">
                <a:latin typeface="Cambria"/>
                <a:cs typeface="Cambria"/>
              </a:rPr>
              <a:t> </a:t>
            </a:r>
            <a:r>
              <a:rPr lang="en-US" sz="1400" dirty="0" err="1" smtClean="0">
                <a:latin typeface="Cambria"/>
                <a:cs typeface="Cambria"/>
              </a:rPr>
              <a:t>dan</a:t>
            </a:r>
            <a:r>
              <a:rPr lang="en-US" sz="1400" dirty="0" smtClean="0">
                <a:latin typeface="Cambria"/>
                <a:cs typeface="Cambria"/>
              </a:rPr>
              <a:t> </a:t>
            </a:r>
            <a:r>
              <a:rPr lang="en-US" sz="1400" dirty="0" err="1" smtClean="0">
                <a:latin typeface="Cambria"/>
                <a:cs typeface="Cambria"/>
              </a:rPr>
              <a:t>Pemberdayaan</a:t>
            </a:r>
            <a:r>
              <a:rPr lang="en-US" sz="1400" dirty="0" smtClean="0">
                <a:latin typeface="Cambria"/>
                <a:cs typeface="Cambria"/>
              </a:rPr>
              <a:t> MGMP, MKKS, </a:t>
            </a:r>
            <a:r>
              <a:rPr lang="en-US" sz="1400" dirty="0" err="1" smtClean="0">
                <a:latin typeface="Cambria"/>
                <a:cs typeface="Cambria"/>
              </a:rPr>
              <a:t>Pengawas</a:t>
            </a:r>
            <a:endParaRPr lang="en-US" sz="1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8010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265977"/>
              </p:ext>
            </p:extLst>
          </p:nvPr>
        </p:nvGraphicFramePr>
        <p:xfrm>
          <a:off x="379671" y="1561876"/>
          <a:ext cx="11429386" cy="4759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07"/>
                <a:gridCol w="2327076"/>
                <a:gridCol w="1729410"/>
                <a:gridCol w="1788802"/>
                <a:gridCol w="1670017"/>
                <a:gridCol w="33646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No.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Nama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Sekolah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Dana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Banper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Banper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Digunakan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Sisa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Keterangan</a:t>
                      </a:r>
                      <a:endParaRPr lang="en-AU" sz="1400" dirty="0" smtClean="0">
                        <a:latin typeface="Century Gothic"/>
                        <a:cs typeface="Century Gothic"/>
                      </a:endParaRPr>
                    </a:p>
                    <a:p>
                      <a:pPr algn="ctr"/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1.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SMAN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1 Bula,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. SBT, Prov. Maluku 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. 230.000.000,-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. 50.000.000,-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. 180.000.000,-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Direktorat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PSMA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sudah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mengirim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surat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teguran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Komunikasi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sulit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dengan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Kepsek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2.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SMAN 1 Biak, </a:t>
                      </a:r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. Biak </a:t>
                      </a:r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Numfor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, Prov.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Papua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. 230.000.000,-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. 180.000.000,-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. 50.000.000,-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Direktorat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PSMA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sudah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mengirim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surat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teguran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Komunikasi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sulit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dengan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Kepsek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3.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SMAN 3 </a:t>
                      </a:r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Sugapa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Intan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Jaya, Prov. Papua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smtClean="0">
                          <a:latin typeface="Century Gothic"/>
                          <a:cs typeface="Century Gothic"/>
                        </a:rPr>
                        <a:t>Rp. 230.000.000,-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. 114.814.000,-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. 115.186.000,-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Direktorat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PSMA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sudah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mengirim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surat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teguran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Informasi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terakhir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pengembalian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sudah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dilakukan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Bukti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belum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diterima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Dit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PSMA</a:t>
                      </a:r>
                      <a:endParaRPr lang="en-AU" sz="14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4.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SMAN 1 </a:t>
                      </a:r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Kenyam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Nduga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Prov. Papua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smtClean="0">
                          <a:latin typeface="Century Gothic"/>
                          <a:cs typeface="Century Gothic"/>
                        </a:rPr>
                        <a:t>Rp. 230.000.000,-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. 188.600.000,-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. 41.400.000,-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Direktorat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PSMA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sudah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mengirim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surat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teguran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Bukti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pengembalian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Belum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diterima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Dit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PSMA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5.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SMAN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1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Korido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Supiori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, Prov. Papua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smtClean="0">
                          <a:latin typeface="Century Gothic"/>
                          <a:cs typeface="Century Gothic"/>
                        </a:rPr>
                        <a:t>Rp. 230.000.000,-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. 190.185.000,-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AU" sz="1400" dirty="0" smtClean="0">
                          <a:latin typeface="Century Gothic"/>
                          <a:cs typeface="Century Gothic"/>
                        </a:rPr>
                        <a:t>. 39.815.000,-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err="1" smtClean="0">
                          <a:latin typeface="Century Gothic"/>
                          <a:cs typeface="Century Gothic"/>
                        </a:rPr>
                        <a:t>Direktorat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PSMA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sudah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mengirim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surat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teguran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Bukti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pengembalian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belum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diterima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aseline="0" dirty="0" err="1" smtClean="0">
                          <a:latin typeface="Century Gothic"/>
                          <a:cs typeface="Century Gothic"/>
                        </a:rPr>
                        <a:t>Dit</a:t>
                      </a:r>
                      <a:r>
                        <a:rPr lang="en-AU" sz="1400" baseline="0" dirty="0" smtClean="0">
                          <a:latin typeface="Century Gothic"/>
                          <a:cs typeface="Century Gothic"/>
                        </a:rPr>
                        <a:t> PSMA</a:t>
                      </a:r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9670" y="740924"/>
            <a:ext cx="11429387" cy="58477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PERMASALAHAN SMA </a:t>
            </a:r>
            <a:r>
              <a:rPr lang="en-A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RUJUKAN TAHUN 2016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253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675045"/>
              </p:ext>
            </p:extLst>
          </p:nvPr>
        </p:nvGraphicFramePr>
        <p:xfrm>
          <a:off x="379671" y="1318696"/>
          <a:ext cx="11429386" cy="49987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49407"/>
                <a:gridCol w="2246010"/>
                <a:gridCol w="2013141"/>
                <a:gridCol w="1270035"/>
                <a:gridCol w="1811199"/>
                <a:gridCol w="35395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No.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Nama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Sekolah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Dana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Banper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Banper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Digunakan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Sisa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Keterangan</a:t>
                      </a:r>
                      <a:endParaRPr lang="en-AU" sz="1600" dirty="0" smtClean="0">
                        <a:latin typeface="Century Gothic"/>
                        <a:cs typeface="Century Gothic"/>
                      </a:endParaRPr>
                    </a:p>
                    <a:p>
                      <a:pPr algn="ctr"/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1.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SMAN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1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Abenaho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Yalimo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, Prov. Papua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Sekolah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tidak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bersedia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menjadi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pelaksana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Program SMA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Rujukan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tahun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2017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2.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SMAN 1 </a:t>
                      </a: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Enok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. Indragiri </a:t>
                      </a: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Hilir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, Prov.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Kepulauan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Riau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. 133,000,000,-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-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. 133,000,000,-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Dana </a:t>
                      </a: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Bantuan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dikembalikan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ke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Kas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 Negara </a:t>
                      </a: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dikarenakan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Tidak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tersedianya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NS yang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dekat</a:t>
                      </a:r>
                      <a:endParaRPr lang="en-AU" sz="1600" baseline="0" dirty="0" smtClean="0">
                        <a:latin typeface="Century Gothic"/>
                        <a:cs typeface="Century Gothic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Membutuhkan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transport yang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besar</a:t>
                      </a:r>
                      <a:endParaRPr lang="en-AU" sz="1600" baseline="0" dirty="0" smtClean="0">
                        <a:latin typeface="Century Gothic"/>
                        <a:cs typeface="Century Gothic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Tidak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ada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dukungan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dana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dari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Komite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Sekolah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ataupun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Provinsi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3.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SMAN 1 </a:t>
                      </a: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Seram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Timur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Seram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Bagian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Timur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, Prov. Maluku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. 133,000,000,-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-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. 133,000,000,-</a:t>
                      </a:r>
                      <a:endParaRPr lang="en-AU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Dana </a:t>
                      </a: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tidak</a:t>
                      </a:r>
                      <a:r>
                        <a:rPr lang="en-AU" sz="16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dirty="0" err="1" smtClean="0">
                          <a:latin typeface="Century Gothic"/>
                          <a:cs typeface="Century Gothic"/>
                        </a:rPr>
                        <a:t>bisa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dicairkan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dari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Bank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Penyalur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(BNI)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dikarenakan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syarat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Administrasi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tidak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lengkap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Tidak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ada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SK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Operasional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600" baseline="0" dirty="0" err="1" smtClean="0">
                          <a:latin typeface="Century Gothic"/>
                          <a:cs typeface="Century Gothic"/>
                        </a:rPr>
                        <a:t>Sekolah</a:t>
                      </a:r>
                      <a:r>
                        <a:rPr lang="en-AU" sz="1600" baseline="0" dirty="0" smtClean="0">
                          <a:latin typeface="Century Gothic"/>
                          <a:cs typeface="Century Gothic"/>
                        </a:rPr>
                        <a:t>)</a:t>
                      </a:r>
                      <a:endParaRPr lang="en-AU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9670" y="565294"/>
            <a:ext cx="11429387" cy="58477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SMA RUJUKAN TAHUN 2017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278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891727" y="1460416"/>
            <a:ext cx="10634526" cy="40651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AU" sz="28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Sasaran</a:t>
            </a:r>
            <a:r>
              <a:rPr lang="en-AU" sz="2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: 614 SMA</a:t>
            </a:r>
            <a:endParaRPr lang="en-AU" sz="28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Realisasi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Bantuan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Pemerintah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SMA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Rujukan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: 613 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SMA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Tidak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terealisasi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1 SMA : </a:t>
            </a:r>
            <a:r>
              <a:rPr lang="en-AU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SMAN </a:t>
            </a:r>
            <a:r>
              <a:rPr lang="en-AU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Abenaho</a:t>
            </a:r>
            <a:r>
              <a:rPr lang="en-AU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, </a:t>
            </a:r>
            <a:r>
              <a:rPr lang="en-AU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Kab</a:t>
            </a:r>
            <a:r>
              <a:rPr lang="en-AU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. </a:t>
            </a:r>
            <a:r>
              <a:rPr lang="en-AU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Yalimo</a:t>
            </a:r>
            <a:r>
              <a:rPr lang="en-AU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, </a:t>
            </a:r>
            <a:r>
              <a:rPr lang="en-AU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Provinsi</a:t>
            </a:r>
            <a:r>
              <a:rPr lang="en-AU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AU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Papua</a:t>
            </a:r>
            <a:endParaRPr lang="en-AU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39738" algn="just">
              <a:lnSpc>
                <a:spcPct val="150000"/>
              </a:lnSpc>
              <a:spcBef>
                <a:spcPts val="0"/>
              </a:spcBef>
            </a:pP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Permasalahan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Kepala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Sekolah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Tidak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Bersedia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untuk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ditetapkan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sebagai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SMA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Rujukan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2017,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Dinas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Kab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/Kota (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kesulitan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mencari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pengganti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yang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sesuai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kriteria</a:t>
            </a:r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) </a:t>
            </a:r>
            <a:endParaRPr lang="en-AU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727" y="727414"/>
            <a:ext cx="1063316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SMA RUJUKAN TAHUN 2017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593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670" y="227544"/>
            <a:ext cx="11429387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KET</a:t>
            </a:r>
            <a:r>
              <a:rPr lang="id-ID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E</a:t>
            </a:r>
            <a:r>
              <a:rPr lang="en-A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</a:t>
            </a:r>
            <a:r>
              <a:rPr lang="id-ID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LAKSANAAN (REALISASI PROGRAM)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SMA RUJUKAN</a:t>
            </a:r>
          </a:p>
          <a:p>
            <a:pPr algn="ctr"/>
            <a:r>
              <a:rPr lang="en-A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TAHUN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2017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853015"/>
              </p:ext>
            </p:extLst>
          </p:nvPr>
        </p:nvGraphicFramePr>
        <p:xfrm>
          <a:off x="379668" y="1259175"/>
          <a:ext cx="11429388" cy="52333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28527"/>
                <a:gridCol w="322071"/>
                <a:gridCol w="3998496"/>
                <a:gridCol w="6580294"/>
              </a:tblGrid>
              <a:tr h="174753">
                <a:tc>
                  <a:txBody>
                    <a:bodyPr/>
                    <a:lstStyle/>
                    <a:p>
                      <a:pPr algn="ctr" fontAlgn="b"/>
                      <a:endParaRPr lang="en-AU" sz="1400" b="1" u="none" strike="noStrike" dirty="0" smtClean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b"/>
                      <a:r>
                        <a:rPr lang="en-A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No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.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AU" sz="1400" b="1" u="none" strike="noStrike" dirty="0" smtClean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b"/>
                      <a:r>
                        <a:rPr lang="en-AU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Kegiatan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1" u="none" strike="noStrike" dirty="0" smtClean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b"/>
                      <a:r>
                        <a:rPr lang="en-AU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Evaluasi</a:t>
                      </a:r>
                      <a:r>
                        <a:rPr lang="en-A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Keterlaksanaan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Program (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Kumulatif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)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5196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I</a:t>
                      </a:r>
                      <a:endParaRPr lang="en-A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Rapat Koordinasi dan Sosialisasi Persiapan Pelaksanaan SMA Rujukan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196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AU" sz="1400" b="1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Rapat Koordinasi Persiapan Pelaksanaan SMA Rujukan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tabLst/>
                      </a:pPr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Dipergunakan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sesuai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peruntukan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dengan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mengacu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pada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Peraturan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Keuangan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yang </a:t>
                      </a:r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Berlaku</a:t>
                      </a:r>
                      <a:endParaRPr lang="sv-SE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196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AU" sz="1400" b="1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Rapat</a:t>
                      </a: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fi-FI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Sosialisasi</a:t>
                      </a: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fi-FI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Pelaksanaan</a:t>
                      </a: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fi-FI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Rujukan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Dipergunakan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sesuai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peruntukan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dengan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mengacu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pada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Peraturan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Keuangan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yang </a:t>
                      </a:r>
                      <a:r>
                        <a:rPr lang="sv-SE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Berlaku</a:t>
                      </a:r>
                      <a:endParaRPr lang="sv-SE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553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II</a:t>
                      </a:r>
                      <a:endParaRPr lang="en-A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Workshop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Asistensi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Bantuan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Pemerintah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Rujukan</a:t>
                      </a:r>
                      <a:endParaRPr lang="en-A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Dipergunakan 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sesuai peruntukan dengan mengacu pada Peraturan Keuangan yang Berlaku</a:t>
                      </a:r>
                      <a:endParaRPr lang="sv-SE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553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Berberapa</a:t>
                      </a:r>
                      <a:r>
                        <a:rPr lang="en-A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sekolah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terdapat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kelebihan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dana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dikarenakan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harus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sesuai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dengan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Ad Cost</a:t>
                      </a:r>
                      <a:endParaRPr lang="en-A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553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III</a:t>
                      </a:r>
                      <a:endParaRPr lang="en-A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Workshop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Pengelolaan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Rujukan</a:t>
                      </a:r>
                      <a:endParaRPr lang="en-A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Dipergunakan </a:t>
                      </a:r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sesuai peruntukan dengan mengacu pada Peraturan Keuangan yang Berlaku</a:t>
                      </a:r>
                      <a:endParaRPr lang="sv-SE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553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Berberapa</a:t>
                      </a:r>
                      <a:r>
                        <a:rPr lang="en-A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sekolah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terdapat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kelebihan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dana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dikarenakan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harus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sesuai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dengan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Ad Cost</a:t>
                      </a:r>
                      <a:endParaRPr lang="en-A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196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IV</a:t>
                      </a:r>
                      <a:endParaRPr lang="en-A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In House Training (IHT)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dalam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upaya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pemenuhan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peningkatan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8 SNP</a:t>
                      </a:r>
                      <a:endParaRPr lang="en-AU" sz="1400" b="1" i="1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1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553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A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Pengembangan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RPP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berbasis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Keterampilan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4 C  (Abad 21)</a:t>
                      </a:r>
                      <a:endParaRPr lang="en-A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Dipergunakan sesuai peruntukan dengan mengacu pada Peraturan Keuangan yang Berlaku</a:t>
                      </a:r>
                      <a:endParaRPr lang="sv-SE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553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sng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+</a:t>
                      </a:r>
                      <a:r>
                        <a:rPr lang="en-A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50%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Sekolah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Belum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Menguasai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RPP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berbasis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keterampilan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4C </a:t>
                      </a:r>
                      <a:endParaRPr lang="en-AU" sz="1400" b="1" i="0" u="sng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553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AU" sz="1400" b="1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Pengembangan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Berbasis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TIK (e-</a:t>
                      </a:r>
                      <a:r>
                        <a:rPr lang="en-AU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Raport</a:t>
                      </a:r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)</a:t>
                      </a:r>
                      <a:endParaRPr lang="en-A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Dipergunakan sesuai peruntukan dengan mengacu pada Peraturan Keuangan yang Berlaku</a:t>
                      </a:r>
                      <a:endParaRPr lang="sv-SE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553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u="sng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+</a:t>
                      </a:r>
                      <a:r>
                        <a:rPr lang="en-A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240 </a:t>
                      </a:r>
                      <a:r>
                        <a:rPr lang="en-AU" sz="14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Sekolah</a:t>
                      </a:r>
                      <a:r>
                        <a:rPr lang="en-AU" sz="14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 yang </a:t>
                      </a:r>
                      <a:r>
                        <a:rPr lang="en-AU" sz="14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Menggunakan</a:t>
                      </a:r>
                      <a:r>
                        <a:rPr lang="en-AU" sz="14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 e-</a:t>
                      </a:r>
                      <a:r>
                        <a:rPr lang="en-AU" sz="14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Raport</a:t>
                      </a:r>
                      <a:endParaRPr lang="en-AU" sz="1400" b="1" i="0" u="sng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22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352683"/>
              </p:ext>
            </p:extLst>
          </p:nvPr>
        </p:nvGraphicFramePr>
        <p:xfrm>
          <a:off x="379670" y="354341"/>
          <a:ext cx="11429387" cy="6094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399"/>
                <a:gridCol w="321994"/>
                <a:gridCol w="4255408"/>
                <a:gridCol w="6323586"/>
              </a:tblGrid>
              <a:tr h="133272">
                <a:tc>
                  <a:txBody>
                    <a:bodyPr/>
                    <a:lstStyle/>
                    <a:p>
                      <a:pPr algn="ctr" fontAlgn="b"/>
                      <a:endParaRPr lang="en-AU" sz="1400" b="1" u="none" strike="noStrike" dirty="0" smtClean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b"/>
                      <a:r>
                        <a:rPr lang="en-A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No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.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AU" sz="1400" b="1" u="none" strike="noStrike" dirty="0" smtClean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b"/>
                      <a:r>
                        <a:rPr lang="en-AU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Kegiatan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1" u="none" strike="noStrike" dirty="0" smtClean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b"/>
                      <a:r>
                        <a:rPr lang="en-AU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Evaluasi</a:t>
                      </a:r>
                      <a:r>
                        <a:rPr lang="en-A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Keterlaksanaan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Program (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Kumulatif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)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3327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Pengembangan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HOTS (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Soal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US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USBN)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Dipergunakan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sesuai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peruntukan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dengan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mengacu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pada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Peraturan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Keuangan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 yang </a:t>
                      </a:r>
                      <a:r>
                        <a:rPr lang="sv-SE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Berlaku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327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sng" strike="noStrike" dirty="0" smtClean="0">
                          <a:effectLst/>
                          <a:latin typeface="Century Gothic"/>
                          <a:cs typeface="Century Gothic"/>
                        </a:rPr>
                        <a:t>+</a:t>
                      </a:r>
                      <a:r>
                        <a:rPr lang="en-AU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50%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Sekolah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Belum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Menguasai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RPP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berbasis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keterampilan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4C </a:t>
                      </a:r>
                      <a:endParaRPr lang="en-AU" sz="1400" b="1" i="0" u="sng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57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Penyusunan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naskah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aplikasi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e_modul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Dipergunakan 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sesuai peruntukan dengan mengacu pada Peraturan Keuangan yang Berlaku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57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Sekolah 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Kesulitan dalam Pembuatan e-Modul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57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 smtClean="0">
                          <a:effectLst/>
                          <a:latin typeface="Century Gothic"/>
                          <a:cs typeface="Century Gothic"/>
                        </a:rPr>
                        <a:t>Kurang</a:t>
                      </a:r>
                      <a:r>
                        <a:rPr lang="en-AU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tersedianya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NS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dibeberapa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/Kota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untuk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Tutorial e-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Modul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57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Dari 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699 e-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Modul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yang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masuk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Hanya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225 e-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Modul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yang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Layak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Tayang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57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Pembuatan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video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Dipergunakan 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sesuai peruntukan dengan mengacu pada Peraturan Keuangan yang Berlaku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57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 smtClean="0">
                          <a:effectLst/>
                          <a:latin typeface="Century Gothic"/>
                          <a:cs typeface="Century Gothic"/>
                        </a:rPr>
                        <a:t>Sekolah</a:t>
                      </a:r>
                      <a:r>
                        <a:rPr lang="en-AU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Kesulitan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dalam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Pembuatan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Video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Video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Belajar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Bersama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57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 smtClean="0">
                          <a:effectLst/>
                          <a:latin typeface="Century Gothic"/>
                          <a:cs typeface="Century Gothic"/>
                        </a:rPr>
                        <a:t>Kurang</a:t>
                      </a:r>
                      <a:r>
                        <a:rPr lang="en-AU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tersedianya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NS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dibeberapa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/Kota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untuk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Tutorial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Pembuatan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Video (Script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s.d.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Shooting)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57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Dari 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699 e-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Modul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yang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masuk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Hanya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225 e-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Modul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yang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Layak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Tayang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57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 smtClean="0">
                          <a:effectLst/>
                          <a:latin typeface="Century Gothic"/>
                          <a:cs typeface="Century Gothic"/>
                        </a:rPr>
                        <a:t>Jumlah</a:t>
                      </a:r>
                      <a:r>
                        <a:rPr lang="en-AU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Video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yang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masuk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310 Video yang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terseleksi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48 Video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57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 smtClean="0">
                          <a:effectLst/>
                          <a:latin typeface="Century Gothic"/>
                          <a:cs typeface="Century Gothic"/>
                        </a:rPr>
                        <a:t>Jumlah</a:t>
                      </a:r>
                      <a:r>
                        <a:rPr lang="en-AU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Video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Belajar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Bersama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yang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masuk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300 Video yang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terseleksi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37 Video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Belajar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Bersama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57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V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Program </a:t>
                      </a:r>
                      <a:r>
                        <a:rPr lang="en-AU" sz="1400" b="1" u="none" strike="noStrike" dirty="0" err="1">
                          <a:effectLst/>
                          <a:latin typeface="Century Gothic"/>
                          <a:cs typeface="Century Gothic"/>
                        </a:rPr>
                        <a:t>Kebijakan</a:t>
                      </a:r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="1" u="none" strike="noStrike" dirty="0" err="1">
                          <a:effectLst/>
                          <a:latin typeface="Century Gothic"/>
                          <a:cs typeface="Century Gothic"/>
                        </a:rPr>
                        <a:t>Kemendikbud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57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1.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Penguatan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Karakter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(PPK)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Dipergunakan 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sesuai peruntukan dengan mengacu pada Peraturan Keuangan yang Berlaku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57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Dilaksanakan </a:t>
                      </a:r>
                      <a:r>
                        <a:rPr lang="fi-FI" sz="1400" u="none" strike="noStrike" dirty="0">
                          <a:effectLst/>
                          <a:latin typeface="Century Gothic"/>
                          <a:cs typeface="Century Gothic"/>
                        </a:rPr>
                        <a:t>sesuai Pedoman dan Petunjuk Teknis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57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2.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Pelaksanaan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Penguatan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Muatan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Lokal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Dipergunakan 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sesuai peruntukan dengan mengacu pada Peraturan Keuangan yang Berlaku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57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664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Dilaksanakan </a:t>
                      </a:r>
                      <a:r>
                        <a:rPr lang="fi-FI" sz="1400" u="none" strike="noStrike" dirty="0">
                          <a:effectLst/>
                          <a:latin typeface="Century Gothic"/>
                          <a:cs typeface="Century Gothic"/>
                        </a:rPr>
                        <a:t>sesuai Pedoman dan Petunjuk Teknis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6664" marT="666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62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396192"/>
              </p:ext>
            </p:extLst>
          </p:nvPr>
        </p:nvGraphicFramePr>
        <p:xfrm>
          <a:off x="379670" y="381856"/>
          <a:ext cx="11429388" cy="4203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399"/>
                <a:gridCol w="321994"/>
                <a:gridCol w="4601478"/>
                <a:gridCol w="5977517"/>
              </a:tblGrid>
              <a:tr h="235537">
                <a:tc>
                  <a:txBody>
                    <a:bodyPr/>
                    <a:lstStyle/>
                    <a:p>
                      <a:pPr algn="ctr" fontAlgn="b"/>
                      <a:endParaRPr lang="en-AU" sz="1400" b="1" u="none" strike="noStrike" dirty="0" smtClean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b"/>
                      <a:r>
                        <a:rPr lang="en-A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No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.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604A7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AU" sz="1400" b="1" u="none" strike="noStrike" dirty="0" smtClean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b"/>
                      <a:r>
                        <a:rPr lang="en-AU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Kegiatan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604A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1" u="none" strike="noStrike" dirty="0" smtClean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b"/>
                      <a:r>
                        <a:rPr lang="en-AU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Evaluasi</a:t>
                      </a:r>
                      <a:r>
                        <a:rPr lang="en-A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Keterlaksanaan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Program (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Kumulatif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)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604A7B"/>
                    </a:solidFill>
                  </a:tcPr>
                </a:tc>
              </a:tr>
              <a:tr h="23553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3.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Pelaksanaan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Pemantapan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Kewirausahaan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Dipergunakan 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sesuai peruntukan dengan mengacu pada Peraturan Keuangan yang Berlaku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</a:tr>
              <a:tr h="23553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Dilaksanakan </a:t>
                      </a:r>
                      <a:r>
                        <a:rPr lang="fi-FI" sz="1400" u="none" strike="noStrike" dirty="0">
                          <a:effectLst/>
                          <a:latin typeface="Century Gothic"/>
                          <a:cs typeface="Century Gothic"/>
                        </a:rPr>
                        <a:t>sesuai Pedoman dan Petunjuk Teknis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</a:tr>
              <a:tr h="23553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4.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Pemantapan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Literasi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SMA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Dipergunakan 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sesuai peruntukan dengan mengacu pada Peraturan Keuangan yang Berlaku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</a:tr>
              <a:tr h="23553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Dilaksanakan </a:t>
                      </a:r>
                      <a:r>
                        <a:rPr lang="fi-FI" sz="1400" u="none" strike="noStrike" dirty="0">
                          <a:effectLst/>
                          <a:latin typeface="Century Gothic"/>
                          <a:cs typeface="Century Gothic"/>
                        </a:rPr>
                        <a:t>sesuai Pedoman dan Petunjuk Teknis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</a:tr>
              <a:tr h="15196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VI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Program </a:t>
                      </a:r>
                      <a:r>
                        <a:rPr lang="en-AU" sz="1400" b="1" u="none" strike="noStrike" dirty="0" err="1">
                          <a:effectLst/>
                          <a:latin typeface="Century Gothic"/>
                          <a:cs typeface="Century Gothic"/>
                        </a:rPr>
                        <a:t>Keunggulan</a:t>
                      </a:r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AU" sz="1400" b="1" u="none" strike="noStrike" dirty="0" err="1">
                          <a:effectLst/>
                          <a:latin typeface="Century Gothic"/>
                          <a:cs typeface="Century Gothic"/>
                        </a:rPr>
                        <a:t>Rujukan</a:t>
                      </a:r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en-AU" sz="1400" b="1" u="none" strike="noStrike" dirty="0" err="1">
                          <a:effectLst/>
                          <a:latin typeface="Century Gothic"/>
                          <a:cs typeface="Century Gothic"/>
                        </a:rPr>
                        <a:t>Pilihan</a:t>
                      </a:r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AU" sz="1400" b="1" u="none" strike="noStrike" dirty="0" err="1">
                          <a:effectLst/>
                          <a:latin typeface="Century Gothic"/>
                          <a:cs typeface="Century Gothic"/>
                        </a:rPr>
                        <a:t>sesuai</a:t>
                      </a:r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="1" u="none" strike="noStrike" dirty="0" err="1">
                          <a:effectLst/>
                          <a:latin typeface="Century Gothic"/>
                          <a:cs typeface="Century Gothic"/>
                        </a:rPr>
                        <a:t>dengan</a:t>
                      </a:r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="1" u="none" strike="noStrike" dirty="0" err="1">
                          <a:effectLst/>
                          <a:latin typeface="Century Gothic"/>
                          <a:cs typeface="Century Gothic"/>
                        </a:rPr>
                        <a:t>keunggulan</a:t>
                      </a:r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="1" u="none" strike="noStrike" dirty="0" err="1">
                          <a:effectLst/>
                          <a:latin typeface="Century Gothic"/>
                          <a:cs typeface="Century Gothic"/>
                        </a:rPr>
                        <a:t>Sekolah</a:t>
                      </a:r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</a:tr>
              <a:tr h="23553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1.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Pembinaan</a:t>
                      </a:r>
                      <a:r>
                        <a:rPr lang="fi-FI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Prestasi</a:t>
                      </a:r>
                      <a:r>
                        <a:rPr lang="fi-FI" sz="1400" u="none" strike="noStrike" dirty="0">
                          <a:effectLst/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fi-FI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Pengetahuan</a:t>
                      </a:r>
                      <a:r>
                        <a:rPr lang="fi-FI" sz="1400" u="none" strike="noStrike" dirty="0"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fi-FI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Seni</a:t>
                      </a:r>
                      <a:r>
                        <a:rPr lang="fi-FI" sz="1400" u="none" strike="noStrike" dirty="0"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fi-FI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Olahraga</a:t>
                      </a:r>
                      <a:r>
                        <a:rPr lang="fi-FI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dst</a:t>
                      </a:r>
                      <a:r>
                        <a:rPr lang="fi-FI" sz="1400" u="none" strike="noStrike" dirty="0">
                          <a:effectLst/>
                          <a:latin typeface="Century Gothic"/>
                          <a:cs typeface="Century Gothic"/>
                        </a:rPr>
                        <a:t>)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Dipergunakan 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sesuai peruntukan dengan mengacu pada Peraturan Keuangan yang Berlaku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</a:tr>
              <a:tr h="23553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Dilaksanakan </a:t>
                      </a:r>
                      <a:r>
                        <a:rPr lang="fi-FI" sz="1400" u="none" strike="noStrike" dirty="0">
                          <a:effectLst/>
                          <a:latin typeface="Century Gothic"/>
                          <a:cs typeface="Century Gothic"/>
                        </a:rPr>
                        <a:t>sesuai Pedoman dan Petunjuk Teknis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</a:tr>
              <a:tr h="23553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2.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Pengelolaan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Lingkungan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(Air,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Sampah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dst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Dipergunakan 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sesuai peruntukan dengan mengacu pada Peraturan Keuangan yang Berlaku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</a:tr>
              <a:tr h="23553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Dilaksanakan </a:t>
                      </a:r>
                      <a:r>
                        <a:rPr lang="fi-FI" sz="1400" u="none" strike="noStrike" dirty="0">
                          <a:effectLst/>
                          <a:latin typeface="Century Gothic"/>
                          <a:cs typeface="Century Gothic"/>
                        </a:rPr>
                        <a:t>sesuai Pedoman dan Petunjuk Teknis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</a:tr>
              <a:tr h="23553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VII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Penyusunan</a:t>
                      </a:r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u="none" strike="noStrike" dirty="0" err="1">
                          <a:effectLst/>
                          <a:latin typeface="Century Gothic"/>
                          <a:cs typeface="Century Gothic"/>
                        </a:rPr>
                        <a:t>Laporan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Dipergunakan </a:t>
                      </a:r>
                      <a:r>
                        <a:rPr lang="sv-SE" sz="1400" u="none" strike="noStrike" dirty="0">
                          <a:effectLst/>
                          <a:latin typeface="Century Gothic"/>
                          <a:cs typeface="Century Gothic"/>
                        </a:rPr>
                        <a:t>sesuai peruntukan dengan mengacu pada Peraturan Keuangan yang Berlaku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</a:tr>
              <a:tr h="16715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598" marR="7598" marT="7598" marB="0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Dilaksanakan </a:t>
                      </a:r>
                      <a:r>
                        <a:rPr lang="fi-FI" sz="1400" u="none" strike="noStrike" dirty="0">
                          <a:effectLst/>
                          <a:latin typeface="Century Gothic"/>
                          <a:cs typeface="Century Gothic"/>
                        </a:rPr>
                        <a:t>sesuai Pedoman dan Petunjuk Teknis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72000" marR="7598" marT="7598" marB="0">
                    <a:solidFill>
                      <a:srgbClr val="CCC1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94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01870" y="1216455"/>
            <a:ext cx="2637492" cy="25820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IMPLEMENTASI</a:t>
            </a:r>
          </a:p>
          <a:p>
            <a:pPr algn="ctr"/>
            <a:r>
              <a:rPr lang="en-US" b="1" dirty="0" smtClean="0">
                <a:latin typeface="Century Gothic"/>
                <a:cs typeface="Century Gothic"/>
              </a:rPr>
              <a:t>KURIKULUM 2013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8422234" y="1216455"/>
            <a:ext cx="2637492" cy="2582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PENINGKATAN DAN PERLUASAN MUTU SMA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8928" y="1419104"/>
            <a:ext cx="1674597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PENILAIAN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8928" y="1781725"/>
            <a:ext cx="1674597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Ujian</a:t>
            </a:r>
            <a:endParaRPr lang="en-US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Sekolah</a:t>
            </a:r>
            <a:endParaRPr lang="en-US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Berstandar</a:t>
            </a:r>
            <a:endParaRPr lang="en-US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Nasional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8928" y="2982054"/>
            <a:ext cx="167459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Ujian</a:t>
            </a:r>
            <a:endParaRPr lang="en-US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r"/>
            <a:r>
              <a:rPr lang="en-US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Nasional</a:t>
            </a:r>
            <a:endParaRPr lang="en-US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0266" y="3855622"/>
            <a:ext cx="328602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600"/>
              </a:spcAft>
            </a:pPr>
            <a:r>
              <a:rPr lang="en-US" sz="1600" b="1" dirty="0" smtClean="0">
                <a:latin typeface="Century Gothic"/>
                <a:cs typeface="Century Gothic"/>
              </a:rPr>
              <a:t>1. 	</a:t>
            </a:r>
            <a:r>
              <a:rPr lang="en-US" sz="1600" b="1" dirty="0" err="1" smtClean="0">
                <a:latin typeface="Century Gothic"/>
                <a:cs typeface="Century Gothic"/>
              </a:rPr>
              <a:t>Pendampingan</a:t>
            </a:r>
            <a:r>
              <a:rPr lang="en-US" sz="1600" b="1" dirty="0" smtClean="0">
                <a:latin typeface="Century Gothic"/>
                <a:cs typeface="Century Gothic"/>
              </a:rPr>
              <a:t> USBN</a:t>
            </a:r>
          </a:p>
          <a:p>
            <a:pPr marL="269875" indent="-269875">
              <a:spcAft>
                <a:spcPts val="600"/>
              </a:spcAft>
            </a:pPr>
            <a:r>
              <a:rPr lang="en-US" sz="1600" b="1" dirty="0" smtClean="0">
                <a:latin typeface="Century Gothic"/>
                <a:cs typeface="Century Gothic"/>
              </a:rPr>
              <a:t>2.	</a:t>
            </a:r>
            <a:r>
              <a:rPr lang="en-US" sz="1600" b="1" dirty="0" err="1" smtClean="0">
                <a:latin typeface="Century Gothic"/>
                <a:cs typeface="Century Gothic"/>
              </a:rPr>
              <a:t>Pemantauan</a:t>
            </a:r>
            <a:r>
              <a:rPr lang="en-US" sz="1600" b="1" dirty="0" smtClean="0">
                <a:latin typeface="Century Gothic"/>
                <a:cs typeface="Century Gothic"/>
              </a:rPr>
              <a:t> UN</a:t>
            </a:r>
          </a:p>
          <a:p>
            <a:pPr marL="269875" indent="-269875">
              <a:spcAft>
                <a:spcPts val="600"/>
              </a:spcAft>
            </a:pPr>
            <a:r>
              <a:rPr lang="en-US" sz="1600" b="1" dirty="0" smtClean="0">
                <a:latin typeface="Century Gothic"/>
                <a:cs typeface="Century Gothic"/>
              </a:rPr>
              <a:t>3.	</a:t>
            </a:r>
            <a:r>
              <a:rPr lang="en-US" sz="1600" b="1" dirty="0" err="1" smtClean="0">
                <a:latin typeface="Century Gothic"/>
                <a:cs typeface="Century Gothic"/>
              </a:rPr>
              <a:t>Analisis</a:t>
            </a:r>
            <a:r>
              <a:rPr lang="en-US" sz="1600" b="1" dirty="0" smtClean="0">
                <a:latin typeface="Century Gothic"/>
                <a:cs typeface="Century Gothic"/>
              </a:rPr>
              <a:t> </a:t>
            </a:r>
            <a:r>
              <a:rPr lang="en-US" sz="1600" b="1" dirty="0" err="1" smtClean="0">
                <a:latin typeface="Century Gothic"/>
                <a:cs typeface="Century Gothic"/>
              </a:rPr>
              <a:t>Soal</a:t>
            </a:r>
            <a:r>
              <a:rPr lang="en-US" sz="1600" b="1" dirty="0" smtClean="0">
                <a:latin typeface="Century Gothic"/>
                <a:cs typeface="Century Gothic"/>
              </a:rPr>
              <a:t> USBN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sz="1600" b="1" dirty="0" err="1" smtClean="0">
                <a:latin typeface="Century Gothic"/>
                <a:cs typeface="Century Gothic"/>
              </a:rPr>
              <a:t>Pembinaan</a:t>
            </a:r>
            <a:r>
              <a:rPr lang="en-US" sz="1600" b="1" dirty="0" smtClean="0">
                <a:latin typeface="Century Gothic"/>
                <a:cs typeface="Century Gothic"/>
              </a:rPr>
              <a:t> </a:t>
            </a:r>
            <a:r>
              <a:rPr lang="en-US" sz="1600" b="1" dirty="0" err="1" smtClean="0">
                <a:latin typeface="Century Gothic"/>
                <a:cs typeface="Century Gothic"/>
              </a:rPr>
              <a:t>Pasca</a:t>
            </a:r>
            <a:r>
              <a:rPr lang="en-US" sz="1600" b="1" dirty="0" smtClean="0">
                <a:latin typeface="Century Gothic"/>
                <a:cs typeface="Century Gothic"/>
              </a:rPr>
              <a:t> UN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Pengadaan</a:t>
            </a:r>
            <a:r>
              <a:rPr lang="en-US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IJASAH</a:t>
            </a:r>
          </a:p>
          <a:p>
            <a:pPr marL="180975" indent="-180975">
              <a:spcAft>
                <a:spcPts val="600"/>
              </a:spcAft>
            </a:pPr>
            <a:endParaRPr lang="en-US" sz="1600" b="1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419" y="3855622"/>
            <a:ext cx="405330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1.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Pelatihan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dan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endampingan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K-13</a:t>
            </a:r>
          </a:p>
          <a:p>
            <a:pPr marL="269875" indent="-269875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2.	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Naskah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Pembelajaran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dan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Penilaian</a:t>
            </a:r>
            <a:endParaRPr lang="en-US" sz="16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269875" indent="-269875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3.	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Pengembangan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Sumber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Belajar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(E-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modul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dan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Video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Pembelajaran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) </a:t>
            </a:r>
          </a:p>
          <a:p>
            <a:pPr marL="269875" indent="-269875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4.	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Pembinaan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SKS</a:t>
            </a:r>
          </a:p>
          <a:p>
            <a:pPr marL="269875" indent="-269875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5.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Pembelajaran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dan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Penilaian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HOTS</a:t>
            </a:r>
          </a:p>
          <a:p>
            <a:pPr marL="269875" indent="-269875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7.	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Pengawas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Dalam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Pembinaan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SMA</a:t>
            </a:r>
          </a:p>
          <a:p>
            <a:pPr marL="269875" indent="-269875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8.	</a:t>
            </a:r>
            <a:r>
              <a:rPr lang="en-US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e-</a:t>
            </a:r>
            <a:r>
              <a:rPr lang="en-US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Rapor</a:t>
            </a:r>
            <a:r>
              <a:rPr lang="en-US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Versi</a:t>
            </a:r>
            <a:r>
              <a:rPr lang="en-US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2018</a:t>
            </a:r>
          </a:p>
          <a:p>
            <a:pPr marL="269875" indent="-269875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9.	</a:t>
            </a:r>
            <a:r>
              <a:rPr lang="en-US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Penyiapan</a:t>
            </a:r>
            <a:r>
              <a:rPr lang="en-US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PISA</a:t>
            </a:r>
            <a:endParaRPr lang="en-US" sz="16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2383" y="3759264"/>
            <a:ext cx="2825387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1. SMA </a:t>
            </a:r>
            <a:r>
              <a:rPr lang="en-US" sz="16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Rujukan</a:t>
            </a:r>
            <a:endParaRPr lang="en-US" sz="1600" b="1" dirty="0" smtClean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marL="180975" indent="-180975"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2.	 SMA </a:t>
            </a:r>
            <a:r>
              <a:rPr lang="en-US" sz="16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Kewirausahaan</a:t>
            </a:r>
            <a:endParaRPr lang="en-US" sz="1600" b="1" dirty="0" smtClean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  <p:sp>
        <p:nvSpPr>
          <p:cNvPr id="10" name="Plus 9"/>
          <p:cNvSpPr/>
          <p:nvPr/>
        </p:nvSpPr>
        <p:spPr>
          <a:xfrm>
            <a:off x="4076646" y="2256265"/>
            <a:ext cx="739614" cy="716144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 10"/>
          <p:cNvSpPr/>
          <p:nvPr/>
        </p:nvSpPr>
        <p:spPr>
          <a:xfrm>
            <a:off x="7275731" y="2346971"/>
            <a:ext cx="739615" cy="716144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775" y="181441"/>
            <a:ext cx="11524893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MEMBANGUN SMA 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BERMUTU TINGGI </a:t>
            </a:r>
            <a:endParaRPr lang="en-US" sz="24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MELALUI IMPLEMENTASI KURIKULUM 2013 TAHUN 2018</a:t>
            </a:r>
            <a:endParaRPr lang="en-US" sz="2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868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670" y="227544"/>
            <a:ext cx="11429387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REKAP PELAPORAN SMA RUJUKAN PERPROVINSI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  <a:p>
            <a:pPr algn="ctr"/>
            <a:r>
              <a:rPr lang="id-I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PER </a:t>
            </a:r>
            <a:r>
              <a:rPr lang="en-I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24 JANUARI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2017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96133"/>
              </p:ext>
            </p:extLst>
          </p:nvPr>
        </p:nvGraphicFramePr>
        <p:xfrm>
          <a:off x="6329002" y="1413170"/>
          <a:ext cx="5439090" cy="4874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027"/>
                <a:gridCol w="3136939"/>
                <a:gridCol w="895850"/>
                <a:gridCol w="923274"/>
              </a:tblGrid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No.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 err="1">
                          <a:effectLst/>
                          <a:latin typeface="Century Gothic"/>
                          <a:cs typeface="Century Gothic"/>
                        </a:rPr>
                        <a:t>Provinsi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Laporan yang Sudah 100%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Laporan yang Belum 100%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18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Kepulauan Riau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6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19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Lampung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13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20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Maluku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21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Maluku Utara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8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22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Nusa Tenggara Barat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13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23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Nusa Tenggara </a:t>
                      </a:r>
                      <a:r>
                        <a:rPr lang="en-AU" sz="1400" b="1" u="none" strike="noStrike" dirty="0" err="1">
                          <a:effectLst/>
                          <a:latin typeface="Century Gothic"/>
                          <a:cs typeface="Century Gothic"/>
                        </a:rPr>
                        <a:t>Timur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17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24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Papua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12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17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25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Papua Barat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10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26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Riau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12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27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Sulawesi Barat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28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Sulawesi Selatan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22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29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Sulawesi Tengah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12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30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Sulawesi Tenggara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15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31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Sulawesi Utara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9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32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Sumatera Barat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17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Sumatera Selatan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20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34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Sumatera Utara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30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12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Jumlah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514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99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6782"/>
              </p:ext>
            </p:extLst>
          </p:nvPr>
        </p:nvGraphicFramePr>
        <p:xfrm>
          <a:off x="411471" y="1413170"/>
          <a:ext cx="5546886" cy="4652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600"/>
                <a:gridCol w="3079210"/>
                <a:gridCol w="957613"/>
                <a:gridCol w="1017463"/>
              </a:tblGrid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No.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 err="1">
                          <a:effectLst/>
                          <a:latin typeface="Century Gothic"/>
                          <a:cs typeface="Century Gothic"/>
                        </a:rPr>
                        <a:t>Provinsi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Laporan yang Sudah 100%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Laporan yang Belum 100%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Aceh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18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Bali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9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Bangka Belitung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6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 err="1">
                          <a:effectLst/>
                          <a:latin typeface="Century Gothic"/>
                          <a:cs typeface="Century Gothic"/>
                        </a:rPr>
                        <a:t>Banten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10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Bengkulu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11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6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D.I. Yogyakarta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7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DKI Jakarta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27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13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8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Gorontalo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9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Jambi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7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10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Jawa Barat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43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11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Jawa Tengah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39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12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Jawa Timur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54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13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Kalimantan Barat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12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14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Kalimantan Selatan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11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15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Kalimantan Tengah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14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16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Kalimantan Timur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12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17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Kalimantan Utara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37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52" y="1451113"/>
            <a:ext cx="11434427" cy="27238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Dinas</a:t>
            </a:r>
            <a:r>
              <a:rPr lang="en-US" sz="2800" b="1" u="sng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Pendidikan</a:t>
            </a:r>
            <a:r>
              <a:rPr lang="en-US" sz="2800" b="1" u="sng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Provinsi</a:t>
            </a:r>
            <a:r>
              <a:rPr lang="en-US" sz="2800" b="1" u="sng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:</a:t>
            </a:r>
            <a:endParaRPr lang="en-US" sz="2400" b="1" u="sng" dirty="0">
              <a:solidFill>
                <a:schemeClr val="bg1"/>
              </a:solidFill>
              <a:latin typeface="Book Antiqua" pitchFamily="18" charset="0"/>
              <a:cs typeface="Century Gothic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Usulan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Rekomendasi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SMA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Rujukan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dibeberapa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Provinsi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masih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perlu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adanya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penyesuaian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dan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evaluasi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berdasarkan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kriteria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yang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ditetapkan</a:t>
            </a:r>
            <a:r>
              <a:rPr lang="id-ID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(</a:t>
            </a:r>
            <a:r>
              <a:rPr lang="en-ID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karena</a:t>
            </a:r>
            <a:r>
              <a:rPr lang="en-ID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ID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tidak</a:t>
            </a:r>
            <a:r>
              <a:rPr lang="id-ID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dilakukan verifikasi lapangan)</a:t>
            </a:r>
            <a:endParaRPr lang="en-US" sz="2300" dirty="0">
              <a:solidFill>
                <a:schemeClr val="bg1"/>
              </a:solidFill>
              <a:latin typeface="Book Antiqua" pitchFamily="18" charset="0"/>
              <a:cs typeface="Century Gothic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id-ID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Beberapa </a:t>
            </a:r>
            <a:r>
              <a:rPr lang="id-ID" sz="2300" dirty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D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inas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terkesan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membagikan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pemerataan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program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kepada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sekolah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dimasing-masing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wilayah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binaannya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sehingga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yang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diusulkan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bukan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sekolah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Book Antiqua" pitchFamily="18" charset="0"/>
                <a:cs typeface="Century Gothic"/>
              </a:rPr>
              <a:t>terbaik</a:t>
            </a:r>
            <a:endParaRPr lang="en-US" sz="2300" dirty="0">
              <a:solidFill>
                <a:schemeClr val="bg1"/>
              </a:solidFill>
              <a:latin typeface="Book Antiqua" pitchFamily="18" charset="0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349" y="4380171"/>
            <a:ext cx="11441230" cy="2015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tx1"/>
                </a:solidFill>
                <a:latin typeface="Book Antiqua" pitchFamily="18" charset="0"/>
                <a:cs typeface="Century Gothic"/>
              </a:rPr>
              <a:t>Direktorat</a:t>
            </a:r>
            <a:r>
              <a:rPr lang="en-US" sz="2800" b="1" u="sng" dirty="0" smtClean="0">
                <a:solidFill>
                  <a:schemeClr val="tx1"/>
                </a:solidFill>
                <a:latin typeface="Book Antiqua" pitchFamily="18" charset="0"/>
                <a:cs typeface="Century Gothic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Book Antiqua" pitchFamily="18" charset="0"/>
                <a:cs typeface="Century Gothic"/>
              </a:rPr>
              <a:t>Pembinaan</a:t>
            </a:r>
            <a:r>
              <a:rPr lang="en-US" sz="2800" b="1" u="sng" dirty="0" smtClean="0">
                <a:solidFill>
                  <a:schemeClr val="tx1"/>
                </a:solidFill>
                <a:latin typeface="Book Antiqua" pitchFamily="18" charset="0"/>
                <a:cs typeface="Century Gothic"/>
              </a:rPr>
              <a:t> SMA:</a:t>
            </a:r>
            <a:endParaRPr lang="en-US" sz="2800" b="1" u="sng" dirty="0">
              <a:latin typeface="Book Antiqua" pitchFamily="18" charset="0"/>
              <a:cs typeface="Century Gothic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300" dirty="0" err="1" smtClean="0">
                <a:latin typeface="Book Antiqua" pitchFamily="18" charset="0"/>
                <a:cs typeface="Century Gothic"/>
              </a:rPr>
              <a:t>Direktorat</a:t>
            </a:r>
            <a:r>
              <a:rPr lang="en-US" sz="2300" dirty="0" smtClean="0">
                <a:latin typeface="Book Antiqua" pitchFamily="18" charset="0"/>
                <a:cs typeface="Century Gothic"/>
              </a:rPr>
              <a:t> PSMA </a:t>
            </a:r>
            <a:r>
              <a:rPr lang="id-ID" sz="2300" dirty="0" smtClean="0">
                <a:latin typeface="Book Antiqua" pitchFamily="18" charset="0"/>
                <a:cs typeface="Century Gothic"/>
              </a:rPr>
              <a:t>tidak dapat menilai secara langsung </a:t>
            </a:r>
            <a:r>
              <a:rPr lang="en-US" sz="2300" dirty="0" err="1" smtClean="0">
                <a:latin typeface="Book Antiqua" pitchFamily="18" charset="0"/>
                <a:cs typeface="Century Gothic"/>
              </a:rPr>
              <a:t>atas</a:t>
            </a:r>
            <a:r>
              <a:rPr lang="en-US" sz="2300" dirty="0" smtClean="0"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latin typeface="Book Antiqua" pitchFamily="18" charset="0"/>
                <a:cs typeface="Century Gothic"/>
              </a:rPr>
              <a:t>usulan</a:t>
            </a:r>
            <a:r>
              <a:rPr lang="en-US" sz="2300" dirty="0" smtClean="0"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latin typeface="Book Antiqua" pitchFamily="18" charset="0"/>
                <a:cs typeface="Century Gothic"/>
              </a:rPr>
              <a:t>Dinas</a:t>
            </a:r>
            <a:r>
              <a:rPr lang="en-US" sz="2300" dirty="0" smtClean="0"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latin typeface="Book Antiqua" pitchFamily="18" charset="0"/>
                <a:cs typeface="Century Gothic"/>
              </a:rPr>
              <a:t>Pendidikan</a:t>
            </a:r>
            <a:r>
              <a:rPr lang="en-US" sz="2300" dirty="0" smtClean="0"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latin typeface="Book Antiqua" pitchFamily="18" charset="0"/>
                <a:cs typeface="Century Gothic"/>
              </a:rPr>
              <a:t>Provinsi</a:t>
            </a:r>
            <a:r>
              <a:rPr lang="id-ID" sz="2300" dirty="0" smtClean="0">
                <a:latin typeface="Book Antiqua" pitchFamily="18" charset="0"/>
                <a:cs typeface="Century Gothic"/>
              </a:rPr>
              <a:t> karena tidak dilaksanakan verifikasi lapangan</a:t>
            </a:r>
            <a:endParaRPr lang="en-US" sz="2300" dirty="0">
              <a:latin typeface="Book Antiqua" pitchFamily="18" charset="0"/>
              <a:cs typeface="Century Gothic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300" dirty="0" err="1" smtClean="0">
                <a:latin typeface="Book Antiqua" pitchFamily="18" charset="0"/>
                <a:cs typeface="Century Gothic"/>
              </a:rPr>
              <a:t>Ketersediaan</a:t>
            </a:r>
            <a:r>
              <a:rPr lang="en-US" sz="2300" dirty="0" smtClean="0">
                <a:latin typeface="Book Antiqua" pitchFamily="18" charset="0"/>
                <a:cs typeface="Century Gothic"/>
              </a:rPr>
              <a:t> dana </a:t>
            </a:r>
            <a:r>
              <a:rPr lang="en-US" sz="2300" dirty="0" err="1" smtClean="0">
                <a:latin typeface="Book Antiqua" pitchFamily="18" charset="0"/>
                <a:cs typeface="Century Gothic"/>
              </a:rPr>
              <a:t>untuk</a:t>
            </a:r>
            <a:r>
              <a:rPr lang="en-US" sz="2300" dirty="0" smtClean="0"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latin typeface="Book Antiqua" pitchFamily="18" charset="0"/>
                <a:cs typeface="Century Gothic"/>
              </a:rPr>
              <a:t>melaksanakan</a:t>
            </a:r>
            <a:r>
              <a:rPr lang="en-US" sz="2300" dirty="0" smtClean="0"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latin typeface="Book Antiqua" pitchFamily="18" charset="0"/>
                <a:cs typeface="Century Gothic"/>
              </a:rPr>
              <a:t>koordinasi</a:t>
            </a:r>
            <a:r>
              <a:rPr lang="en-US" sz="2300" dirty="0" smtClean="0"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latin typeface="Book Antiqua" pitchFamily="18" charset="0"/>
                <a:cs typeface="Century Gothic"/>
              </a:rPr>
              <a:t>dan</a:t>
            </a:r>
            <a:r>
              <a:rPr lang="en-US" sz="2300" dirty="0" smtClean="0"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latin typeface="Book Antiqua" pitchFamily="18" charset="0"/>
                <a:cs typeface="Century Gothic"/>
              </a:rPr>
              <a:t>sinkronisasi</a:t>
            </a:r>
            <a:r>
              <a:rPr lang="en-US" sz="2300" dirty="0" smtClean="0">
                <a:latin typeface="Book Antiqua" pitchFamily="18" charset="0"/>
                <a:cs typeface="Century Gothic"/>
              </a:rPr>
              <a:t> program SMA </a:t>
            </a:r>
            <a:r>
              <a:rPr lang="en-US" sz="2300" dirty="0" err="1" smtClean="0">
                <a:latin typeface="Book Antiqua" pitchFamily="18" charset="0"/>
                <a:cs typeface="Century Gothic"/>
              </a:rPr>
              <a:t>Rujukan</a:t>
            </a:r>
            <a:r>
              <a:rPr lang="en-US" sz="2300" dirty="0" smtClean="0"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latin typeface="Book Antiqua" pitchFamily="18" charset="0"/>
                <a:cs typeface="Century Gothic"/>
              </a:rPr>
              <a:t>dengan</a:t>
            </a:r>
            <a:r>
              <a:rPr lang="en-US" sz="2300" dirty="0" smtClean="0">
                <a:latin typeface="Book Antiqua" pitchFamily="18" charset="0"/>
                <a:cs typeface="Century Gothic"/>
              </a:rPr>
              <a:t> </a:t>
            </a:r>
            <a:r>
              <a:rPr lang="en-US" sz="2300" dirty="0" err="1" smtClean="0">
                <a:latin typeface="Book Antiqua" pitchFamily="18" charset="0"/>
                <a:cs typeface="Century Gothic"/>
              </a:rPr>
              <a:t>Dinas</a:t>
            </a:r>
            <a:r>
              <a:rPr lang="en-US" sz="2300" dirty="0" smtClean="0">
                <a:latin typeface="Book Antiqua" pitchFamily="18" charset="0"/>
                <a:cs typeface="Century Gothic"/>
              </a:rPr>
              <a:t>/</a:t>
            </a:r>
            <a:r>
              <a:rPr lang="en-US" sz="2300" i="1" dirty="0" smtClean="0">
                <a:latin typeface="Book Antiqua" pitchFamily="18" charset="0"/>
                <a:cs typeface="Century Gothic"/>
              </a:rPr>
              <a:t>Stakeholder</a:t>
            </a:r>
            <a:r>
              <a:rPr lang="en-US" sz="2300" dirty="0" smtClean="0">
                <a:latin typeface="Book Antiqua" pitchFamily="18" charset="0"/>
                <a:cs typeface="Century Gothic"/>
              </a:rPr>
              <a:t> </a:t>
            </a:r>
            <a:endParaRPr lang="id-ID" sz="2300" dirty="0" smtClean="0">
              <a:latin typeface="Book Antiqua" pitchFamily="18" charset="0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306" y="183325"/>
            <a:ext cx="11534120" cy="1077218"/>
          </a:xfrm>
          <a:prstGeom prst="rect">
            <a:avLst/>
          </a:prstGeom>
          <a:solidFill>
            <a:srgbClr val="3185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HAMBATAN PELAKSANAAN PROGRAM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SMA RUJUKAN TAHUN 2017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153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3040" y="175629"/>
            <a:ext cx="5810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PROGRAM PEMBINAAN SMA RUJUKAN</a:t>
            </a:r>
          </a:p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TAHUN 2018</a:t>
            </a:r>
            <a:endParaRPr lang="en-US" sz="2400" b="1" dirty="0">
              <a:latin typeface="Century Gothic"/>
              <a:cs typeface="Century Gothic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089964"/>
              </p:ext>
            </p:extLst>
          </p:nvPr>
        </p:nvGraphicFramePr>
        <p:xfrm>
          <a:off x="756615" y="1246553"/>
          <a:ext cx="10781508" cy="5161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0975"/>
                <a:gridCol w="5850269"/>
                <a:gridCol w="1796964"/>
                <a:gridCol w="2553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No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Kegiatan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Tanggal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Pelaksana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Surat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Evaluasi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Tahun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2017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Permintaan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Rekomendasi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Rujukan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Tahun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2018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ke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29 Jan-2 Feb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Dit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Pembinaan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Evaluasi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Kinerja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Rujukan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Tahun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2018 Per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Sekolah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29 Jan-2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Pendk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Usulan</a:t>
                      </a:r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Rekomendasi</a:t>
                      </a:r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Rujukan</a:t>
                      </a:r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Tahun</a:t>
                      </a:r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 2018 *)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Paling </a:t>
                      </a:r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lambat</a:t>
                      </a:r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</a:p>
                    <a:p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6 </a:t>
                      </a:r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Februari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Pendk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Verifikasi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Usulan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Rekomendari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Rujukan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2018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dari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12-16 Feb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Dit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Pembinaan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</a:t>
                      </a:r>
                    </a:p>
                    <a:p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Penetapan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Rujukan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2018 (SK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Direktur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PSMA)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21 Feb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Dit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Pembinaan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6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Workshop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Asistensi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 Program SMA 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Rujukan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 (5 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Angkatan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)</a:t>
                      </a:r>
                    </a:p>
                    <a:p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Penyusunan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 Program, RAB, 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MoU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Banper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)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26 Feb-30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Mrt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Dit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Pembinaan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</a:t>
                      </a:r>
                    </a:p>
                    <a:p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7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Penyaluran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Dana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Bantuan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Pemerintah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Rujukan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12 Mrt-12 April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Dit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Pembinaan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8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Pelaksanaan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Program SMA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Rujukan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oleh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Sekolah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April-31 Des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650 SMA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9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Pembinaan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Rutin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Kinerja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Rujukan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April-31 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Pendk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50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10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WS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Pengelolaan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Program SMA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Rujukan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Wakasek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Kur-5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Angk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)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Juli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Dit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Pembinaan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11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Supervisi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evaluasi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Keterlaksanaan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 Program SMA 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Rujukan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Dit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Pembinaan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5017" y="6363197"/>
            <a:ext cx="1130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*)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Jika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sampai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tanggal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6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Februari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belum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ada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usulan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rekomendasi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maka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Direktorat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Pembinaan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SMA yang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akan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menetapkan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040" y="891658"/>
            <a:ext cx="4256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Sasaran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: 650 SMA (514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Kab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/Kota &amp; 34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Provinsi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)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065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396" y="2695221"/>
            <a:ext cx="11227652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SMA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KEWIRAUSAHAAN</a:t>
            </a:r>
            <a:endParaRPr lang="en-US" sz="3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695" y="2822221"/>
            <a:ext cx="64562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300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505" y="1892422"/>
            <a:ext cx="10741307" cy="283154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Century Gothic"/>
                <a:cs typeface="Century Gothic"/>
              </a:rPr>
              <a:t>SMA </a:t>
            </a:r>
            <a:r>
              <a:rPr lang="en-US" sz="2400" dirty="0">
                <a:latin typeface="Century Gothic"/>
                <a:cs typeface="Century Gothic"/>
              </a:rPr>
              <a:t>yang </a:t>
            </a:r>
            <a:r>
              <a:rPr lang="x-none" sz="2400" dirty="0" smtClean="0">
                <a:latin typeface="Century Gothic"/>
                <a:cs typeface="Century Gothic"/>
              </a:rPr>
              <a:t>mengembangkan praktik-praktik kewirausahaan sesuai dengan potensi, keunggulan dan keunikannya untuk memberikan kemampuan dan pengalaman praktis kepada siswa melalui mata pelajaran Prakarya dan Kewirausahaan dan kegiatan lainnya </a:t>
            </a:r>
            <a:r>
              <a:rPr lang="en-US" sz="2400" dirty="0" err="1" smtClean="0">
                <a:latin typeface="Century Gothic"/>
                <a:cs typeface="Century Gothic"/>
              </a:rPr>
              <a:t>sehingga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dapat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dijadikan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sebagai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inspirasi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bagi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>
                <a:latin typeface="Century Gothic"/>
                <a:cs typeface="Century Gothic"/>
              </a:rPr>
              <a:t>SMA lain.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5505" y="826668"/>
            <a:ext cx="10741307" cy="58477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SMA PENGEMBANG PROGRAM KEWIRAUSAHAAN</a:t>
            </a:r>
            <a:endParaRPr 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922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532274"/>
              </p:ext>
            </p:extLst>
          </p:nvPr>
        </p:nvGraphicFramePr>
        <p:xfrm>
          <a:off x="654282" y="1115660"/>
          <a:ext cx="10835350" cy="5516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417"/>
                <a:gridCol w="2817428"/>
                <a:gridCol w="1292931"/>
                <a:gridCol w="1045216"/>
                <a:gridCol w="1292931"/>
                <a:gridCol w="1216645"/>
                <a:gridCol w="1292931"/>
                <a:gridCol w="1118851"/>
              </a:tblGrid>
              <a:tr h="2646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/Kota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2017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2018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31954"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/Kota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/Kota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DKI Jakarta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470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Jawa</a:t>
                      </a: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 Barat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1,466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Banten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503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Jawa</a:t>
                      </a: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 Tengah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856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DI Yogyakarta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Jawa</a:t>
                      </a: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 </a:t>
                      </a:r>
                      <a:r>
                        <a:rPr lang="en-AU" sz="14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Timur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38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1,464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38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38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Aceh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490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Sumatera Utara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1035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Riau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415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Kepulauan</a:t>
                      </a: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 Riau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Sumatera Barat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305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Sumatera Selatan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573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Bangka Belitung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Bengkulu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Jambi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212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16.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Lampung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464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Kalimantan Barat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381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18.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Kalimantan Selatan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184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Kalimantan Tengah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233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20.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Kalimantan Timur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4261" y="218083"/>
            <a:ext cx="10840184" cy="830997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KUOTA SMA PROGRAM KEWIRAUSAHAAN 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TAHUN 2018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648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227326"/>
              </p:ext>
            </p:extLst>
          </p:nvPr>
        </p:nvGraphicFramePr>
        <p:xfrm>
          <a:off x="654260" y="1256770"/>
          <a:ext cx="10840186" cy="4471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437"/>
                <a:gridCol w="2691197"/>
                <a:gridCol w="1345017"/>
                <a:gridCol w="1309621"/>
                <a:gridCol w="1305035"/>
                <a:gridCol w="1061856"/>
                <a:gridCol w="1305035"/>
                <a:gridCol w="1097988"/>
              </a:tblGrid>
              <a:tr h="2646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/Kota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2017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2018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31954"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/Kota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/Kota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Kalimantan Utara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22.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Sulawesi Selatan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559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23.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Sulawesi Utara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24.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Sulawesi Tenggara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274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25.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Sulawesi Tengah 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26.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Sulawesi Barat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27.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Gorontalo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28.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Bali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160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29.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Nusa Tenggara Barat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296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30.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Nusa Tenggara Timur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22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480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22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22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31.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Maluku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250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32.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Maluku Utara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178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33.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Papua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212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29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34.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Papua Barat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400" b="1" dirty="0" smtClean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 err="1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Jumlah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514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12,849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514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204</a:t>
                      </a:r>
                      <a:endParaRPr lang="en-ID" sz="1400">
                        <a:solidFill>
                          <a:schemeClr val="tx1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514</a:t>
                      </a:r>
                      <a:endParaRPr lang="en-ID" sz="1400">
                        <a:solidFill>
                          <a:schemeClr val="tx1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204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4261" y="218083"/>
            <a:ext cx="10840184" cy="830997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KUOTA SMA PROGRAM KEWIRAUSAHAAN 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TAHUN 2018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542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311" y="542513"/>
            <a:ext cx="11155853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FOKUS PENGEMBANGAN KEGIATAN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SMA KEWIRAUSAHAAN TAHUN 2018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4083" y="1896966"/>
            <a:ext cx="5637999" cy="3554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PENGUATAN IMPLEMENTASI KURIKULUM 2013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Pengembangan</a:t>
            </a:r>
            <a:r>
              <a:rPr lang="en-US" dirty="0" smtClean="0">
                <a:latin typeface="Century Gothic"/>
                <a:cs typeface="Century Gothic"/>
              </a:rPr>
              <a:t> RPP (PPK, </a:t>
            </a:r>
            <a:r>
              <a:rPr lang="en-US" dirty="0" err="1" smtClean="0">
                <a:latin typeface="Century Gothic"/>
                <a:cs typeface="Century Gothic"/>
              </a:rPr>
              <a:t>Literasi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Pembelajaran</a:t>
            </a:r>
            <a:r>
              <a:rPr lang="en-US" dirty="0" smtClean="0">
                <a:latin typeface="Century Gothic"/>
                <a:cs typeface="Century Gothic"/>
              </a:rPr>
              <a:t> Abad 21- 4C)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Pembelajaran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Penilaian</a:t>
            </a:r>
            <a:r>
              <a:rPr lang="en-US" dirty="0" smtClean="0">
                <a:latin typeface="Century Gothic"/>
                <a:cs typeface="Century Gothic"/>
              </a:rPr>
              <a:t> HOTS (</a:t>
            </a:r>
            <a:r>
              <a:rPr lang="en-US" dirty="0" err="1" smtClean="0">
                <a:latin typeface="Century Gothic"/>
                <a:cs typeface="Century Gothic"/>
              </a:rPr>
              <a:t>Soal</a:t>
            </a:r>
            <a:r>
              <a:rPr lang="en-US" dirty="0" smtClean="0">
                <a:latin typeface="Century Gothic"/>
                <a:cs typeface="Century Gothic"/>
              </a:rPr>
              <a:t> USBN </a:t>
            </a:r>
            <a:r>
              <a:rPr lang="en-US" dirty="0" err="1" smtClean="0">
                <a:latin typeface="Century Gothic"/>
                <a:cs typeface="Century Gothic"/>
              </a:rPr>
              <a:t>dan</a:t>
            </a:r>
            <a:r>
              <a:rPr lang="en-US" dirty="0" smtClean="0">
                <a:latin typeface="Century Gothic"/>
                <a:cs typeface="Century Gothic"/>
              </a:rPr>
              <a:t> US HOTS)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Penerapan</a:t>
            </a:r>
            <a:r>
              <a:rPr lang="en-US" dirty="0" smtClean="0">
                <a:latin typeface="Century Gothic"/>
                <a:cs typeface="Century Gothic"/>
              </a:rPr>
              <a:t> e-</a:t>
            </a:r>
            <a:r>
              <a:rPr lang="en-US" dirty="0" err="1" smtClean="0">
                <a:latin typeface="Century Gothic"/>
                <a:cs typeface="Century Gothic"/>
              </a:rPr>
              <a:t>Rapor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versi</a:t>
            </a:r>
            <a:r>
              <a:rPr lang="en-US" dirty="0" smtClean="0">
                <a:latin typeface="Century Gothic"/>
                <a:cs typeface="Century Gothic"/>
              </a:rPr>
              <a:t> 2018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Pelaksanaan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Pembelajaran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Mapel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Prakarya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Kewirausahaan</a:t>
            </a:r>
            <a:r>
              <a:rPr lang="en-US" dirty="0" smtClean="0">
                <a:latin typeface="Century Gothic"/>
                <a:cs typeface="Century Gothic"/>
              </a:rPr>
              <a:t> (PPK, </a:t>
            </a:r>
            <a:r>
              <a:rPr lang="en-US" dirty="0" err="1" smtClean="0">
                <a:latin typeface="Century Gothic"/>
                <a:cs typeface="Century Gothic"/>
              </a:rPr>
              <a:t>Literasi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Pembelajaran</a:t>
            </a:r>
            <a:r>
              <a:rPr lang="en-US" dirty="0" smtClean="0">
                <a:latin typeface="Century Gothic"/>
                <a:cs typeface="Century Gothic"/>
              </a:rPr>
              <a:t> Abad 21, HOTS)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Pembuatan</a:t>
            </a:r>
            <a:r>
              <a:rPr lang="en-US" dirty="0" smtClean="0">
                <a:latin typeface="Century Gothic"/>
                <a:cs typeface="Century Gothic"/>
              </a:rPr>
              <a:t> Video </a:t>
            </a:r>
            <a:r>
              <a:rPr lang="en-US" dirty="0" err="1" smtClean="0">
                <a:latin typeface="Century Gothic"/>
                <a:cs typeface="Century Gothic"/>
              </a:rPr>
              <a:t>Pelaksanaan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Kewirausahaan</a:t>
            </a:r>
            <a:r>
              <a:rPr lang="en-US" dirty="0" smtClean="0">
                <a:latin typeface="Century Gothic"/>
                <a:cs typeface="Century Gothic"/>
              </a:rPr>
              <a:t> di </a:t>
            </a:r>
            <a:r>
              <a:rPr lang="en-US" dirty="0" err="1" smtClean="0">
                <a:latin typeface="Century Gothic"/>
                <a:cs typeface="Century Gothic"/>
              </a:rPr>
              <a:t>Sekolah</a:t>
            </a: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7675" y="1884141"/>
            <a:ext cx="5355056" cy="11079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IMPLEMENTASI KEBIJAKAN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Penguatan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Pendidikan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Karakter</a:t>
            </a:r>
            <a:r>
              <a:rPr lang="en-US" dirty="0" smtClean="0">
                <a:latin typeface="Century Gothic"/>
                <a:cs typeface="Century Gothic"/>
              </a:rPr>
              <a:t> (PPK)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Penumbuhan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Budaya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Literasi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67675" y="3121798"/>
            <a:ext cx="5355056" cy="27238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PENGUATAN KEWIRAUSAHAAN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Sosialisasi</a:t>
            </a:r>
            <a:r>
              <a:rPr lang="en-US" dirty="0" smtClean="0">
                <a:latin typeface="Century Gothic"/>
                <a:cs typeface="Century Gothic"/>
              </a:rPr>
              <a:t> Program KWU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latin typeface="Century Gothic"/>
                <a:cs typeface="Century Gothic"/>
              </a:rPr>
              <a:t>IHT Program KWU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Pelaksanaan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Penguatan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Pembelajaran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Prakarya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Kewirausahaan</a:t>
            </a:r>
            <a:r>
              <a:rPr lang="en-US" dirty="0" smtClean="0">
                <a:latin typeface="Century Gothic"/>
                <a:cs typeface="Century Gothic"/>
              </a:rPr>
              <a:t> (</a:t>
            </a:r>
            <a:r>
              <a:rPr lang="en-US" dirty="0" err="1" smtClean="0">
                <a:latin typeface="Century Gothic"/>
                <a:cs typeface="Century Gothic"/>
              </a:rPr>
              <a:t>Kelompok</a:t>
            </a:r>
            <a:r>
              <a:rPr lang="en-US" dirty="0" smtClean="0">
                <a:latin typeface="Century Gothic"/>
                <a:cs typeface="Century Gothic"/>
              </a:rPr>
              <a:t> Usaha </a:t>
            </a:r>
            <a:r>
              <a:rPr lang="en-US" dirty="0" err="1" smtClean="0">
                <a:latin typeface="Century Gothic"/>
                <a:cs typeface="Century Gothic"/>
              </a:rPr>
              <a:t>Sekolah</a:t>
            </a:r>
            <a:r>
              <a:rPr lang="en-US" dirty="0" smtClean="0">
                <a:latin typeface="Century Gothic"/>
                <a:cs typeface="Century Gothic"/>
              </a:rPr>
              <a:t>) 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Sertifikat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kompetensi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keterampilan</a:t>
            </a:r>
            <a:endParaRPr lang="en-US" dirty="0" smtClean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dll</a:t>
            </a:r>
            <a:endParaRPr lang="en-US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933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20505" y="412557"/>
            <a:ext cx="11155680" cy="4494467"/>
          </a:xfrm>
          <a:prstGeom prst="rect">
            <a:avLst/>
          </a:prstGeom>
        </p:spPr>
        <p:txBody>
          <a:bodyPr/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LAPORAN BELUM DITERIMA DIT. PEMBINAAN SMA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r>
              <a:rPr lang="en-US" sz="2000" dirty="0" smtClean="0">
                <a:solidFill>
                  <a:srgbClr val="0000FF"/>
                </a:solidFill>
                <a:latin typeface="Century Gothic"/>
                <a:cs typeface="Century Gothic"/>
              </a:rPr>
              <a:t>(Per 24 </a:t>
            </a:r>
            <a:r>
              <a:rPr lang="en-US" sz="200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Januari</a:t>
            </a:r>
            <a:r>
              <a:rPr lang="en-US" sz="2000" dirty="0" smtClean="0">
                <a:solidFill>
                  <a:srgbClr val="0000FF"/>
                </a:solidFill>
                <a:latin typeface="Century Gothic"/>
                <a:cs typeface="Century Gothic"/>
              </a:rPr>
              <a:t> 2018)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endParaRPr lang="en-US" sz="2000" dirty="0" smtClean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SMAN 1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Waibakul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Kab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. Sumba Tengah, NTT</a:t>
            </a:r>
            <a:r>
              <a:rPr lang="en-US" sz="2400" dirty="0" smtClean="0">
                <a:latin typeface="Century Gothic"/>
                <a:cs typeface="Century Gothic"/>
              </a:rPr>
              <a:t>. </a:t>
            </a:r>
            <a:r>
              <a:rPr lang="en-US" sz="2400" dirty="0" err="1" smtClean="0">
                <a:latin typeface="Century Gothic"/>
                <a:cs typeface="Century Gothic"/>
              </a:rPr>
              <a:t>Alasan</a:t>
            </a:r>
            <a:r>
              <a:rPr lang="en-US" sz="2400" dirty="0" smtClean="0">
                <a:latin typeface="Century Gothic"/>
                <a:cs typeface="Century Gothic"/>
              </a:rPr>
              <a:t>: Bazar </a:t>
            </a:r>
            <a:r>
              <a:rPr lang="en-US" sz="2400" dirty="0" err="1" smtClean="0">
                <a:latin typeface="Century Gothic"/>
                <a:cs typeface="Century Gothic"/>
              </a:rPr>
              <a:t>baru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dilaksanakan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tanggal</a:t>
            </a:r>
            <a:r>
              <a:rPr lang="en-US" sz="2400" dirty="0" smtClean="0">
                <a:latin typeface="Century Gothic"/>
                <a:cs typeface="Century Gothic"/>
              </a:rPr>
              <a:t> 12 </a:t>
            </a:r>
            <a:r>
              <a:rPr lang="en-US" sz="2400" dirty="0" err="1" smtClean="0">
                <a:latin typeface="Century Gothic"/>
                <a:cs typeface="Century Gothic"/>
              </a:rPr>
              <a:t>Januari</a:t>
            </a:r>
            <a:r>
              <a:rPr lang="en-US" sz="2400" dirty="0" smtClean="0">
                <a:latin typeface="Century Gothic"/>
                <a:cs typeface="Century Gothic"/>
              </a:rPr>
              <a:t>, </a:t>
            </a:r>
            <a:r>
              <a:rPr lang="en-US" sz="2400" dirty="0" err="1" smtClean="0">
                <a:latin typeface="Century Gothic"/>
                <a:cs typeface="Century Gothic"/>
              </a:rPr>
              <a:t>mundur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dari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rencana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awal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bulan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Desember</a:t>
            </a:r>
            <a:r>
              <a:rPr lang="en-US" sz="2400" dirty="0" smtClean="0">
                <a:latin typeface="Century Gothic"/>
                <a:cs typeface="Century Gothic"/>
              </a:rPr>
              <a:t>, </a:t>
            </a:r>
            <a:r>
              <a:rPr lang="en-US" sz="2400" dirty="0" err="1" smtClean="0">
                <a:latin typeface="Century Gothic"/>
                <a:cs typeface="Century Gothic"/>
              </a:rPr>
              <a:t>dikarenakan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kesibukan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sekolah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dan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persiapan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merayakan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Hari</a:t>
            </a:r>
            <a:r>
              <a:rPr lang="en-US" sz="2400" dirty="0" smtClean="0">
                <a:latin typeface="Century Gothic"/>
                <a:cs typeface="Century Gothic"/>
              </a:rPr>
              <a:t> Raya Natal. </a:t>
            </a:r>
            <a:r>
              <a:rPr lang="en-US" sz="2400" dirty="0" err="1" smtClean="0">
                <a:latin typeface="Century Gothic"/>
                <a:cs typeface="Century Gothic"/>
              </a:rPr>
              <a:t>Sehingga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Laporan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sampai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dengan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saat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ini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masih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difinalkan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dan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segera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dikirim</a:t>
            </a:r>
            <a:r>
              <a:rPr lang="en-US" sz="2400" dirty="0" smtClean="0">
                <a:latin typeface="Century Gothic"/>
                <a:cs typeface="Century Gothic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31859C"/>
                </a:solidFill>
                <a:latin typeface="Century Gothic"/>
                <a:cs typeface="Century Gothic"/>
              </a:rPr>
              <a:t>SMAN 1 Kei </a:t>
            </a:r>
            <a:r>
              <a:rPr lang="en-US" sz="2400" b="1" dirty="0" err="1" smtClean="0">
                <a:solidFill>
                  <a:srgbClr val="31859C"/>
                </a:solidFill>
                <a:latin typeface="Century Gothic"/>
                <a:cs typeface="Century Gothic"/>
              </a:rPr>
              <a:t>Besar</a:t>
            </a:r>
            <a:r>
              <a:rPr lang="en-US" sz="2400" b="1" dirty="0" smtClean="0">
                <a:solidFill>
                  <a:srgbClr val="31859C"/>
                </a:solidFill>
                <a:latin typeface="Century Gothic"/>
                <a:cs typeface="Century Gothic"/>
              </a:rPr>
              <a:t> Maluku Tenggara, Maluku</a:t>
            </a:r>
            <a:r>
              <a:rPr lang="en-US" sz="2400" dirty="0" smtClean="0">
                <a:latin typeface="Century Gothic"/>
                <a:cs typeface="Century Gothic"/>
              </a:rPr>
              <a:t>. </a:t>
            </a:r>
            <a:r>
              <a:rPr lang="en-US" sz="2400" dirty="0" err="1" smtClean="0">
                <a:latin typeface="Century Gothic"/>
                <a:cs typeface="Century Gothic"/>
              </a:rPr>
              <a:t>Alasan</a:t>
            </a:r>
            <a:r>
              <a:rPr lang="en-US" sz="2400" dirty="0" smtClean="0">
                <a:latin typeface="Century Gothic"/>
                <a:cs typeface="Century Gothic"/>
              </a:rPr>
              <a:t>: </a:t>
            </a:r>
            <a:r>
              <a:rPr lang="en-US" sz="2400" dirty="0" err="1" smtClean="0">
                <a:latin typeface="Century Gothic"/>
                <a:cs typeface="Century Gothic"/>
              </a:rPr>
              <a:t>Bendahara</a:t>
            </a:r>
            <a:r>
              <a:rPr lang="en-US" sz="2400" dirty="0" smtClean="0">
                <a:latin typeface="Century Gothic"/>
                <a:cs typeface="Century Gothic"/>
              </a:rPr>
              <a:t> yang </a:t>
            </a:r>
            <a:r>
              <a:rPr lang="en-US" sz="2400" dirty="0" err="1" smtClean="0">
                <a:latin typeface="Century Gothic"/>
                <a:cs typeface="Century Gothic"/>
              </a:rPr>
              <a:t>memegang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kwitansi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dan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keuangan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sedang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cuti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hamil</a:t>
            </a:r>
            <a:r>
              <a:rPr lang="en-US" sz="2400" dirty="0" smtClean="0">
                <a:latin typeface="Century Gothic"/>
                <a:cs typeface="Century Gothic"/>
              </a:rPr>
              <a:t>, </a:t>
            </a:r>
            <a:r>
              <a:rPr lang="en-US" sz="2400" dirty="0" err="1" smtClean="0">
                <a:latin typeface="Century Gothic"/>
                <a:cs typeface="Century Gothic"/>
              </a:rPr>
              <a:t>sehingga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awal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Januari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laporan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baru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disusun</a:t>
            </a:r>
            <a:r>
              <a:rPr lang="en-US" sz="2400" dirty="0" smtClean="0">
                <a:latin typeface="Century Gothic"/>
                <a:cs typeface="Century Gothic"/>
              </a:rPr>
              <a:t>. </a:t>
            </a:r>
            <a:r>
              <a:rPr lang="en-US" sz="2400" dirty="0" err="1" smtClean="0">
                <a:latin typeface="Century Gothic"/>
                <a:cs typeface="Century Gothic"/>
              </a:rPr>
              <a:t>Laporan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sdh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dikirim</a:t>
            </a:r>
            <a:r>
              <a:rPr lang="en-US" sz="2400" dirty="0" smtClean="0">
                <a:latin typeface="Century Gothic"/>
                <a:cs typeface="Century Gothic"/>
              </a:rPr>
              <a:t> per </a:t>
            </a:r>
            <a:r>
              <a:rPr lang="en-US" sz="2400" dirty="0" err="1" smtClean="0">
                <a:latin typeface="Century Gothic"/>
                <a:cs typeface="Century Gothic"/>
              </a:rPr>
              <a:t>tanggal</a:t>
            </a:r>
            <a:r>
              <a:rPr lang="en-US" sz="2400" dirty="0" smtClean="0">
                <a:latin typeface="Century Gothic"/>
                <a:cs typeface="Century Gothic"/>
              </a:rPr>
              <a:t> 23 </a:t>
            </a:r>
            <a:r>
              <a:rPr lang="en-US" sz="2400" dirty="0" err="1" smtClean="0">
                <a:latin typeface="Century Gothic"/>
                <a:cs typeface="Century Gothic"/>
              </a:rPr>
              <a:t>Januari</a:t>
            </a:r>
            <a:r>
              <a:rPr lang="en-US" sz="2400" dirty="0" smtClean="0">
                <a:latin typeface="Century Gothic"/>
                <a:cs typeface="Century Gothic"/>
              </a:rPr>
              <a:t> 2018, </a:t>
            </a:r>
            <a:r>
              <a:rPr lang="en-US" sz="2400" dirty="0" err="1" smtClean="0">
                <a:latin typeface="Century Gothic"/>
                <a:cs typeface="Century Gothic"/>
              </a:rPr>
              <a:t>saat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ini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menunggu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laporan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tiba</a:t>
            </a:r>
            <a:r>
              <a:rPr lang="en-US" sz="2400" dirty="0" smtClean="0">
                <a:latin typeface="Century Gothic"/>
                <a:cs typeface="Century Gothic"/>
              </a:rPr>
              <a:t> di Jakarta.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859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520505" y="1101565"/>
            <a:ext cx="11155680" cy="49914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Dinas</a:t>
            </a:r>
            <a:r>
              <a:rPr lang="en-US" sz="24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Pendidikan</a:t>
            </a:r>
            <a:r>
              <a:rPr lang="en-US" sz="24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Provinsi</a:t>
            </a:r>
            <a:r>
              <a:rPr lang="en-US" sz="24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:</a:t>
            </a:r>
            <a:endParaRPr lang="en-US" sz="2400" dirty="0" smtClean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Century Gothic"/>
                <a:cs typeface="Century Gothic"/>
              </a:rPr>
              <a:t>Usulan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nama-nama</a:t>
            </a:r>
            <a:r>
              <a:rPr lang="en-US" sz="2000" dirty="0" smtClean="0">
                <a:latin typeface="Century Gothic"/>
                <a:cs typeface="Century Gothic"/>
              </a:rPr>
              <a:t> SMA </a:t>
            </a:r>
            <a:r>
              <a:rPr lang="en-US" sz="2000" dirty="0" err="1" smtClean="0">
                <a:latin typeface="Century Gothic"/>
                <a:cs typeface="Century Gothic"/>
              </a:rPr>
              <a:t>Kewirausahaan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dibeberapa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Provinsi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masih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perlu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adanya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penyesuaian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evaluasi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berdasarkan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kriteria</a:t>
            </a:r>
            <a:r>
              <a:rPr lang="en-US" sz="2000" dirty="0" smtClean="0">
                <a:latin typeface="Century Gothic"/>
                <a:cs typeface="Century Gothic"/>
              </a:rPr>
              <a:t> yang </a:t>
            </a:r>
            <a:r>
              <a:rPr lang="en-US" sz="2000" dirty="0" err="1" smtClean="0">
                <a:latin typeface="Century Gothic"/>
                <a:cs typeface="Century Gothic"/>
              </a:rPr>
              <a:t>ditetapkan</a:t>
            </a:r>
            <a:r>
              <a:rPr lang="en-US" sz="2000" dirty="0" smtClean="0">
                <a:latin typeface="Century Gothic"/>
                <a:cs typeface="Century Gothic"/>
              </a:rPr>
              <a:t>, </a:t>
            </a:r>
            <a:r>
              <a:rPr lang="en-US" sz="2000" dirty="0" err="1" smtClean="0">
                <a:latin typeface="Century Gothic"/>
                <a:cs typeface="Century Gothic"/>
              </a:rPr>
              <a:t>perlu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adanya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verifikasi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lapangan</a:t>
            </a:r>
            <a:r>
              <a:rPr lang="en-US" sz="2000" dirty="0" smtClean="0"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Century Gothic"/>
                <a:cs typeface="Century Gothic"/>
              </a:rPr>
              <a:t>Beberapa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Dinas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terkesan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membagikan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pemerataan</a:t>
            </a:r>
            <a:r>
              <a:rPr lang="en-US" sz="2000" dirty="0" smtClean="0">
                <a:latin typeface="Century Gothic"/>
                <a:cs typeface="Century Gothic"/>
              </a:rPr>
              <a:t> program </a:t>
            </a:r>
            <a:r>
              <a:rPr lang="en-US" sz="2000" dirty="0" err="1" smtClean="0">
                <a:latin typeface="Century Gothic"/>
                <a:cs typeface="Century Gothic"/>
              </a:rPr>
              <a:t>kepada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sekolah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dimasing-masing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wilayah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binaannya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sehingga</a:t>
            </a:r>
            <a:r>
              <a:rPr lang="en-US" sz="2000" dirty="0" smtClean="0">
                <a:latin typeface="Century Gothic"/>
                <a:cs typeface="Century Gothic"/>
              </a:rPr>
              <a:t> yang </a:t>
            </a:r>
            <a:r>
              <a:rPr lang="en-US" sz="2000" dirty="0" err="1" smtClean="0">
                <a:latin typeface="Century Gothic"/>
                <a:cs typeface="Century Gothic"/>
              </a:rPr>
              <a:t>diusulkan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bukan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sekolah</a:t>
            </a:r>
            <a:r>
              <a:rPr lang="en-US" sz="2000" dirty="0" smtClean="0">
                <a:latin typeface="Century Gothic"/>
                <a:cs typeface="Century Gothic"/>
              </a:rPr>
              <a:t> yang </a:t>
            </a:r>
            <a:r>
              <a:rPr lang="en-US" sz="2000" dirty="0" err="1" smtClean="0">
                <a:latin typeface="Century Gothic"/>
                <a:cs typeface="Century Gothic"/>
              </a:rPr>
              <a:t>memang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telah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melaksanakan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kegiatan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kewirausahaan</a:t>
            </a:r>
            <a:r>
              <a:rPr lang="en-US" sz="2000" dirty="0" smtClean="0">
                <a:latin typeface="Century Gothic"/>
                <a:cs typeface="Century Gothic"/>
              </a:rPr>
              <a:t>.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endParaRPr lang="en-US" sz="2000" dirty="0" smtClean="0">
              <a:latin typeface="Century Gothic"/>
              <a:cs typeface="Century Gothic"/>
            </a:endParaRP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Direktorat</a:t>
            </a:r>
            <a:r>
              <a:rPr lang="en-US" sz="24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Pembinaan</a:t>
            </a:r>
            <a:r>
              <a:rPr lang="en-US" sz="24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SMA:</a:t>
            </a:r>
            <a:endParaRPr lang="en-US" sz="2400" dirty="0" smtClean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Century Gothic"/>
                <a:cs typeface="Century Gothic"/>
              </a:rPr>
              <a:t>Direktorat</a:t>
            </a:r>
            <a:r>
              <a:rPr lang="en-US" sz="2000" dirty="0" smtClean="0">
                <a:latin typeface="Century Gothic"/>
                <a:cs typeface="Century Gothic"/>
              </a:rPr>
              <a:t> PSMA </a:t>
            </a:r>
            <a:r>
              <a:rPr lang="en-US" sz="2000" dirty="0" err="1" smtClean="0">
                <a:latin typeface="Century Gothic"/>
                <a:cs typeface="Century Gothic"/>
              </a:rPr>
              <a:t>tidak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dapat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menilai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secara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langsung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atas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usulan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Dinas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Pendidikan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Provinsi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karena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tidak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dilaksanakan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verifikasi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lapangan</a:t>
            </a:r>
            <a:r>
              <a:rPr lang="en-US" sz="2000" dirty="0" smtClean="0"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Century Gothic"/>
                <a:cs typeface="Century Gothic"/>
              </a:rPr>
              <a:t>Tidak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ada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verifikasi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lapangan</a:t>
            </a:r>
            <a:endParaRPr lang="en-US" sz="2000" dirty="0" smtClean="0">
              <a:latin typeface="Century Gothic"/>
              <a:cs typeface="Century Gothic"/>
            </a:endParaRPr>
          </a:p>
          <a:p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572935" y="426720"/>
            <a:ext cx="11008673" cy="728187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548640" rtl="0" eaLnBrk="1" latinLnBrk="0" hangingPunct="1"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PERMASALAHAN PROGRAM KEWIRAUSAHAAN 2017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000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396" y="2411511"/>
            <a:ext cx="11227652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PEMBINAAN IMPLEMENTASI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KURIKULUM 2013 SMA</a:t>
            </a:r>
            <a:endParaRPr lang="en-US" sz="3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695" y="2538511"/>
            <a:ext cx="64562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536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7640" y="175629"/>
            <a:ext cx="704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PROGRAM PEMBINAAN SMA KEWIRAUSAHAAN</a:t>
            </a:r>
          </a:p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TAHUN 2018</a:t>
            </a:r>
            <a:endParaRPr lang="en-US" sz="2400" b="1" dirty="0">
              <a:latin typeface="Century Gothic"/>
              <a:cs typeface="Century Gothic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659887"/>
              </p:ext>
            </p:extLst>
          </p:nvPr>
        </p:nvGraphicFramePr>
        <p:xfrm>
          <a:off x="756615" y="1246553"/>
          <a:ext cx="10781508" cy="51612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80975"/>
                <a:gridCol w="5850269"/>
                <a:gridCol w="1796964"/>
                <a:gridCol w="2553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No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Kegiatan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Tanggal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Pelaksana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Surat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Evaluasi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Tahun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2017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Permintaan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Rekomendasi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Kewirausahaan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Tahun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2018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ke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29 Jan-2 Feb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Dit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Pembinaan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Evaluasi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Kinerja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Kewirausahaan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Tahun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2018 Per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Sekolah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29 Jan-2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US" sz="1500" dirty="0" smtClean="0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Pendk</a:t>
                      </a:r>
                      <a:r>
                        <a:rPr lang="en-US" sz="1500" dirty="0" smtClean="0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500" dirty="0">
                        <a:solidFill>
                          <a:srgbClr val="0000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err="1" smtClean="0">
                          <a:solidFill>
                            <a:srgbClr val="E46C0A"/>
                          </a:solidFill>
                          <a:latin typeface="Century Gothic"/>
                          <a:cs typeface="Century Gothic"/>
                        </a:rPr>
                        <a:t>Usulan</a:t>
                      </a:r>
                      <a:r>
                        <a:rPr lang="en-US" sz="1500" b="1" dirty="0" smtClean="0">
                          <a:solidFill>
                            <a:srgbClr val="E46C0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E46C0A"/>
                          </a:solidFill>
                          <a:latin typeface="Century Gothic"/>
                          <a:cs typeface="Century Gothic"/>
                        </a:rPr>
                        <a:t>Rekomendasi</a:t>
                      </a:r>
                      <a:r>
                        <a:rPr lang="en-US" sz="1500" b="1" dirty="0" smtClean="0">
                          <a:solidFill>
                            <a:srgbClr val="E46C0A"/>
                          </a:solidFill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500" b="1" dirty="0" err="1" smtClean="0">
                          <a:solidFill>
                            <a:srgbClr val="E46C0A"/>
                          </a:solidFill>
                          <a:latin typeface="Century Gothic"/>
                          <a:cs typeface="Century Gothic"/>
                        </a:rPr>
                        <a:t>Kewirausahaan</a:t>
                      </a:r>
                      <a:r>
                        <a:rPr lang="en-US" sz="1500" b="1" dirty="0" smtClean="0">
                          <a:solidFill>
                            <a:srgbClr val="E46C0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E46C0A"/>
                          </a:solidFill>
                          <a:latin typeface="Century Gothic"/>
                          <a:cs typeface="Century Gothic"/>
                        </a:rPr>
                        <a:t>Tahun</a:t>
                      </a:r>
                      <a:r>
                        <a:rPr lang="en-US" sz="1500" b="1" dirty="0" smtClean="0">
                          <a:solidFill>
                            <a:srgbClr val="E46C0A"/>
                          </a:solidFill>
                          <a:latin typeface="Century Gothic"/>
                          <a:cs typeface="Century Gothic"/>
                        </a:rPr>
                        <a:t> 2018 *)</a:t>
                      </a:r>
                      <a:endParaRPr lang="en-US" sz="1500" b="1" dirty="0">
                        <a:solidFill>
                          <a:srgbClr val="E46C0A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E46C0A"/>
                          </a:solidFill>
                          <a:latin typeface="Century Gothic"/>
                          <a:cs typeface="Century Gothic"/>
                        </a:rPr>
                        <a:t>Paling </a:t>
                      </a:r>
                      <a:r>
                        <a:rPr lang="en-US" sz="1500" dirty="0" err="1" smtClean="0">
                          <a:solidFill>
                            <a:srgbClr val="E46C0A"/>
                          </a:solidFill>
                          <a:latin typeface="Century Gothic"/>
                          <a:cs typeface="Century Gothic"/>
                        </a:rPr>
                        <a:t>lambat</a:t>
                      </a:r>
                      <a:r>
                        <a:rPr lang="en-US" sz="1500" dirty="0" smtClean="0">
                          <a:solidFill>
                            <a:srgbClr val="E46C0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</a:p>
                    <a:p>
                      <a:r>
                        <a:rPr lang="en-US" sz="1500" dirty="0" smtClean="0">
                          <a:solidFill>
                            <a:srgbClr val="E46C0A"/>
                          </a:solidFill>
                          <a:latin typeface="Century Gothic"/>
                          <a:cs typeface="Century Gothic"/>
                        </a:rPr>
                        <a:t>6 </a:t>
                      </a:r>
                      <a:r>
                        <a:rPr lang="en-US" sz="1500" dirty="0" err="1" smtClean="0">
                          <a:solidFill>
                            <a:srgbClr val="E46C0A"/>
                          </a:solidFill>
                          <a:latin typeface="Century Gothic"/>
                          <a:cs typeface="Century Gothic"/>
                        </a:rPr>
                        <a:t>Februari</a:t>
                      </a:r>
                      <a:endParaRPr lang="en-US" sz="1500" b="1" dirty="0">
                        <a:solidFill>
                          <a:srgbClr val="E46C0A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US" sz="1500" dirty="0" smtClean="0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Pendk</a:t>
                      </a:r>
                      <a:r>
                        <a:rPr lang="en-US" sz="1500" dirty="0" smtClean="0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500" dirty="0">
                        <a:solidFill>
                          <a:srgbClr val="0000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Verifikasi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Usulan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Rekomendari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Kewirausahaan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2018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dari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12-16 Feb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Dit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Pembinaan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</a:t>
                      </a:r>
                    </a:p>
                    <a:p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Penetapan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Kewirausahaan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2018 (SK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Direktur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PSMA)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21 Feb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Dit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Pembinaan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6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Workshop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Asistensi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 Program SMA 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Kewirausahaan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 (2 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Angk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)</a:t>
                      </a:r>
                    </a:p>
                    <a:p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Penyusunan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 Program, RAB, 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MoU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Banper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)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12-23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Mrt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Dit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Pembinaan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</a:t>
                      </a:r>
                    </a:p>
                    <a:p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7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Penyaluran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Dana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Bantuan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Pemerintah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Kewirausahaan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2-20 April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Dit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Pembinaan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8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Pelaksanaan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Program SMA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Kewirausahaan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oleh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Sekolah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April-31 Des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204 SMA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9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Pembinaan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Rutin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Kinerja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Kewirausahaan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April-31 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US" sz="1500" dirty="0" smtClean="0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Pendk</a:t>
                      </a:r>
                      <a:r>
                        <a:rPr lang="en-US" sz="1500" dirty="0" smtClean="0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500" dirty="0" smtClean="0">
                        <a:solidFill>
                          <a:srgbClr val="0000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10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WS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Pengelolaan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Program SMA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Kewirausahaan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Penjab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KWU)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Juli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Dit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Pembinaan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11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Supervisi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evaluasi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Keterlaksanaan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 Program SMA </a:t>
                      </a:r>
                      <a:r>
                        <a:rPr lang="en-US" sz="1500" baseline="0" dirty="0" err="1" smtClean="0">
                          <a:latin typeface="Century Gothic"/>
                          <a:cs typeface="Century Gothic"/>
                        </a:rPr>
                        <a:t>Rujukan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Dit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Pembinaan</a:t>
                      </a:r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5017" y="6363197"/>
            <a:ext cx="1130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*)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Jika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sampai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tanggal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6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Februari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belum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ada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usulan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rekomendasi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maka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Direktorat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Pembinaan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SMA yang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akan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menetapkan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040" y="891658"/>
            <a:ext cx="2852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Sasaran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: 204 SMA (34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Provinsi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)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217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917" y="209334"/>
            <a:ext cx="7674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/>
                <a:cs typeface="Century Gothic"/>
              </a:rPr>
              <a:t>LANGKAH STRATEGIS 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/>
                <a:cs typeface="Century Gothic"/>
              </a:rPr>
              <a:t>DINAS PENDIDIKAN PROVINSI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/>
                <a:cs typeface="Century Gothic"/>
              </a:rPr>
              <a:t>UNTUK KEBERLANJUTAN PEMBINAAN SMA RUJUKAN 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/>
                <a:cs typeface="Century Gothic"/>
              </a:rPr>
              <a:t>DAN SMA KEWIRAUSAHAAN TAHUN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706" y="2020623"/>
            <a:ext cx="9788246" cy="40934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49263" indent="-449263">
              <a:spcAft>
                <a:spcPts val="1200"/>
              </a:spcAft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Lakukan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evaluasi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keberhasilan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pelaksanaan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program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kerja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berdasarkan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Action Plan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RAB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Bantuan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Pemerintah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2017.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Apakah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sekolah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telah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menjalankan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semua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program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tersebut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?;</a:t>
            </a:r>
          </a:p>
          <a:p>
            <a:pPr marL="449263" indent="-449263">
              <a:spcAft>
                <a:spcPts val="1200"/>
              </a:spcAft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Tetapkan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apakah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SMA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Rujukan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tersebut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2018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dilanjutkan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diganti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karena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layak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atau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diganti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karena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sudah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layak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SMA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Mandiri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jika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terjadi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penggatian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diutamakan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SMA Model (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Binaan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LPMP)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;</a:t>
            </a:r>
            <a:endParaRPr lang="en-US" sz="24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49263" indent="-449263">
              <a:spcAft>
                <a:spcPts val="1200"/>
              </a:spcAft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Tetapkan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apakah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SMA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Kewirausahaan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tersebut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lanjut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atau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diganti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2018. </a:t>
            </a:r>
            <a:endParaRPr lang="en-US" sz="240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138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261" y="609873"/>
            <a:ext cx="10840184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PENYEDIAAN IJASAH SMA </a:t>
            </a:r>
            <a:endParaRPr lang="en-US" sz="28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TAHUN 2018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252" y="2539875"/>
            <a:ext cx="3007232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PENGADAAN 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IJASAH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(DIT. PSMA)</a:t>
            </a:r>
            <a:endParaRPr lang="en-US" sz="2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3247" y="2543665"/>
            <a:ext cx="3007232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PEMBAGIAN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IJASAH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(DINAS PROV)</a:t>
            </a:r>
            <a:endParaRPr lang="en-US" sz="2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4686" y="2533945"/>
            <a:ext cx="3007232" cy="13849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PENERIMA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IJASAH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(SMA)</a:t>
            </a:r>
            <a:endParaRPr lang="en-US" sz="2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106" y="2877624"/>
            <a:ext cx="648528" cy="71602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745590" y="2881414"/>
            <a:ext cx="648528" cy="71602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1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8149" y="2759895"/>
            <a:ext cx="5239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>
                <a:latin typeface="Brush Script MT Italic"/>
                <a:cs typeface="Brush Script MT Italic"/>
              </a:rPr>
              <a:t>Terima Kasih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392" y="2725515"/>
            <a:ext cx="5239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00FF"/>
                </a:solidFill>
                <a:latin typeface="Brush Script MT Italic"/>
                <a:cs typeface="Brush Script MT Italic"/>
              </a:rPr>
              <a:t>Terima</a:t>
            </a:r>
            <a:r>
              <a:rPr lang="en-US" sz="7200" dirty="0">
                <a:solidFill>
                  <a:srgbClr val="0000FF"/>
                </a:solidFill>
                <a:latin typeface="Brush Script MT Italic"/>
                <a:cs typeface="Brush Script MT Italic"/>
              </a:rPr>
              <a:t> </a:t>
            </a:r>
            <a:r>
              <a:rPr lang="en-US" sz="7200" dirty="0" err="1">
                <a:solidFill>
                  <a:srgbClr val="0000FF"/>
                </a:solidFill>
                <a:latin typeface="Brush Script MT Italic"/>
                <a:cs typeface="Brush Script MT Italic"/>
              </a:rPr>
              <a:t>Kasih</a:t>
            </a:r>
            <a:endParaRPr lang="en-US" sz="7200" dirty="0">
              <a:solidFill>
                <a:srgbClr val="0000FF"/>
              </a:solidFill>
              <a:latin typeface="Brush Script MT Italic"/>
              <a:cs typeface="Brush Script MT Ital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8556" y="3946966"/>
            <a:ext cx="425851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entury Gothic"/>
                <a:cs typeface="Century Gothic"/>
              </a:rPr>
              <a:t>Koordinasi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Subdit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Kurikulum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6956" y="4195056"/>
            <a:ext cx="4454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latin typeface="Century Gothic"/>
              <a:cs typeface="Century Gothic"/>
            </a:endParaRPr>
          </a:p>
          <a:p>
            <a:pPr marL="269875" indent="-269875">
              <a:buAutoNum type="arabicPeriod"/>
              <a:tabLst>
                <a:tab pos="2959100" algn="l"/>
              </a:tabLst>
            </a:pPr>
            <a:r>
              <a:rPr lang="en-US" sz="1400" dirty="0" err="1" smtClean="0">
                <a:latin typeface="Century Gothic"/>
                <a:cs typeface="Century Gothic"/>
              </a:rPr>
              <a:t>Hastuti-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Kasi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Pembelajaran</a:t>
            </a:r>
            <a:r>
              <a:rPr lang="en-US" sz="1400" dirty="0">
                <a:latin typeface="Century Gothic"/>
                <a:cs typeface="Century Gothic"/>
              </a:rPr>
              <a:t>	</a:t>
            </a:r>
            <a:r>
              <a:rPr lang="en-US" sz="1400" dirty="0" smtClean="0">
                <a:latin typeface="Century Gothic"/>
                <a:cs typeface="Century Gothic"/>
              </a:rPr>
              <a:t>: 081294947882</a:t>
            </a:r>
            <a:endParaRPr lang="en-US" sz="1400" dirty="0">
              <a:latin typeface="Century Gothic"/>
              <a:cs typeface="Century Gothic"/>
            </a:endParaRPr>
          </a:p>
          <a:p>
            <a:pPr marL="269875" indent="-269875">
              <a:buAutoNum type="arabicPeriod"/>
              <a:tabLst>
                <a:tab pos="2959100" algn="l"/>
              </a:tabLst>
            </a:pPr>
            <a:r>
              <a:rPr lang="en-US" sz="1400" dirty="0" err="1" smtClean="0">
                <a:latin typeface="Century Gothic"/>
                <a:cs typeface="Century Gothic"/>
              </a:rPr>
              <a:t>Sutrianto</a:t>
            </a:r>
            <a:r>
              <a:rPr lang="en-US" sz="1400" dirty="0" smtClean="0">
                <a:latin typeface="Century Gothic"/>
                <a:cs typeface="Century Gothic"/>
              </a:rPr>
              <a:t>- </a:t>
            </a:r>
            <a:r>
              <a:rPr lang="en-US" sz="14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Kasi</a:t>
            </a:r>
            <a:r>
              <a:rPr lang="en-US" sz="1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Penilaian</a:t>
            </a:r>
            <a:r>
              <a:rPr lang="en-US" sz="1400" dirty="0">
                <a:latin typeface="Century Gothic"/>
                <a:cs typeface="Century Gothic"/>
              </a:rPr>
              <a:t>	: </a:t>
            </a:r>
            <a:r>
              <a:rPr lang="en-US" sz="1400" dirty="0" smtClean="0">
                <a:latin typeface="Century Gothic"/>
                <a:cs typeface="Century Gothic"/>
              </a:rPr>
              <a:t>085692690316</a:t>
            </a:r>
            <a:endParaRPr lang="en-US" sz="1400" dirty="0" smtClean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556" y="5081648"/>
            <a:ext cx="4258514" cy="49244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Century Gothic"/>
                <a:cs typeface="Century Gothic"/>
              </a:rPr>
              <a:t>Laman</a:t>
            </a:r>
            <a:r>
              <a:rPr lang="en-US" sz="1400" b="1" dirty="0" smtClean="0">
                <a:latin typeface="Century Gothic"/>
                <a:cs typeface="Century Gothic"/>
              </a:rPr>
              <a:t> : </a:t>
            </a:r>
          </a:p>
          <a:p>
            <a:pPr algn="ctr"/>
            <a:r>
              <a:rPr lang="en-US" sz="1200" b="1" dirty="0" smtClean="0">
                <a:latin typeface="Century Gothic"/>
                <a:cs typeface="Century Gothic"/>
              </a:rPr>
              <a:t>http://gerbangkurikulum.psma.kemdikbud.go.id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8555" y="5581292"/>
            <a:ext cx="425851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KURIKULUM SMA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Chalkduster"/>
                <a:cs typeface="Chalkduster"/>
              </a:rPr>
              <a:t>MAJU BERSAMA HEBAT SEMUA</a:t>
            </a:r>
            <a:endParaRPr lang="en-US" b="1" dirty="0">
              <a:solidFill>
                <a:srgbClr val="FFFF00"/>
              </a:solidFill>
              <a:latin typeface="Chalkduster"/>
              <a:cs typeface="Chalkduster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236" y="1080797"/>
            <a:ext cx="3931707" cy="49311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0569" y="686416"/>
            <a:ext cx="4296501" cy="2244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13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048" y="351259"/>
            <a:ext cx="9756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KEBIJAKAN PEMBINAAN IMPLEMENTASI KURIKULUM 2013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TAHUN 2018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485" y="1567157"/>
            <a:ext cx="11011475" cy="48628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46088" indent="-446088">
              <a:spcAft>
                <a:spcPts val="1200"/>
              </a:spcAft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pelajaran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2018/2019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seluruh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SMA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melaksanakan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2013</a:t>
            </a:r>
          </a:p>
          <a:p>
            <a:pPr marL="446088" indent="-446088">
              <a:spcAft>
                <a:spcPts val="1200"/>
              </a:spcAft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Pembinaan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bagi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SMA yang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akan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entury Gothic"/>
                <a:cs typeface="Century Gothic"/>
              </a:rPr>
              <a:t>implementasi</a:t>
            </a:r>
            <a:r>
              <a:rPr lang="en-US" sz="20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20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2013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dilakukan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bentuk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Pelatihan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Pendampingan</a:t>
            </a:r>
            <a:endParaRPr lang="en-US" sz="2000" b="1" dirty="0" smtClean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pPr marL="446088" indent="-446088">
              <a:spcAft>
                <a:spcPts val="1200"/>
              </a:spcAft>
              <a:buAutoNum type="arabicPeriod"/>
            </a:pP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Pelatihan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Guru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Sasaran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dilakukan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oleh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Direktorat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Jenderal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Guru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Tenaga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Kependidikan</a:t>
            </a:r>
            <a:r>
              <a:rPr lang="en-US" sz="20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struktur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program,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modul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 </a:t>
            </a:r>
          </a:p>
          <a:p>
            <a:pPr marL="446088" indent="-446088">
              <a:spcAft>
                <a:spcPts val="1200"/>
              </a:spcAft>
              <a:buAutoNum type="arabicPeriod"/>
            </a:pP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Materi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instruktur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pelatihan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Guru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Sasaran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pendampingan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dilakukan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oleh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Direktorat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Jenderal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Pendidikan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Dasar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Menengah</a:t>
            </a:r>
            <a:endParaRPr lang="en-US" sz="20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46088" indent="-446088">
              <a:spcAft>
                <a:spcPts val="1200"/>
              </a:spcAft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Berdasarkan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Surat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Mendikbud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Nomor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: </a:t>
            </a:r>
            <a:r>
              <a:rPr lang="is-I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73502/MPK.A/PR/2017 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is-I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anggal 15 November 2017, 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is-I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entang Gerakan Penguatan Pendidikan Karakter, dilakukan </a:t>
            </a:r>
            <a:r>
              <a:rPr lang="is-I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revisi modul pelatihan Kurikulum 2013 tahun 2017</a:t>
            </a:r>
            <a:r>
              <a:rPr lang="is-I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menjadi modul </a:t>
            </a:r>
            <a:r>
              <a:rPr lang="is-I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Revisi 2018</a:t>
            </a:r>
            <a:r>
              <a:rPr lang="is-I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dengan melengkapi substansi </a:t>
            </a:r>
            <a:r>
              <a:rPr lang="is-I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Penguatan Pendidikan Karakter</a:t>
            </a:r>
            <a:r>
              <a:rPr lang="is-I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. </a:t>
            </a:r>
          </a:p>
          <a:p>
            <a:pPr marL="446088" indent="-446088">
              <a:spcAft>
                <a:spcPts val="1200"/>
              </a:spcAft>
              <a:buAutoNum type="arabicPeriod"/>
            </a:pPr>
            <a:r>
              <a:rPr lang="is-I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Mempertimbangkan adanya revisi modul tersebut maka perlu dilakukan </a:t>
            </a:r>
            <a:r>
              <a:rPr lang="is-I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penyegaran bagi instruktur Kurikulum 2013 tahun 2017</a:t>
            </a:r>
            <a:endParaRPr lang="en-US" sz="20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779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546" y="2147318"/>
            <a:ext cx="23238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/>
                <a:cs typeface="Cambria"/>
              </a:rPr>
              <a:t>SEKOLAH 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/>
                <a:cs typeface="Cambria"/>
              </a:rPr>
              <a:t>SASARAN 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Cambria"/>
                <a:cs typeface="Cambria"/>
              </a:rPr>
              <a:t>KURIKULUM 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Cambria"/>
                <a:cs typeface="Cambria"/>
              </a:rPr>
              <a:t>2013 </a:t>
            </a:r>
          </a:p>
          <a:p>
            <a:r>
              <a:rPr lang="en-US" sz="2800" b="1" dirty="0" smtClean="0">
                <a:latin typeface="Cambria"/>
                <a:cs typeface="Cambria"/>
              </a:rPr>
              <a:t>TAHUN 2018</a:t>
            </a:r>
            <a:endParaRPr lang="en-US" sz="2800" b="1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20" y="211686"/>
            <a:ext cx="6400540" cy="6437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2817" y="2387837"/>
            <a:ext cx="2134740" cy="178510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715963" indent="-715963">
              <a:spcAft>
                <a:spcPts val="1200"/>
              </a:spcAft>
              <a:tabLst>
                <a:tab pos="715963" algn="l"/>
                <a:tab pos="985838" algn="l"/>
              </a:tabLst>
            </a:pPr>
            <a:r>
              <a:rPr lang="en-US" sz="2000" b="1" dirty="0" smtClean="0">
                <a:latin typeface="Century Gothic"/>
                <a:cs typeface="Century Gothic"/>
              </a:rPr>
              <a:t>SD 	: 	55.885</a:t>
            </a:r>
          </a:p>
          <a:p>
            <a:pPr marL="715963" indent="-715963">
              <a:spcAft>
                <a:spcPts val="1200"/>
              </a:spcAft>
              <a:tabLst>
                <a:tab pos="715963" algn="l"/>
                <a:tab pos="985838" algn="l"/>
              </a:tabLst>
            </a:pPr>
            <a:r>
              <a:rPr lang="en-US" sz="2000" b="1" dirty="0" smtClean="0">
                <a:latin typeface="Century Gothic"/>
                <a:cs typeface="Century Gothic"/>
              </a:rPr>
              <a:t>SMP 	: 	14.856</a:t>
            </a:r>
          </a:p>
          <a:p>
            <a:pPr marL="715963" indent="-715963">
              <a:spcAft>
                <a:spcPts val="1200"/>
              </a:spcAft>
              <a:tabLst>
                <a:tab pos="715963" algn="l"/>
                <a:tab pos="985838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SMA 	: 	  4.343</a:t>
            </a:r>
          </a:p>
          <a:p>
            <a:pPr marL="715963" indent="-715963">
              <a:spcAft>
                <a:spcPts val="1200"/>
              </a:spcAft>
              <a:tabLst>
                <a:tab pos="715963" algn="l"/>
                <a:tab pos="985838" algn="l"/>
              </a:tabLst>
            </a:pPr>
            <a:r>
              <a:rPr lang="en-US" sz="2000" b="1" dirty="0" smtClean="0">
                <a:latin typeface="Century Gothic"/>
                <a:cs typeface="Century Gothic"/>
              </a:rPr>
              <a:t>SMK 	: 	  3.808</a:t>
            </a:r>
            <a:endParaRPr lang="en-US" sz="2000" b="1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0929" y="229669"/>
            <a:ext cx="851194" cy="6363197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525" y="1457778"/>
            <a:ext cx="2240539" cy="138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712" y="4635718"/>
            <a:ext cx="2252809" cy="1375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271529" y="2881600"/>
            <a:ext cx="2228087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Provinsi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(IP)</a:t>
            </a:r>
            <a:endParaRPr lang="en-US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12697" y="6086087"/>
            <a:ext cx="225282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Kab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/Kota (IK)</a:t>
            </a:r>
            <a:endParaRPr lang="en-US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6329" y="5771468"/>
            <a:ext cx="2222811" cy="73866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Pelatihan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Guru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Sasaran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(GS)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63.300 Org</a:t>
            </a:r>
            <a:endParaRPr lang="en-US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408" y="4294959"/>
            <a:ext cx="2164381" cy="139118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7268925" y="882384"/>
            <a:ext cx="2230688" cy="52322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Direktorat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Pembinaan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SMA</a:t>
            </a:r>
            <a:endParaRPr lang="en-US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4" name="Down Arrow 13"/>
          <p:cNvSpPr/>
          <p:nvPr/>
        </p:nvSpPr>
        <p:spPr>
          <a:xfrm rot="19490216">
            <a:off x="9451876" y="3543307"/>
            <a:ext cx="415106" cy="563316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66" y="4637409"/>
            <a:ext cx="2233959" cy="1446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Down Arrow 25"/>
          <p:cNvSpPr/>
          <p:nvPr/>
        </p:nvSpPr>
        <p:spPr>
          <a:xfrm rot="5400000">
            <a:off x="3364192" y="4111866"/>
            <a:ext cx="394557" cy="528289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0" y="4"/>
            <a:ext cx="1219200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ALUR BIMTEK/PELATIHAN DAN PENDAMPINGAN 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KURIKULUM 2013 SMA TAHUN 2018 </a:t>
            </a:r>
            <a:endParaRPr lang="en-US" sz="2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9679" y="4633738"/>
            <a:ext cx="187671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charset="2"/>
              <a:buChar char="§"/>
            </a:pPr>
            <a:r>
              <a:rPr lang="en-US" sz="1200" dirty="0" err="1" smtClean="0">
                <a:latin typeface="Century Gothic"/>
                <a:cs typeface="Century Gothic"/>
              </a:rPr>
              <a:t>Peserta</a:t>
            </a:r>
            <a:r>
              <a:rPr lang="en-US" sz="1200" dirty="0" smtClean="0">
                <a:latin typeface="Century Gothic"/>
                <a:cs typeface="Century Gothic"/>
              </a:rPr>
              <a:t> : IK/GS </a:t>
            </a:r>
            <a:r>
              <a:rPr lang="en-US" sz="1200" dirty="0" err="1" smtClean="0">
                <a:latin typeface="Century Gothic"/>
                <a:cs typeface="Century Gothic"/>
              </a:rPr>
              <a:t>terbaik</a:t>
            </a:r>
            <a:r>
              <a:rPr lang="en-US" sz="1200" dirty="0" smtClean="0">
                <a:latin typeface="Century Gothic"/>
                <a:cs typeface="Century Gothic"/>
              </a:rPr>
              <a:t> 2017 (</a:t>
            </a:r>
            <a:r>
              <a:rPr lang="en-US" sz="1200" dirty="0" err="1" smtClean="0">
                <a:latin typeface="Century Gothic"/>
                <a:cs typeface="Century Gothic"/>
              </a:rPr>
              <a:t>Mapel</a:t>
            </a:r>
            <a:r>
              <a:rPr lang="en-US" sz="1200" dirty="0" smtClean="0">
                <a:latin typeface="Century Gothic"/>
                <a:cs typeface="Century Gothic"/>
              </a:rPr>
              <a:t>) = </a:t>
            </a:r>
            <a:r>
              <a:rPr lang="en-US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2.130 Org</a:t>
            </a:r>
          </a:p>
          <a:p>
            <a:pPr marL="171450" indent="-171450" algn="r">
              <a:buFont typeface="Wingdings" charset="2"/>
              <a:buChar char="§"/>
            </a:pPr>
            <a:r>
              <a:rPr lang="en-US" sz="1200" dirty="0" err="1" smtClean="0">
                <a:latin typeface="Century Gothic"/>
                <a:cs typeface="Century Gothic"/>
              </a:rPr>
              <a:t>Kebutuhan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Instruktur</a:t>
            </a:r>
            <a:r>
              <a:rPr lang="en-US" sz="1200" dirty="0" smtClean="0">
                <a:latin typeface="Century Gothic"/>
                <a:cs typeface="Century Gothic"/>
              </a:rPr>
              <a:t> : 2 org/</a:t>
            </a:r>
            <a:r>
              <a:rPr lang="en-US" sz="1200" dirty="0" err="1" smtClean="0">
                <a:latin typeface="Century Gothic"/>
                <a:cs typeface="Century Gothic"/>
              </a:rPr>
              <a:t>kelas</a:t>
            </a:r>
            <a:r>
              <a:rPr lang="en-US" sz="1200" dirty="0" smtClean="0">
                <a:latin typeface="Century Gothic"/>
                <a:cs typeface="Century Gothic"/>
              </a:rPr>
              <a:t> (30-50 org)</a:t>
            </a:r>
          </a:p>
          <a:p>
            <a:pPr marL="171450" indent="-171450" algn="r">
              <a:buFont typeface="Wingdings" charset="2"/>
              <a:buChar char="§"/>
            </a:pPr>
            <a:r>
              <a:rPr lang="en-US" sz="1200" dirty="0" err="1" smtClean="0">
                <a:latin typeface="Century Gothic"/>
                <a:cs typeface="Century Gothic"/>
              </a:rPr>
              <a:t>Waktu</a:t>
            </a:r>
            <a:r>
              <a:rPr lang="en-US" sz="1200" dirty="0" smtClean="0">
                <a:latin typeface="Century Gothic"/>
                <a:cs typeface="Century Gothic"/>
              </a:rPr>
              <a:t> : 3 </a:t>
            </a:r>
            <a:r>
              <a:rPr lang="en-US" sz="1200" dirty="0" err="1">
                <a:latin typeface="Century Gothic"/>
                <a:cs typeface="Century Gothic"/>
              </a:rPr>
              <a:t>h</a:t>
            </a:r>
            <a:r>
              <a:rPr lang="en-US" sz="1200" dirty="0" err="1" smtClean="0">
                <a:latin typeface="Century Gothic"/>
                <a:cs typeface="Century Gothic"/>
              </a:rPr>
              <a:t>ari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</a:p>
          <a:p>
            <a:pPr marL="171450" indent="-171450" algn="r">
              <a:buFont typeface="Wingdings" charset="2"/>
              <a:buChar char="§"/>
            </a:pPr>
            <a:r>
              <a:rPr lang="en-US" sz="1200" dirty="0" err="1" smtClean="0">
                <a:latin typeface="Century Gothic"/>
                <a:cs typeface="Century Gothic"/>
              </a:rPr>
              <a:t>Instruktur</a:t>
            </a:r>
            <a:r>
              <a:rPr lang="en-US" sz="1200" dirty="0" smtClean="0">
                <a:latin typeface="Century Gothic"/>
                <a:cs typeface="Century Gothic"/>
              </a:rPr>
              <a:t> : Tim </a:t>
            </a:r>
            <a:r>
              <a:rPr lang="en-US" sz="1200" dirty="0" err="1" smtClean="0">
                <a:latin typeface="Century Gothic"/>
                <a:cs typeface="Century Gothic"/>
              </a:rPr>
              <a:t>Inti</a:t>
            </a:r>
            <a:r>
              <a:rPr lang="en-US" sz="1200" dirty="0" smtClean="0">
                <a:latin typeface="Century Gothic"/>
                <a:cs typeface="Century Gothic"/>
              </a:rPr>
              <a:t>/</a:t>
            </a:r>
            <a:r>
              <a:rPr lang="en-US" sz="1200" dirty="0" err="1" smtClean="0">
                <a:latin typeface="Century Gothic"/>
                <a:cs typeface="Century Gothic"/>
              </a:rPr>
              <a:t>Pengembang</a:t>
            </a:r>
            <a:r>
              <a:rPr lang="en-US" sz="1200" dirty="0" smtClean="0">
                <a:latin typeface="Century Gothic"/>
                <a:cs typeface="Century Gothic"/>
              </a:rPr>
              <a:t>/IP/IK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17108" y="4217353"/>
            <a:ext cx="2248416" cy="33855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 P M P</a:t>
            </a:r>
            <a:endParaRPr lang="en-US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61427" y="3878703"/>
            <a:ext cx="2260160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Ditjen</a:t>
            </a:r>
            <a:r>
              <a:rPr lang="en-US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. G T K</a:t>
            </a:r>
            <a:endParaRPr lang="en-US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0617" y="4216451"/>
            <a:ext cx="2221507" cy="33855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 P M P</a:t>
            </a:r>
            <a:endParaRPr lang="en-US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52287" y="1331618"/>
            <a:ext cx="2252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1 : 5-7 Feb; 2. 12-14 Feb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 err="1" smtClean="0">
                <a:latin typeface="Century Gothic"/>
                <a:cs typeface="Century Gothic"/>
              </a:rPr>
              <a:t>Peserta</a:t>
            </a:r>
            <a:r>
              <a:rPr lang="en-US" sz="1200" dirty="0" smtClean="0">
                <a:latin typeface="Century Gothic"/>
                <a:cs typeface="Century Gothic"/>
              </a:rPr>
              <a:t> Per </a:t>
            </a:r>
            <a:r>
              <a:rPr lang="en-US" sz="1200" dirty="0" err="1" smtClean="0">
                <a:latin typeface="Century Gothic"/>
                <a:cs typeface="Century Gothic"/>
              </a:rPr>
              <a:t>Prov</a:t>
            </a:r>
            <a:r>
              <a:rPr lang="en-US" sz="1200" dirty="0" smtClean="0">
                <a:latin typeface="Century Gothic"/>
                <a:cs typeface="Century Gothic"/>
              </a:rPr>
              <a:t> (NN/IP+ (LPMP+P4TK+GTK = observer) = </a:t>
            </a:r>
            <a:r>
              <a:rPr lang="en-US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200 org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 err="1" smtClean="0">
                <a:latin typeface="Century Gothic"/>
                <a:cs typeface="Century Gothic"/>
              </a:rPr>
              <a:t>Tidak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pendekatan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Mapel</a:t>
            </a:r>
            <a:endParaRPr lang="en-US" sz="1200" dirty="0" smtClean="0">
              <a:latin typeface="Century Gothic"/>
              <a:cs typeface="Century Gothic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200" dirty="0" err="1">
                <a:latin typeface="Century Gothic"/>
                <a:cs typeface="Century Gothic"/>
              </a:rPr>
              <a:t>M</a:t>
            </a:r>
            <a:r>
              <a:rPr lang="en-US" sz="1200" dirty="0" err="1" smtClean="0">
                <a:latin typeface="Century Gothic"/>
                <a:cs typeface="Century Gothic"/>
              </a:rPr>
              <a:t>elatih</a:t>
            </a:r>
            <a:r>
              <a:rPr lang="en-US" sz="1200" dirty="0" smtClean="0">
                <a:latin typeface="Century Gothic"/>
                <a:cs typeface="Century Gothic"/>
              </a:rPr>
              <a:t> IK/GS/</a:t>
            </a:r>
            <a:r>
              <a:rPr lang="en-US" sz="1200" dirty="0" err="1" smtClean="0">
                <a:latin typeface="Century Gothic"/>
                <a:cs typeface="Century Gothic"/>
              </a:rPr>
              <a:t>Pendamping</a:t>
            </a:r>
            <a:endParaRPr lang="en-US" sz="1200" dirty="0" smtClean="0">
              <a:latin typeface="Century Gothic"/>
              <a:cs typeface="Century Gothic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200" dirty="0" err="1" smtClean="0">
                <a:latin typeface="Century Gothic"/>
                <a:cs typeface="Century Gothic"/>
              </a:rPr>
              <a:t>Waktu</a:t>
            </a:r>
            <a:r>
              <a:rPr lang="en-US" sz="1200" dirty="0" smtClean="0">
                <a:latin typeface="Century Gothic"/>
                <a:cs typeface="Century Gothic"/>
              </a:rPr>
              <a:t> : 3 </a:t>
            </a:r>
            <a:r>
              <a:rPr lang="en-US" sz="1200" dirty="0" err="1" smtClean="0">
                <a:latin typeface="Century Gothic"/>
                <a:cs typeface="Century Gothic"/>
              </a:rPr>
              <a:t>hari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 err="1" smtClean="0">
                <a:latin typeface="Century Gothic"/>
                <a:cs typeface="Century Gothic"/>
              </a:rPr>
              <a:t>Instruktur</a:t>
            </a:r>
            <a:r>
              <a:rPr lang="en-US" sz="1200" dirty="0" smtClean="0">
                <a:latin typeface="Century Gothic"/>
                <a:cs typeface="Century Gothic"/>
              </a:rPr>
              <a:t> : Tim </a:t>
            </a:r>
            <a:r>
              <a:rPr lang="en-US" sz="1200" dirty="0" err="1" smtClean="0">
                <a:latin typeface="Century Gothic"/>
                <a:cs typeface="Century Gothic"/>
              </a:rPr>
              <a:t>Pengembang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1489" y="4573288"/>
            <a:ext cx="2080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n-US" sz="1200" dirty="0" err="1" smtClean="0">
                <a:latin typeface="Century Gothic"/>
                <a:cs typeface="Century Gothic"/>
              </a:rPr>
              <a:t>Sasaran</a:t>
            </a:r>
            <a:r>
              <a:rPr lang="en-US" sz="1200" dirty="0" smtClean="0">
                <a:latin typeface="Century Gothic"/>
                <a:cs typeface="Century Gothic"/>
              </a:rPr>
              <a:t> : </a:t>
            </a:r>
            <a:r>
              <a:rPr lang="en-US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Guru </a:t>
            </a:r>
            <a:r>
              <a:rPr lang="en-US" sz="12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Kls</a:t>
            </a:r>
            <a:r>
              <a:rPr lang="en-US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X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 err="1" smtClean="0">
                <a:latin typeface="Century Gothic"/>
                <a:cs typeface="Century Gothic"/>
              </a:rPr>
              <a:t>Pendamping</a:t>
            </a:r>
            <a:r>
              <a:rPr lang="en-US" sz="1200" dirty="0" smtClean="0">
                <a:latin typeface="Century Gothic"/>
                <a:cs typeface="Century Gothic"/>
              </a:rPr>
              <a:t> : Tim </a:t>
            </a:r>
            <a:r>
              <a:rPr lang="en-US" sz="1200" dirty="0" err="1" smtClean="0">
                <a:latin typeface="Century Gothic"/>
                <a:cs typeface="Century Gothic"/>
              </a:rPr>
              <a:t>Inti</a:t>
            </a:r>
            <a:r>
              <a:rPr lang="en-US" sz="1200" dirty="0" smtClean="0">
                <a:latin typeface="Century Gothic"/>
                <a:cs typeface="Century Gothic"/>
              </a:rPr>
              <a:t>/ </a:t>
            </a:r>
            <a:r>
              <a:rPr lang="en-US" sz="1200" dirty="0" err="1" smtClean="0">
                <a:latin typeface="Century Gothic"/>
                <a:cs typeface="Century Gothic"/>
              </a:rPr>
              <a:t>Pengembang</a:t>
            </a:r>
            <a:r>
              <a:rPr lang="en-US" sz="1200" dirty="0" smtClean="0">
                <a:latin typeface="Century Gothic"/>
                <a:cs typeface="Century Gothic"/>
              </a:rPr>
              <a:t>/IP/IK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 err="1" smtClean="0">
                <a:latin typeface="Century Gothic"/>
                <a:cs typeface="Century Gothic"/>
              </a:rPr>
              <a:t>Metode</a:t>
            </a:r>
            <a:r>
              <a:rPr lang="en-US" sz="1200" dirty="0" smtClean="0">
                <a:latin typeface="Century Gothic"/>
                <a:cs typeface="Century Gothic"/>
              </a:rPr>
              <a:t> : On-In (minimal 1)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 err="1" smtClean="0">
                <a:latin typeface="Century Gothic"/>
                <a:cs typeface="Century Gothic"/>
              </a:rPr>
              <a:t>Strategi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pelaksanaan</a:t>
            </a:r>
            <a:r>
              <a:rPr lang="en-US" sz="1200" dirty="0" smtClean="0">
                <a:latin typeface="Century Gothic"/>
                <a:cs typeface="Century Gothic"/>
              </a:rPr>
              <a:t> di </a:t>
            </a:r>
            <a:r>
              <a:rPr lang="en-US" sz="1200" dirty="0" err="1" smtClean="0">
                <a:latin typeface="Century Gothic"/>
                <a:cs typeface="Century Gothic"/>
              </a:rPr>
              <a:t>sekolah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seperti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tahun</a:t>
            </a:r>
            <a:r>
              <a:rPr lang="en-US" sz="1200" dirty="0" smtClean="0">
                <a:latin typeface="Century Gothic"/>
                <a:cs typeface="Century Gothic"/>
              </a:rPr>
              <a:t> 2017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0972" y="6109221"/>
            <a:ext cx="2241153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Pendampingan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Di </a:t>
            </a:r>
            <a:r>
              <a:rPr lang="en-US" sz="14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4.220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SMA</a:t>
            </a:r>
            <a:endParaRPr lang="en-US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8" b="98349" l="6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877" y="1460479"/>
            <a:ext cx="2209295" cy="13774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2438585" y="2885949"/>
            <a:ext cx="2228452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Persiapan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Provinsi</a:t>
            </a:r>
            <a:endParaRPr lang="en-US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31982" y="879794"/>
            <a:ext cx="2235053" cy="52322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Direktorat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Pembinaan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SMA</a:t>
            </a:r>
            <a:endParaRPr lang="en-US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1" name="Down Arrow 40"/>
          <p:cNvSpPr/>
          <p:nvPr/>
        </p:nvSpPr>
        <p:spPr>
          <a:xfrm rot="16200000">
            <a:off x="5793302" y="1889777"/>
            <a:ext cx="394557" cy="52828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5400000">
            <a:off x="8160540" y="4114840"/>
            <a:ext cx="394557" cy="528289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61298" y="3566633"/>
            <a:ext cx="2648159" cy="3053254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5552" y="1378016"/>
            <a:ext cx="176994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23-25 </a:t>
            </a:r>
            <a:r>
              <a:rPr lang="en-US" sz="12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Januari</a:t>
            </a:r>
            <a:endParaRPr lang="en-US" sz="12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176213" indent="-176213">
              <a:buFont typeface="Wingdings" charset="2"/>
              <a:buChar char="§"/>
            </a:pPr>
            <a:r>
              <a:rPr lang="en-US" sz="1200" dirty="0" err="1" smtClean="0">
                <a:latin typeface="Century Gothic"/>
                <a:cs typeface="Century Gothic"/>
              </a:rPr>
              <a:t>Peserta</a:t>
            </a:r>
            <a:r>
              <a:rPr lang="en-US" sz="1200" dirty="0" smtClean="0">
                <a:latin typeface="Century Gothic"/>
                <a:cs typeface="Century Gothic"/>
              </a:rPr>
              <a:t> : </a:t>
            </a:r>
            <a:r>
              <a:rPr lang="en-US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50 Org</a:t>
            </a:r>
          </a:p>
          <a:p>
            <a:pPr marL="176213" indent="-176213">
              <a:buFont typeface="Wingdings" charset="2"/>
              <a:buChar char="§"/>
            </a:pPr>
            <a:r>
              <a:rPr lang="en-US" sz="1200" dirty="0" smtClean="0">
                <a:latin typeface="Century Gothic"/>
                <a:cs typeface="Century Gothic"/>
              </a:rPr>
              <a:t>Tim </a:t>
            </a:r>
            <a:r>
              <a:rPr lang="en-US" sz="1200" dirty="0" err="1" smtClean="0">
                <a:latin typeface="Century Gothic"/>
                <a:cs typeface="Century Gothic"/>
              </a:rPr>
              <a:t>Pengembang</a:t>
            </a:r>
            <a:endParaRPr lang="en-US" sz="1200" dirty="0" smtClean="0">
              <a:latin typeface="Century Gothic"/>
              <a:cs typeface="Century Gothic"/>
            </a:endParaRPr>
          </a:p>
          <a:p>
            <a:pPr marL="176213" indent="-176213">
              <a:buFont typeface="Wingdings" charset="2"/>
              <a:buChar char="§"/>
            </a:pPr>
            <a:r>
              <a:rPr lang="en-US" sz="1200" dirty="0" err="1" smtClean="0">
                <a:latin typeface="Century Gothic"/>
                <a:cs typeface="Century Gothic"/>
              </a:rPr>
              <a:t>Tidak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pendekatan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mapel</a:t>
            </a:r>
            <a:endParaRPr lang="en-US" sz="1200" dirty="0" smtClean="0">
              <a:latin typeface="Century Gothic"/>
              <a:cs typeface="Century Gothic"/>
            </a:endParaRPr>
          </a:p>
          <a:p>
            <a:pPr marL="176213" indent="-176213">
              <a:buFont typeface="Wingdings" charset="2"/>
              <a:buChar char="§"/>
            </a:pPr>
            <a:r>
              <a:rPr lang="en-US" sz="1200" dirty="0" err="1" smtClean="0">
                <a:latin typeface="Century Gothic"/>
                <a:cs typeface="Century Gothic"/>
              </a:rPr>
              <a:t>Waktu</a:t>
            </a:r>
            <a:r>
              <a:rPr lang="en-US" sz="1200" dirty="0" smtClean="0">
                <a:latin typeface="Century Gothic"/>
                <a:cs typeface="Century Gothic"/>
              </a:rPr>
              <a:t> : 3 </a:t>
            </a:r>
            <a:r>
              <a:rPr lang="en-US" sz="1200" dirty="0" err="1" smtClean="0">
                <a:latin typeface="Century Gothic"/>
                <a:cs typeface="Century Gothic"/>
              </a:rPr>
              <a:t>hari</a:t>
            </a:r>
            <a:endParaRPr lang="en-US" sz="1200" dirty="0" smtClean="0">
              <a:latin typeface="Century Gothic"/>
              <a:cs typeface="Century Gothic"/>
            </a:endParaRPr>
          </a:p>
          <a:p>
            <a:pPr marL="176213" indent="-176213">
              <a:buFont typeface="Wingdings" charset="2"/>
              <a:buChar char="§"/>
            </a:pPr>
            <a:r>
              <a:rPr lang="en-US" sz="1200" dirty="0" err="1" smtClean="0">
                <a:latin typeface="Century Gothic"/>
                <a:cs typeface="Century Gothic"/>
              </a:rPr>
              <a:t>Instruktur</a:t>
            </a:r>
            <a:r>
              <a:rPr lang="en-US" sz="1200" dirty="0" smtClean="0">
                <a:latin typeface="Century Gothic"/>
                <a:cs typeface="Century Gothic"/>
              </a:rPr>
              <a:t> : Tim </a:t>
            </a:r>
            <a:r>
              <a:rPr lang="en-US" sz="1200" dirty="0" err="1" smtClean="0">
                <a:latin typeface="Century Gothic"/>
                <a:cs typeface="Century Gothic"/>
              </a:rPr>
              <a:t>Inti</a:t>
            </a:r>
            <a:endParaRPr lang="en-US" sz="1200" dirty="0" smtClean="0">
              <a:latin typeface="Century Gothic"/>
              <a:cs typeface="Century Gothic"/>
            </a:endParaRPr>
          </a:p>
          <a:p>
            <a:pPr marL="176213" indent="-176213">
              <a:buFont typeface="Wingdings" charset="2"/>
              <a:buChar char="§"/>
            </a:pPr>
            <a:r>
              <a:rPr lang="en-US" sz="1200" dirty="0" err="1" smtClean="0">
                <a:latin typeface="Century Gothic"/>
                <a:cs typeface="Century Gothic"/>
              </a:rPr>
              <a:t>Melatih</a:t>
            </a:r>
            <a:r>
              <a:rPr lang="en-US" sz="1200" dirty="0" smtClean="0">
                <a:latin typeface="Century Gothic"/>
                <a:cs typeface="Century Gothic"/>
              </a:rPr>
              <a:t> IP/IK/GS/ </a:t>
            </a:r>
            <a:r>
              <a:rPr lang="en-US" sz="1200" dirty="0" err="1" smtClean="0">
                <a:latin typeface="Century Gothic"/>
                <a:cs typeface="Century Gothic"/>
              </a:rPr>
              <a:t>Pendamping</a:t>
            </a:r>
            <a:endParaRPr lang="en-US" sz="12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59827" y="3875634"/>
            <a:ext cx="1638840" cy="397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Century Gothic"/>
                <a:cs typeface="Century Gothic"/>
              </a:rPr>
              <a:t>26 Feb- 31 </a:t>
            </a:r>
            <a:r>
              <a:rPr lang="en-US" sz="1400" b="1" dirty="0" err="1">
                <a:latin typeface="Century Gothic"/>
                <a:cs typeface="Century Gothic"/>
              </a:rPr>
              <a:t>Maret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1164" y="3429805"/>
            <a:ext cx="1232429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entury Gothic"/>
                <a:cs typeface="Century Gothic"/>
              </a:rPr>
              <a:t>April-</a:t>
            </a:r>
            <a:r>
              <a:rPr lang="en-US" b="1" dirty="0" err="1">
                <a:latin typeface="Century Gothic"/>
                <a:cs typeface="Century Gothic"/>
              </a:rPr>
              <a:t>Juni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5520" y="3767555"/>
            <a:ext cx="1800493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Century Gothic"/>
                <a:cs typeface="Century Gothic"/>
              </a:rPr>
              <a:t>Juli-Desember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5884" y="1013248"/>
            <a:ext cx="20441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SASARAN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4.220 SMA</a:t>
            </a:r>
            <a:endParaRPr lang="en-US" sz="2800" dirty="0">
              <a:solidFill>
                <a:srgbClr val="FF0000"/>
              </a:solidFill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420218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907982"/>
              </p:ext>
            </p:extLst>
          </p:nvPr>
        </p:nvGraphicFramePr>
        <p:xfrm>
          <a:off x="1587877" y="1579289"/>
          <a:ext cx="8978867" cy="5259671"/>
        </p:xfrm>
        <a:graphic>
          <a:graphicData uri="http://schemas.openxmlformats.org/drawingml/2006/table">
            <a:tbl>
              <a:tblPr/>
              <a:tblGrid>
                <a:gridCol w="5728444"/>
                <a:gridCol w="844901"/>
                <a:gridCol w="2405522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Jam    </a:t>
                      </a:r>
                      <a:endParaRPr lang="en-US" sz="1300" b="1" i="0" u="none" strike="noStrike" dirty="0" smtClean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@ </a:t>
                      </a:r>
                      <a:r>
                        <a:rPr lang="id-ID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45</a:t>
                      </a: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’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Narasumber</a:t>
                      </a: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3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A.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Umum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(8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>
                        <a:tabLst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Kebijakan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Dinamika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Perkembangan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IP/IK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>
                        <a:tabLst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Penguatan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Karakter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IP/IK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Penerapan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Literasi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Dalam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IP/IK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Penyelenggaraan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Pelatihan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Pendampingan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IP/IK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B.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Pokok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(40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Kompetensi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IP/IK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Kompetensi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a.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Dokumen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SKL, KI-KD,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Silabus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Pedoman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Mapel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IP/IK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b.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Dalam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Buku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Teks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Pelajaran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IP/IK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c.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Penerapan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Model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IP/IK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d.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Belajar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IP/IK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Perancangan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Rencana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Pelaksanaan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(RPP)         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IP/IK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a.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IP/IK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b. Review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IP/IK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Pengolahan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Pelaporan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Belajar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  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IP/IK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C.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Penunjang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(4 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Pembukaan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Kebijakan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Peningkatan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Mutu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LPMP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Tes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Awal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Panitia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&amp;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Akhir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Panitia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&amp;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Penutupan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Review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Evaluasi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Bimbingan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Teknis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LPMP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Jumlah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52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7880" y="2361"/>
            <a:ext cx="8978865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entury Gothic"/>
                <a:cs typeface="Century Gothic"/>
              </a:rPr>
              <a:t>STRUKTUR PROGRAM</a:t>
            </a:r>
          </a:p>
          <a:p>
            <a:pPr algn="ctr"/>
            <a:r>
              <a:rPr lang="id-ID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PELATIHAN </a:t>
            </a:r>
            <a:r>
              <a:rPr lang="id-ID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GURU SASARAN</a:t>
            </a:r>
            <a:r>
              <a:rPr lang="id-ID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KURIKULUM 2013 SMA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TAHUN 2018</a:t>
            </a: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2782" y="1008098"/>
            <a:ext cx="897282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4 </a:t>
            </a:r>
            <a:r>
              <a:rPr lang="en-US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Hari</a:t>
            </a:r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 : 52 Jam @ 45”</a:t>
            </a:r>
            <a:endParaRPr lang="en-US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419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037" y="3336268"/>
            <a:ext cx="4306813" cy="110799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IMPLEMENTASI K-13 SMA</a:t>
            </a:r>
          </a:p>
          <a:p>
            <a:pPr algn="ctr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2013/2014 – 2017/2018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8260" y="2589552"/>
            <a:ext cx="26835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4 TAHUN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6943" y="822421"/>
            <a:ext cx="6943581" cy="5324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363538" indent="-363538">
              <a:buAutoNum type="arabicPeriod"/>
            </a:pPr>
            <a:r>
              <a:rPr lang="en-US" sz="2000" dirty="0" err="1" smtClean="0">
                <a:latin typeface="Cambria"/>
                <a:cs typeface="Cambria"/>
              </a:rPr>
              <a:t>Apakah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>
                <a:latin typeface="Cambria"/>
                <a:cs typeface="Cambria"/>
              </a:rPr>
              <a:t>s</a:t>
            </a:r>
            <a:r>
              <a:rPr lang="en-US" sz="2000" dirty="0" err="1" smtClean="0">
                <a:latin typeface="Cambria"/>
                <a:cs typeface="Cambria"/>
              </a:rPr>
              <a:t>emua</a:t>
            </a:r>
            <a:r>
              <a:rPr lang="en-US" sz="2000" dirty="0" smtClean="0">
                <a:latin typeface="Cambria"/>
                <a:cs typeface="Cambria"/>
              </a:rPr>
              <a:t> SMA </a:t>
            </a:r>
            <a:r>
              <a:rPr lang="en-US" sz="2000" dirty="0" err="1">
                <a:latin typeface="Cambria"/>
                <a:cs typeface="Cambria"/>
              </a:rPr>
              <a:t>s</a:t>
            </a:r>
            <a:r>
              <a:rPr lang="en-US" sz="2000" dirty="0" err="1" smtClean="0">
                <a:latin typeface="Cambria"/>
                <a:cs typeface="Cambria"/>
              </a:rPr>
              <a:t>udah</a:t>
            </a:r>
            <a:r>
              <a:rPr lang="en-US" sz="2000" dirty="0" smtClean="0">
                <a:latin typeface="Cambria"/>
                <a:cs typeface="Cambria"/>
              </a:rPr>
              <a:t> K-13?</a:t>
            </a:r>
          </a:p>
          <a:p>
            <a:pPr marL="363538" indent="-363538">
              <a:buAutoNum type="arabicPeriod"/>
            </a:pPr>
            <a:r>
              <a:rPr lang="en-US" sz="2000" dirty="0" err="1" smtClean="0">
                <a:latin typeface="Cambria"/>
                <a:cs typeface="Cambria"/>
              </a:rPr>
              <a:t>Apakah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>
                <a:latin typeface="Cambria"/>
                <a:cs typeface="Cambria"/>
              </a:rPr>
              <a:t>s</a:t>
            </a:r>
            <a:r>
              <a:rPr lang="en-US" sz="2000" dirty="0" err="1" smtClean="0">
                <a:latin typeface="Cambria"/>
                <a:cs typeface="Cambria"/>
              </a:rPr>
              <a:t>emua</a:t>
            </a:r>
            <a:r>
              <a:rPr lang="en-US" sz="2000" dirty="0" smtClean="0">
                <a:latin typeface="Cambria"/>
                <a:cs typeface="Cambria"/>
              </a:rPr>
              <a:t> Guru SMA </a:t>
            </a:r>
            <a:r>
              <a:rPr lang="en-US" sz="2000" dirty="0" err="1">
                <a:latin typeface="Cambria"/>
                <a:cs typeface="Cambria"/>
              </a:rPr>
              <a:t>s</a:t>
            </a:r>
            <a:r>
              <a:rPr lang="en-US" sz="2000" dirty="0" err="1" smtClean="0">
                <a:latin typeface="Cambria"/>
                <a:cs typeface="Cambria"/>
              </a:rPr>
              <a:t>udah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>
                <a:latin typeface="Cambria"/>
                <a:cs typeface="Cambria"/>
              </a:rPr>
              <a:t>d</a:t>
            </a:r>
            <a:r>
              <a:rPr lang="en-US" sz="2000" dirty="0" err="1" smtClean="0">
                <a:latin typeface="Cambria"/>
                <a:cs typeface="Cambria"/>
              </a:rPr>
              <a:t>ilatih</a:t>
            </a:r>
            <a:r>
              <a:rPr lang="en-US" sz="2000" dirty="0" smtClean="0">
                <a:latin typeface="Cambria"/>
                <a:cs typeface="Cambria"/>
              </a:rPr>
              <a:t> K-13?</a:t>
            </a:r>
          </a:p>
          <a:p>
            <a:pPr marL="363538" indent="-363538">
              <a:buAutoNum type="arabicPeriod"/>
            </a:pPr>
            <a:r>
              <a:rPr lang="en-US" sz="2000" dirty="0" err="1" smtClean="0">
                <a:latin typeface="Cambria"/>
                <a:cs typeface="Cambria"/>
              </a:rPr>
              <a:t>Bagaimana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>
                <a:latin typeface="Cambria"/>
                <a:cs typeface="Cambria"/>
              </a:rPr>
              <a:t>k</a:t>
            </a:r>
            <a:r>
              <a:rPr lang="en-US" sz="2000" dirty="0" err="1" smtClean="0">
                <a:latin typeface="Cambria"/>
                <a:cs typeface="Cambria"/>
              </a:rPr>
              <a:t>etersediaan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>
                <a:latin typeface="Cambria"/>
                <a:cs typeface="Cambria"/>
              </a:rPr>
              <a:t>b</a:t>
            </a:r>
            <a:r>
              <a:rPr lang="en-US" sz="2000" dirty="0" err="1" smtClean="0">
                <a:latin typeface="Cambria"/>
                <a:cs typeface="Cambria"/>
              </a:rPr>
              <a:t>uku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>
                <a:latin typeface="Cambria"/>
                <a:cs typeface="Cambria"/>
              </a:rPr>
              <a:t>r</a:t>
            </a:r>
            <a:r>
              <a:rPr lang="en-US" sz="2000" dirty="0" err="1" smtClean="0">
                <a:latin typeface="Cambria"/>
                <a:cs typeface="Cambria"/>
              </a:rPr>
              <a:t>eferensi</a:t>
            </a:r>
            <a:r>
              <a:rPr lang="en-US" sz="2000" dirty="0" smtClean="0">
                <a:latin typeface="Cambria"/>
                <a:cs typeface="Cambria"/>
              </a:rPr>
              <a:t>?</a:t>
            </a:r>
          </a:p>
          <a:p>
            <a:pPr marL="363538" indent="-363538">
              <a:buAutoNum type="arabicPeriod"/>
            </a:pPr>
            <a:r>
              <a:rPr lang="en-US" sz="2000" dirty="0" err="1" smtClean="0">
                <a:latin typeface="Cambria"/>
                <a:cs typeface="Cambria"/>
              </a:rPr>
              <a:t>Apakah</a:t>
            </a:r>
            <a:r>
              <a:rPr lang="en-US" sz="2000" dirty="0" smtClean="0">
                <a:latin typeface="Cambria"/>
                <a:cs typeface="Cambria"/>
              </a:rPr>
              <a:t> Guru </a:t>
            </a:r>
            <a:r>
              <a:rPr lang="en-US" sz="2000" dirty="0" err="1">
                <a:latin typeface="Cambria"/>
                <a:cs typeface="Cambria"/>
              </a:rPr>
              <a:t>s</a:t>
            </a:r>
            <a:r>
              <a:rPr lang="en-US" sz="2000" dirty="0" err="1" smtClean="0">
                <a:latin typeface="Cambria"/>
                <a:cs typeface="Cambria"/>
              </a:rPr>
              <a:t>udah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melaksanaan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pembelajaran</a:t>
            </a:r>
            <a:r>
              <a:rPr lang="en-US" sz="2000" dirty="0" smtClean="0">
                <a:latin typeface="Cambria"/>
                <a:cs typeface="Cambria"/>
              </a:rPr>
              <a:t> K-13?</a:t>
            </a:r>
          </a:p>
          <a:p>
            <a:pPr marL="363538" indent="-363538">
              <a:buAutoNum type="arabicPeriod"/>
            </a:pPr>
            <a:r>
              <a:rPr lang="en-US" sz="2000" dirty="0" err="1" smtClean="0">
                <a:latin typeface="Cambria"/>
                <a:cs typeface="Cambria"/>
              </a:rPr>
              <a:t>Apakah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sudah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terlihat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tanda-tanda</a:t>
            </a:r>
            <a:r>
              <a:rPr lang="en-US" sz="2000" dirty="0" smtClean="0">
                <a:latin typeface="Cambria"/>
                <a:cs typeface="Cambria"/>
              </a:rPr>
              <a:t> Guru </a:t>
            </a:r>
            <a:r>
              <a:rPr lang="en-US" sz="2000" dirty="0" err="1" smtClean="0">
                <a:latin typeface="Cambria"/>
                <a:cs typeface="Cambria"/>
              </a:rPr>
              <a:t>melakukan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perubahan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dalam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pembelajaran</a:t>
            </a:r>
            <a:r>
              <a:rPr lang="en-US" sz="2000" dirty="0" smtClean="0">
                <a:latin typeface="Cambria"/>
                <a:cs typeface="Cambria"/>
              </a:rPr>
              <a:t>?</a:t>
            </a:r>
          </a:p>
          <a:p>
            <a:pPr marL="363538" indent="-363538">
              <a:buAutoNum type="arabicPeriod"/>
            </a:pPr>
            <a:r>
              <a:rPr lang="en-US" sz="2000" dirty="0" err="1" smtClean="0">
                <a:latin typeface="Cambria"/>
                <a:cs typeface="Cambria"/>
              </a:rPr>
              <a:t>Bagaimana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respon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siswa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terhadap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pembelajaran</a:t>
            </a:r>
            <a:r>
              <a:rPr lang="en-US" sz="2000" dirty="0" smtClean="0">
                <a:latin typeface="Cambria"/>
                <a:cs typeface="Cambria"/>
              </a:rPr>
              <a:t> K-13?</a:t>
            </a:r>
          </a:p>
          <a:p>
            <a:pPr marL="363538" indent="-363538">
              <a:buAutoNum type="arabicPeriod"/>
            </a:pPr>
            <a:r>
              <a:rPr lang="en-US" sz="2000" dirty="0" err="1" smtClean="0">
                <a:latin typeface="Cambria"/>
                <a:cs typeface="Cambria"/>
              </a:rPr>
              <a:t>Bagaimana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sistem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penjaminan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mutu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implementasi</a:t>
            </a:r>
            <a:r>
              <a:rPr lang="en-US" sz="2000" dirty="0" smtClean="0">
                <a:latin typeface="Cambria"/>
                <a:cs typeface="Cambria"/>
              </a:rPr>
              <a:t> K-13?</a:t>
            </a:r>
          </a:p>
          <a:p>
            <a:pPr marL="363538" indent="-363538">
              <a:buAutoNum type="arabicPeriod"/>
            </a:pPr>
            <a:r>
              <a:rPr lang="en-US" sz="2000" dirty="0" err="1" smtClean="0">
                <a:latin typeface="Cambria"/>
                <a:cs typeface="Cambria"/>
              </a:rPr>
              <a:t>Apakah</a:t>
            </a:r>
            <a:r>
              <a:rPr lang="en-US" sz="2000" dirty="0" smtClean="0">
                <a:latin typeface="Cambria"/>
                <a:cs typeface="Cambria"/>
              </a:rPr>
              <a:t> K-13 </a:t>
            </a:r>
            <a:r>
              <a:rPr lang="en-US" sz="2000" dirty="0" err="1" smtClean="0">
                <a:latin typeface="Cambria"/>
                <a:cs typeface="Cambria"/>
              </a:rPr>
              <a:t>sudah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dapat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dirasakan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oleh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sekolah</a:t>
            </a:r>
            <a:r>
              <a:rPr lang="en-US" sz="2000" dirty="0" smtClean="0">
                <a:latin typeface="Cambria"/>
                <a:cs typeface="Cambria"/>
              </a:rPr>
              <a:t>?</a:t>
            </a:r>
          </a:p>
          <a:p>
            <a:pPr marL="363538" indent="-363538">
              <a:buAutoNum type="arabicPeriod"/>
            </a:pPr>
            <a:r>
              <a:rPr lang="en-US" sz="2000" dirty="0" err="1" smtClean="0">
                <a:latin typeface="Cambria"/>
                <a:cs typeface="Cambria"/>
              </a:rPr>
              <a:t>Bagaimana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peta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kekuatan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implementasi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pelaksanaan</a:t>
            </a:r>
            <a:r>
              <a:rPr lang="en-US" sz="2000" dirty="0" smtClean="0">
                <a:latin typeface="Cambria"/>
                <a:cs typeface="Cambria"/>
              </a:rPr>
              <a:t> K-13 di </a:t>
            </a:r>
            <a:r>
              <a:rPr lang="en-US" sz="2000" dirty="0" err="1" smtClean="0">
                <a:latin typeface="Cambria"/>
                <a:cs typeface="Cambria"/>
              </a:rPr>
              <a:t>tingkat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provinsi</a:t>
            </a:r>
            <a:r>
              <a:rPr lang="en-US" sz="2000" dirty="0" smtClean="0">
                <a:latin typeface="Cambria"/>
                <a:cs typeface="Cambria"/>
              </a:rPr>
              <a:t> &amp; </a:t>
            </a:r>
            <a:r>
              <a:rPr lang="en-US" sz="2000" dirty="0" err="1" smtClean="0">
                <a:latin typeface="Cambria"/>
                <a:cs typeface="Cambria"/>
              </a:rPr>
              <a:t>nasiona</a:t>
            </a:r>
            <a:r>
              <a:rPr lang="en-US" sz="2000" dirty="0" err="1">
                <a:latin typeface="Cambria"/>
                <a:cs typeface="Cambria"/>
              </a:rPr>
              <a:t>l</a:t>
            </a:r>
            <a:r>
              <a:rPr lang="en-US" sz="2000" dirty="0" smtClean="0">
                <a:latin typeface="Cambria"/>
                <a:cs typeface="Cambria"/>
              </a:rPr>
              <a:t>?</a:t>
            </a:r>
          </a:p>
          <a:p>
            <a:pPr marL="363538" indent="-363538">
              <a:buAutoNum type="arabicPeriod"/>
            </a:pPr>
            <a:r>
              <a:rPr lang="en-US" sz="2000" dirty="0" err="1" smtClean="0">
                <a:latin typeface="Cambria"/>
                <a:cs typeface="Cambria"/>
              </a:rPr>
              <a:t>Bagaimana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intervensi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pembinaan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implementasi</a:t>
            </a:r>
            <a:r>
              <a:rPr lang="en-US" sz="2000" dirty="0" smtClean="0">
                <a:latin typeface="Cambria"/>
                <a:cs typeface="Cambria"/>
              </a:rPr>
              <a:t> K-13 </a:t>
            </a:r>
            <a:r>
              <a:rPr lang="en-US" sz="2000" dirty="0" err="1" smtClean="0">
                <a:latin typeface="Cambria"/>
                <a:cs typeface="Cambria"/>
              </a:rPr>
              <a:t>oleh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Dinas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Pendidikan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Provinsi</a:t>
            </a:r>
            <a:r>
              <a:rPr lang="en-US" sz="2000" dirty="0" smtClean="0">
                <a:latin typeface="Cambria"/>
                <a:cs typeface="Cambria"/>
              </a:rPr>
              <a:t>?</a:t>
            </a:r>
          </a:p>
          <a:p>
            <a:pPr marL="363538" indent="-363538">
              <a:buAutoNum type="arabicPeriod"/>
            </a:pPr>
            <a:r>
              <a:rPr lang="en-US" sz="2000" dirty="0" err="1" smtClean="0">
                <a:latin typeface="Cambria"/>
                <a:cs typeface="Cambria"/>
              </a:rPr>
              <a:t>Bagaimana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peran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pengawas</a:t>
            </a:r>
            <a:r>
              <a:rPr lang="en-US" sz="2000" dirty="0" smtClean="0">
                <a:latin typeface="Cambria"/>
                <a:cs typeface="Cambria"/>
              </a:rPr>
              <a:t> SMA </a:t>
            </a:r>
            <a:r>
              <a:rPr lang="en-US" sz="2000" dirty="0" err="1" smtClean="0">
                <a:latin typeface="Cambria"/>
                <a:cs typeface="Cambria"/>
              </a:rPr>
              <a:t>dalam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mengawal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implementasi</a:t>
            </a:r>
            <a:r>
              <a:rPr lang="en-US" sz="2000" dirty="0" smtClean="0">
                <a:latin typeface="Cambria"/>
                <a:cs typeface="Cambria"/>
              </a:rPr>
              <a:t> K-13 di </a:t>
            </a:r>
            <a:r>
              <a:rPr lang="en-US" sz="2000" dirty="0" err="1" smtClean="0">
                <a:latin typeface="Cambria"/>
                <a:cs typeface="Cambria"/>
              </a:rPr>
              <a:t>sekolah</a:t>
            </a:r>
            <a:r>
              <a:rPr lang="en-US" sz="2000" dirty="0" smtClean="0">
                <a:latin typeface="Cambria"/>
                <a:cs typeface="Cambria"/>
              </a:rPr>
              <a:t>? </a:t>
            </a:r>
          </a:p>
          <a:p>
            <a:pPr marL="363538" indent="-363538">
              <a:buAutoNum type="arabicPeriod"/>
            </a:pPr>
            <a:r>
              <a:rPr lang="en-US" sz="2000" dirty="0" err="1" smtClean="0">
                <a:latin typeface="Cambria"/>
                <a:cs typeface="Cambria"/>
              </a:rPr>
              <a:t>Bagaimana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keterlaksanaan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penguatan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>
                <a:latin typeface="Cambria"/>
                <a:cs typeface="Cambria"/>
              </a:rPr>
              <a:t>p</a:t>
            </a:r>
            <a:r>
              <a:rPr lang="en-US" sz="2000" dirty="0" err="1" smtClean="0">
                <a:latin typeface="Cambria"/>
                <a:cs typeface="Cambria"/>
              </a:rPr>
              <a:t>endidikan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karakter</a:t>
            </a:r>
            <a:r>
              <a:rPr lang="en-US" sz="2000" dirty="0" smtClean="0">
                <a:latin typeface="Cambria"/>
                <a:cs typeface="Cambria"/>
              </a:rPr>
              <a:t>, </a:t>
            </a:r>
            <a:r>
              <a:rPr lang="en-US" sz="2000" dirty="0" err="1" smtClean="0">
                <a:latin typeface="Cambria"/>
                <a:cs typeface="Cambria"/>
              </a:rPr>
              <a:t>literasi</a:t>
            </a:r>
            <a:r>
              <a:rPr lang="en-US" sz="2000" dirty="0" smtClean="0">
                <a:latin typeface="Cambria"/>
                <a:cs typeface="Cambria"/>
              </a:rPr>
              <a:t>, </a:t>
            </a:r>
            <a:r>
              <a:rPr lang="en-US" sz="2000" dirty="0" err="1" smtClean="0">
                <a:latin typeface="Cambria"/>
                <a:cs typeface="Cambria"/>
              </a:rPr>
              <a:t>pembelajaran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abad</a:t>
            </a:r>
            <a:r>
              <a:rPr lang="en-US" sz="2000" dirty="0" smtClean="0">
                <a:latin typeface="Cambria"/>
                <a:cs typeface="Cambria"/>
              </a:rPr>
              <a:t> 21 (4C), HOTS  </a:t>
            </a:r>
            <a:endParaRPr lang="en-US"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5056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396" y="2695221"/>
            <a:ext cx="11227652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SMA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RUJUKAN</a:t>
            </a:r>
            <a:endParaRPr lang="en-US" sz="3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695" y="2822221"/>
            <a:ext cx="64562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522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5992</TotalTime>
  <Words>3772</Words>
  <Application>Microsoft Macintosh PowerPoint</Application>
  <PresentationFormat>Custom</PresentationFormat>
  <Paragraphs>1183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SMA5</cp:lastModifiedBy>
  <cp:revision>768</cp:revision>
  <cp:lastPrinted>2017-01-31T11:40:03Z</cp:lastPrinted>
  <dcterms:created xsi:type="dcterms:W3CDTF">2017-01-19T05:44:35Z</dcterms:created>
  <dcterms:modified xsi:type="dcterms:W3CDTF">2018-01-25T00:48:47Z</dcterms:modified>
</cp:coreProperties>
</file>