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5" r:id="rId4"/>
    <p:sldId id="270" r:id="rId5"/>
    <p:sldId id="266" r:id="rId6"/>
    <p:sldId id="271" r:id="rId7"/>
    <p:sldId id="267" r:id="rId8"/>
    <p:sldId id="273" r:id="rId9"/>
    <p:sldId id="260" r:id="rId10"/>
    <p:sldId id="259" r:id="rId11"/>
    <p:sldId id="268" r:id="rId12"/>
    <p:sldId id="269" r:id="rId13"/>
    <p:sldId id="261" r:id="rId14"/>
    <p:sldId id="263" r:id="rId15"/>
    <p:sldId id="257" r:id="rId16"/>
    <p:sldId id="258" r:id="rId17"/>
    <p:sldId id="262" r:id="rId18"/>
    <p:sldId id="272" r:id="rId19"/>
    <p:sldId id="2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5AEAA-EFBC-90F4-B9EB-D79DA1C55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F027C-2D68-42E8-44F0-792AEC7F1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5F0D8-6F3C-6911-E2BD-DF6B694AA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E759-A592-42EB-9A59-154F8FC10C6C}" type="datetimeFigureOut">
              <a:rPr lang="en-ID" smtClean="0"/>
              <a:t>28/11/2023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8203F-7C6C-C6C0-2F0A-B208A6540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2BE7E-8D60-B8EF-359C-12142852F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17A8-D70F-4F33-A659-E3ACF80AF0D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3513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272E8-BA0E-CD96-214B-E00A63523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99660-F282-4B3F-C192-B7E4A6B58A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9A817-DD36-2F72-601C-9827C0DCF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E759-A592-42EB-9A59-154F8FC10C6C}" type="datetimeFigureOut">
              <a:rPr lang="en-ID" smtClean="0"/>
              <a:t>28/11/2023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95163-F638-3517-4609-22AB931F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EDF1-0D74-4045-7025-BB547681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17A8-D70F-4F33-A659-E3ACF80AF0D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36887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570704-E86A-4B66-A34B-DB0C139BE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A1CC5F-6713-7AE3-21E1-D99ED2F36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F6680-F6A3-8F02-3C1F-1DCF97D93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E759-A592-42EB-9A59-154F8FC10C6C}" type="datetimeFigureOut">
              <a:rPr lang="en-ID" smtClean="0"/>
              <a:t>28/11/2023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520F9-30E3-3E55-0B83-E5EF1B6AD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06BCD-7A45-671E-67F6-53743BD8F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17A8-D70F-4F33-A659-E3ACF80AF0D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2530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3D797-FCDF-7D8F-C3CB-797051FE1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A57F7-885A-DFFB-6B7A-79B877746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36EE1-449E-F648-07F4-A11F01183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E759-A592-42EB-9A59-154F8FC10C6C}" type="datetimeFigureOut">
              <a:rPr lang="en-ID" smtClean="0"/>
              <a:t>28/11/2023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DA3CE-27EC-37FC-903E-D23F421C6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00C2A-8897-980F-DF0D-50E3A6532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17A8-D70F-4F33-A659-E3ACF80AF0D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62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2E41-ECED-A961-94F8-5E0B68295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D2543-C960-34C2-235D-CE5908A70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3223F-B9EB-3D7D-AB87-708861F0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E759-A592-42EB-9A59-154F8FC10C6C}" type="datetimeFigureOut">
              <a:rPr lang="en-ID" smtClean="0"/>
              <a:t>28/11/2023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294DD-9F4D-7866-B9B3-B8C26660B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0A3D8-6A07-483E-F919-1595800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17A8-D70F-4F33-A659-E3ACF80AF0D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2818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C6F28-CF4D-B625-1D66-94D0EAF0A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7E568-F789-ECDF-0E18-268E6ECE3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CC9169-14BF-48A5-721D-9777ACFCF7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AB67D-8EA4-154C-6D73-BC398367A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E759-A592-42EB-9A59-154F8FC10C6C}" type="datetimeFigureOut">
              <a:rPr lang="en-ID" smtClean="0"/>
              <a:t>28/11/2023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45FD9-3C49-5170-79AA-7B81D4F7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FD7CA-C445-38B2-D1EE-113FCB21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17A8-D70F-4F33-A659-E3ACF80AF0D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6799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7AE74-7459-85C7-255A-38424AED3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96725-ED45-56F3-DDB2-64469BD1A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46B37-3D6F-B2CC-E73E-48DD497FA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061B2C-5CD4-AFA4-7D2F-C1A907B2E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29E521-7CED-1715-CF82-9E234BF8F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AB50AE-FD61-05EA-1CCF-B68CD7D3B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E759-A592-42EB-9A59-154F8FC10C6C}" type="datetimeFigureOut">
              <a:rPr lang="en-ID" smtClean="0"/>
              <a:t>28/11/2023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41C6E4-A238-5AD4-197F-579681F37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DAD855-DC79-0176-ABD7-A0CFF230C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17A8-D70F-4F33-A659-E3ACF80AF0D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49982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8822B-7FA6-0C6E-3EFB-CEB795567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FB79DC-DA7A-BDCD-EEC5-AF8685F3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E759-A592-42EB-9A59-154F8FC10C6C}" type="datetimeFigureOut">
              <a:rPr lang="en-ID" smtClean="0"/>
              <a:t>28/11/2023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54BBC0-4A4D-919E-D90B-F0C445D9E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EBCE5-8F71-B493-0841-AF0D1C37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17A8-D70F-4F33-A659-E3ACF80AF0D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32965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004B21-939D-A928-0822-16DB5C8A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E759-A592-42EB-9A59-154F8FC10C6C}" type="datetimeFigureOut">
              <a:rPr lang="en-ID" smtClean="0"/>
              <a:t>28/11/2023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D73E67-932B-A187-8666-B3D9B2E04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C97B4-EC83-1316-F86F-7078D707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17A8-D70F-4F33-A659-E3ACF80AF0D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1298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F7AE-286D-DF25-78B2-BCE392EBE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A872D-D89E-5861-6564-D76D72221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5857E-180F-4B54-A916-7191274FC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4E6D5D-7E32-1275-E003-8E3DA2BBB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E759-A592-42EB-9A59-154F8FC10C6C}" type="datetimeFigureOut">
              <a:rPr lang="en-ID" smtClean="0"/>
              <a:t>28/11/2023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1F136-5439-2D16-D167-FF028347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A98B3-4062-568C-A456-070404E8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17A8-D70F-4F33-A659-E3ACF80AF0D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3357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7B7A3-1491-5FB0-F15F-996D93E96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CA018E-C30A-3C1D-6C3F-CF9AFC8D9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DFE67-0258-CEBE-C396-0F47E3154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4E7DC-88BA-F712-59B1-0F66F9C8F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CE759-A592-42EB-9A59-154F8FC10C6C}" type="datetimeFigureOut">
              <a:rPr lang="en-ID" smtClean="0"/>
              <a:t>28/11/2023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24AAA-C3C4-DC3B-7F06-DFF20BE15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320FC-98CC-C16D-599E-48157E101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017A8-D70F-4F33-A659-E3ACF80AF0D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6711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9B884D-39D4-76AB-2B79-53076577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62211E-549C-9DE7-DB2D-31F98328D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7F64B-210F-BAEA-640A-7110D51009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CE759-A592-42EB-9A59-154F8FC10C6C}" type="datetimeFigureOut">
              <a:rPr lang="en-ID" smtClean="0"/>
              <a:t>28/11/2023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E0671-88BF-C0F5-0BEE-69920511E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5DF25-5A6C-821E-E4BE-A410B844F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017A8-D70F-4F33-A659-E3ACF80AF0D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8863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CLVFmzQv8xr73LxSkTRz1bcVwQbIbMAtgQMn-u7CsDE/edit?usp=sharin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00A9EA5-DCBE-BCA3-74C9-4E541CF9E6F3}"/>
              </a:ext>
            </a:extLst>
          </p:cNvPr>
          <p:cNvGrpSpPr/>
          <p:nvPr/>
        </p:nvGrpSpPr>
        <p:grpSpPr>
          <a:xfrm>
            <a:off x="9163050" y="5223444"/>
            <a:ext cx="3028950" cy="1514475"/>
            <a:chOff x="9136924" y="0"/>
            <a:chExt cx="3028950" cy="1514475"/>
          </a:xfrm>
        </p:grpSpPr>
        <p:pic>
          <p:nvPicPr>
            <p:cNvPr id="1030" name="Picture 6" descr="Sahabat Sosiologi: Kurikulum Merdeka Pada Pendidikan Anak Usia Dini,  Berikut Rangkumannya !">
              <a:extLst>
                <a:ext uri="{FF2B5EF4-FFF2-40B4-BE49-F238E27FC236}">
                  <a16:creationId xmlns:a16="http://schemas.microsoft.com/office/drawing/2014/main" id="{829B6E35-DE8A-C3B9-CA4A-362D70E33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6924" y="0"/>
              <a:ext cx="3028950" cy="151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247D3BE-6747-5247-BC3F-9AAA4716E876}"/>
                </a:ext>
              </a:extLst>
            </p:cNvPr>
            <p:cNvSpPr/>
            <p:nvPr/>
          </p:nvSpPr>
          <p:spPr>
            <a:xfrm>
              <a:off x="11634651" y="644437"/>
              <a:ext cx="418011" cy="15893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solidFill>
                  <a:schemeClr val="accent4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7C57E0-030A-72A0-D25C-8DA6A69E1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1120" y="3493276"/>
            <a:ext cx="9144000" cy="313508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000" b="1" dirty="0">
                <a:solidFill>
                  <a:srgbClr val="0070C0"/>
                </a:solidFill>
              </a:rPr>
              <a:t>Sharing </a:t>
            </a:r>
            <a:r>
              <a:rPr lang="en-US" sz="4000" b="1" dirty="0" err="1">
                <a:solidFill>
                  <a:srgbClr val="0070C0"/>
                </a:solidFill>
              </a:rPr>
              <a:t>Praktik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Baik</a:t>
            </a:r>
            <a:br>
              <a:rPr lang="en-US" sz="4000" b="1" dirty="0">
                <a:solidFill>
                  <a:srgbClr val="0070C0"/>
                </a:solidFill>
              </a:rPr>
            </a:br>
            <a:r>
              <a:rPr lang="en-US" sz="4000" b="1" dirty="0">
                <a:solidFill>
                  <a:srgbClr val="0070C0"/>
                </a:solidFill>
              </a:rPr>
              <a:t>Program Merdeka </a:t>
            </a:r>
            <a:r>
              <a:rPr lang="en-US" sz="4000" b="1" dirty="0" err="1">
                <a:solidFill>
                  <a:srgbClr val="0070C0"/>
                </a:solidFill>
              </a:rPr>
              <a:t>Belajar</a:t>
            </a:r>
            <a:br>
              <a:rPr lang="en-US" sz="4000" b="1" dirty="0">
                <a:solidFill>
                  <a:srgbClr val="0070C0"/>
                </a:solidFill>
              </a:rPr>
            </a:br>
            <a:r>
              <a:rPr lang="en-US" sz="4000" b="1" dirty="0" err="1">
                <a:solidFill>
                  <a:srgbClr val="0070C0"/>
                </a:solidFill>
              </a:rPr>
              <a:t>Implementasi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Kurikulum</a:t>
            </a:r>
            <a:r>
              <a:rPr lang="en-US" sz="4000" b="1" dirty="0">
                <a:solidFill>
                  <a:srgbClr val="0070C0"/>
                </a:solidFill>
              </a:rPr>
              <a:t> Merdeka dan </a:t>
            </a:r>
            <a:r>
              <a:rPr lang="en-US" sz="4000" b="1" dirty="0" err="1">
                <a:solidFill>
                  <a:srgbClr val="0070C0"/>
                </a:solidFill>
              </a:rPr>
              <a:t>Perencanaan</a:t>
            </a:r>
            <a:r>
              <a:rPr lang="en-US" sz="4000" b="1" dirty="0">
                <a:solidFill>
                  <a:srgbClr val="0070C0"/>
                </a:solidFill>
              </a:rPr>
              <a:t> </a:t>
            </a:r>
            <a:r>
              <a:rPr lang="en-US" sz="4000" b="1" dirty="0" err="1">
                <a:solidFill>
                  <a:srgbClr val="0070C0"/>
                </a:solidFill>
              </a:rPr>
              <a:t>Berbasis</a:t>
            </a:r>
            <a:r>
              <a:rPr lang="en-US" sz="4000" b="1" dirty="0">
                <a:solidFill>
                  <a:srgbClr val="0070C0"/>
                </a:solidFill>
              </a:rPr>
              <a:t> Data</a:t>
            </a:r>
            <a:br>
              <a:rPr lang="en-US" dirty="0"/>
            </a:br>
            <a:br>
              <a:rPr lang="en-US" dirty="0"/>
            </a:br>
            <a:endParaRPr lang="en-ID" sz="53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498147-4C8D-7EC4-C4EE-D9A6E7A111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606" y="5301825"/>
            <a:ext cx="10380617" cy="1655762"/>
          </a:xfrm>
        </p:spPr>
        <p:txBody>
          <a:bodyPr>
            <a:normAutofit fontScale="62500" lnSpcReduction="20000"/>
          </a:bodyPr>
          <a:lstStyle/>
          <a:p>
            <a:endParaRPr lang="en-US" sz="4800" dirty="0"/>
          </a:p>
          <a:p>
            <a:endParaRPr lang="en-US" sz="4800" dirty="0"/>
          </a:p>
          <a:p>
            <a:r>
              <a:rPr lang="en-US" sz="3100" dirty="0" err="1">
                <a:solidFill>
                  <a:srgbClr val="0070C0"/>
                </a:solidFill>
              </a:rPr>
              <a:t>disampaikan</a:t>
            </a:r>
            <a:r>
              <a:rPr lang="en-US" sz="3100" dirty="0">
                <a:solidFill>
                  <a:srgbClr val="0070C0"/>
                </a:solidFill>
              </a:rPr>
              <a:t> pada </a:t>
            </a:r>
            <a:r>
              <a:rPr lang="en-US" sz="3100" dirty="0" err="1">
                <a:solidFill>
                  <a:srgbClr val="0070C0"/>
                </a:solidFill>
              </a:rPr>
              <a:t>kegiatan</a:t>
            </a:r>
            <a:r>
              <a:rPr lang="en-US" sz="3100" dirty="0">
                <a:solidFill>
                  <a:srgbClr val="0070C0"/>
                </a:solidFill>
              </a:rPr>
              <a:t> </a:t>
            </a:r>
            <a:r>
              <a:rPr lang="en-US" sz="3100" dirty="0" err="1">
                <a:solidFill>
                  <a:srgbClr val="0070C0"/>
                </a:solidFill>
              </a:rPr>
              <a:t>Refleksi</a:t>
            </a:r>
            <a:r>
              <a:rPr lang="en-US" sz="3100" dirty="0">
                <a:solidFill>
                  <a:srgbClr val="0070C0"/>
                </a:solidFill>
              </a:rPr>
              <a:t> </a:t>
            </a:r>
            <a:r>
              <a:rPr lang="en-US" sz="3100" dirty="0" err="1">
                <a:solidFill>
                  <a:srgbClr val="0070C0"/>
                </a:solidFill>
              </a:rPr>
              <a:t>Kebijakan</a:t>
            </a:r>
            <a:r>
              <a:rPr lang="en-US" sz="3100" dirty="0">
                <a:solidFill>
                  <a:srgbClr val="0070C0"/>
                </a:solidFill>
              </a:rPr>
              <a:t> Merdeka </a:t>
            </a:r>
            <a:r>
              <a:rPr lang="en-US" sz="3100" dirty="0" err="1">
                <a:solidFill>
                  <a:srgbClr val="0070C0"/>
                </a:solidFill>
              </a:rPr>
              <a:t>Belajar</a:t>
            </a:r>
            <a:r>
              <a:rPr lang="en-US" sz="3100" dirty="0">
                <a:solidFill>
                  <a:srgbClr val="0070C0"/>
                </a:solidFill>
              </a:rPr>
              <a:t> </a:t>
            </a:r>
            <a:r>
              <a:rPr lang="en-US" sz="3100" dirty="0" err="1">
                <a:solidFill>
                  <a:srgbClr val="0070C0"/>
                </a:solidFill>
              </a:rPr>
              <a:t>ke</a:t>
            </a:r>
            <a:r>
              <a:rPr lang="en-US" sz="3100" dirty="0">
                <a:solidFill>
                  <a:srgbClr val="0070C0"/>
                </a:solidFill>
              </a:rPr>
              <a:t> </a:t>
            </a:r>
            <a:r>
              <a:rPr lang="en-US" sz="3100" dirty="0" err="1">
                <a:solidFill>
                  <a:srgbClr val="0070C0"/>
                </a:solidFill>
              </a:rPr>
              <a:t>Pemerintah</a:t>
            </a:r>
            <a:r>
              <a:rPr lang="en-US" sz="3100" dirty="0">
                <a:solidFill>
                  <a:srgbClr val="0070C0"/>
                </a:solidFill>
              </a:rPr>
              <a:t> Daerah</a:t>
            </a:r>
          </a:p>
          <a:p>
            <a:r>
              <a:rPr lang="en-ID" sz="3100" dirty="0">
                <a:solidFill>
                  <a:srgbClr val="0070C0"/>
                </a:solidFill>
              </a:rPr>
              <a:t>yang </a:t>
            </a:r>
            <a:r>
              <a:rPr lang="en-ID" sz="3100" dirty="0" err="1">
                <a:solidFill>
                  <a:srgbClr val="0070C0"/>
                </a:solidFill>
              </a:rPr>
              <a:t>diselenggaraakan</a:t>
            </a:r>
            <a:r>
              <a:rPr lang="en-ID" sz="3100" dirty="0">
                <a:solidFill>
                  <a:srgbClr val="0070C0"/>
                </a:solidFill>
              </a:rPr>
              <a:t> BPMP Kalimantan Barat, di Hotel Golden Tulip, 28-30 </a:t>
            </a:r>
            <a:r>
              <a:rPr lang="en-ID" sz="3100" dirty="0" err="1">
                <a:solidFill>
                  <a:srgbClr val="0070C0"/>
                </a:solidFill>
              </a:rPr>
              <a:t>Nopember</a:t>
            </a:r>
            <a:r>
              <a:rPr lang="en-ID" sz="3100" dirty="0">
                <a:solidFill>
                  <a:srgbClr val="0070C0"/>
                </a:solidFill>
              </a:rPr>
              <a:t> 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F9EE5E-8CB7-880D-2256-7BE2F0DD0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9" y="4473944"/>
            <a:ext cx="1830761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57BE4683-1577-24EF-6DA3-C27AC774B90D}"/>
              </a:ext>
            </a:extLst>
          </p:cNvPr>
          <p:cNvSpPr txBox="1">
            <a:spLocks/>
          </p:cNvSpPr>
          <p:nvPr/>
        </p:nvSpPr>
        <p:spPr>
          <a:xfrm>
            <a:off x="992777" y="4733120"/>
            <a:ext cx="10380617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800" dirty="0"/>
          </a:p>
          <a:p>
            <a:r>
              <a:rPr lang="en-US" sz="4800" b="1" dirty="0">
                <a:solidFill>
                  <a:srgbClr val="FFFF00"/>
                </a:solidFill>
              </a:rPr>
              <a:t>Sri </a:t>
            </a:r>
            <a:r>
              <a:rPr lang="en-US" sz="4800" b="1" dirty="0" err="1">
                <a:solidFill>
                  <a:srgbClr val="FFFF00"/>
                </a:solidFill>
              </a:rPr>
              <a:t>Sujiarti</a:t>
            </a:r>
            <a:r>
              <a:rPr lang="en-US" sz="4800" b="1" dirty="0">
                <a:solidFill>
                  <a:srgbClr val="FFFF00"/>
                </a:solidFill>
              </a:rPr>
              <a:t>, SH., M. Si.</a:t>
            </a:r>
          </a:p>
          <a:p>
            <a:r>
              <a:rPr lang="en-US" sz="3600" b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Kepala</a:t>
            </a:r>
            <a:r>
              <a:rPr lang="en-US" sz="36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Dinas</a:t>
            </a:r>
          </a:p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Dinas Pendidikan dan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</a:rPr>
              <a:t>Kebudayaan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</a:rPr>
              <a:t> Kota Pontianak</a:t>
            </a:r>
          </a:p>
        </p:txBody>
      </p:sp>
      <p:pic>
        <p:nvPicPr>
          <p:cNvPr id="1028" name="Picture 4" descr="Forum guru kurikulum merdeka belajar Public Group | Facebook">
            <a:extLst>
              <a:ext uri="{FF2B5EF4-FFF2-40B4-BE49-F238E27FC236}">
                <a16:creationId xmlns:a16="http://schemas.microsoft.com/office/drawing/2014/main" id="{88981D37-5645-2629-DB08-773E517CB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" y="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879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761D2552-1E53-0533-65A8-D5DB644D5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53" y="2006870"/>
            <a:ext cx="4207178" cy="3163843"/>
          </a:xfrm>
        </p:spPr>
      </p:pic>
      <p:sp>
        <p:nvSpPr>
          <p:cNvPr id="3" name="Star: 7 Points 2">
            <a:extLst>
              <a:ext uri="{FF2B5EF4-FFF2-40B4-BE49-F238E27FC236}">
                <a16:creationId xmlns:a16="http://schemas.microsoft.com/office/drawing/2014/main" id="{4622C84C-22EC-F31D-6EBA-03BDCD6E646E}"/>
              </a:ext>
            </a:extLst>
          </p:cNvPr>
          <p:cNvSpPr/>
          <p:nvPr/>
        </p:nvSpPr>
        <p:spPr>
          <a:xfrm>
            <a:off x="5207725" y="2017756"/>
            <a:ext cx="2560323" cy="2445385"/>
          </a:xfrm>
          <a:prstGeom prst="star7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</a:t>
            </a:r>
            <a:endParaRPr lang="en-ID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524B75-C113-C35F-5FCB-5C4BBDEC8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BIMTEK IKM BAGI SMP KOTA PONTIANAK</a:t>
            </a:r>
            <a:r>
              <a:rPr lang="en-US" dirty="0"/>
              <a:t>: </a:t>
            </a:r>
            <a:br>
              <a:rPr lang="en-US" dirty="0"/>
            </a:b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KOSP,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</a:rPr>
              <a:t>Pembelajaran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</a:rPr>
              <a:t>Berdiferensiasi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</a:rPr>
              <a:t>Asesmen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 dan P5</a:t>
            </a:r>
            <a:br>
              <a:rPr lang="en-US" dirty="0"/>
            </a:br>
            <a:r>
              <a:rPr lang="en-US" dirty="0"/>
              <a:t>Aula SMP Negeri 22 Pontianak</a:t>
            </a:r>
            <a:br>
              <a:rPr lang="en-US" dirty="0"/>
            </a:br>
            <a:r>
              <a:rPr lang="en-US" dirty="0"/>
              <a:t>7-8 </a:t>
            </a:r>
            <a:r>
              <a:rPr lang="en-US" dirty="0" err="1"/>
              <a:t>Agustus</a:t>
            </a:r>
            <a:r>
              <a:rPr lang="en-US" dirty="0"/>
              <a:t> 2023</a:t>
            </a:r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8DFD4A-B2D5-4901-09ED-433AA8086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047" y="2017756"/>
            <a:ext cx="4207178" cy="3163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E6015D-629A-115A-5A61-3F41722AF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087" y="4463142"/>
            <a:ext cx="3832710" cy="23948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E7D492-DABE-200B-D461-3B69738AC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77" y="4463142"/>
            <a:ext cx="3683725" cy="2394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FE4B-55C3-713C-72F4-5221AE332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985" y="2006871"/>
            <a:ext cx="3477626" cy="26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0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DC86B-AB45-F180-F45A-169640663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chemeClr val="accent2">
                    <a:lumMod val="75000"/>
                  </a:schemeClr>
                </a:solidFill>
              </a:rPr>
              <a:t>SOSIALISASI KURIKULUM MERDEKA</a:t>
            </a:r>
            <a:br>
              <a:rPr lang="en-US" sz="31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100" b="1" dirty="0">
                <a:solidFill>
                  <a:schemeClr val="accent2">
                    <a:lumMod val="75000"/>
                  </a:schemeClr>
                </a:solidFill>
              </a:rPr>
              <a:t>MKKS SMP KOTA PONTIANAK</a:t>
            </a:r>
            <a:br>
              <a:rPr lang="en-US" dirty="0"/>
            </a:br>
            <a:r>
              <a:rPr lang="en-US" sz="3100" dirty="0">
                <a:solidFill>
                  <a:srgbClr val="0070C0"/>
                </a:solidFill>
              </a:rPr>
              <a:t>DI AULA HOTEL GARUDA</a:t>
            </a:r>
            <a:br>
              <a:rPr lang="en-US" sz="3100" dirty="0">
                <a:solidFill>
                  <a:srgbClr val="0070C0"/>
                </a:solidFill>
              </a:rPr>
            </a:br>
            <a:r>
              <a:rPr lang="en-US" sz="3100" dirty="0">
                <a:solidFill>
                  <a:srgbClr val="0070C0"/>
                </a:solidFill>
              </a:rPr>
              <a:t>TANGGAL 9 MARET 2022</a:t>
            </a:r>
            <a:endParaRPr lang="en-ID" sz="3100" dirty="0">
              <a:solidFill>
                <a:srgbClr val="0070C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63CBB9-22C8-F716-C106-81C5A91047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055223"/>
            <a:ext cx="2819401" cy="35530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AA4A50-1236-DE1E-A4A1-60110F54A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724296"/>
            <a:ext cx="3811023" cy="5826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91D3B-4BC3-1374-53B1-6263821C0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64" y="235131"/>
            <a:ext cx="4249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76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EE23F-EF62-576E-A7AD-85A2AED6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SOSIALIASI IMPLEMENTASI KURIKULUM MERDEKA JENJANG SMP KOTA PONTIANAK</a:t>
            </a:r>
            <a:br>
              <a:rPr lang="en-US" dirty="0"/>
            </a:br>
            <a:r>
              <a:rPr lang="en-US" sz="2700" dirty="0">
                <a:solidFill>
                  <a:srgbClr val="0070C0"/>
                </a:solidFill>
              </a:rPr>
              <a:t>DI HOTEL TRANSERA JL. GAJAH MADA PONTIANAK</a:t>
            </a:r>
            <a:br>
              <a:rPr lang="en-US" sz="2700" dirty="0">
                <a:solidFill>
                  <a:srgbClr val="0070C0"/>
                </a:solidFill>
              </a:rPr>
            </a:br>
            <a:r>
              <a:rPr lang="en-US" sz="2700" dirty="0">
                <a:solidFill>
                  <a:srgbClr val="0070C0"/>
                </a:solidFill>
              </a:rPr>
              <a:t>OKTOBER 2022</a:t>
            </a:r>
            <a:endParaRPr lang="en-ID" sz="2700" dirty="0">
              <a:solidFill>
                <a:srgbClr val="0070C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034852-C2D4-605B-0F68-F2A39BA63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9168"/>
            <a:ext cx="3236532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9A5AFF-F125-596B-0247-ED404D519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732" y="1869167"/>
            <a:ext cx="4137451" cy="49888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12FD9E-6C1C-19C5-A54F-B53F4540A4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83" y="1869166"/>
            <a:ext cx="38840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40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402330-C07F-052E-4A37-32277B41D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79" y="4012987"/>
            <a:ext cx="3906891" cy="2845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299C4-58EC-6E1E-D0A6-828492762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930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PERENCANAAN BERBASIS DATA DAN EKSPLORASI RAPOR PENDIDIKAN SMP KOTA PONTIANAK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100" dirty="0"/>
              <a:t>DI HOTEL ORCHARD JL. GAJAH MADA PONTIANAK</a:t>
            </a:r>
            <a:br>
              <a:rPr lang="en-US" sz="3100" dirty="0"/>
            </a:br>
            <a:r>
              <a:rPr lang="en-US" sz="3100" dirty="0"/>
              <a:t>13 JULI 2023</a:t>
            </a:r>
            <a:endParaRPr lang="en-ID" sz="31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D5378C-3810-B966-7560-FEE3B9BD3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14" y="2075429"/>
            <a:ext cx="3768634" cy="270714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FEA85D-A44C-4230-2FED-7F31716B37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949" y="2075428"/>
            <a:ext cx="3768634" cy="270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354D61-1A49-1211-3AE7-3D0C1FDB9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614" y="4073949"/>
            <a:ext cx="3768635" cy="2790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1DD4AF-8E9E-EBB8-5265-83A2F6381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986" y="4073950"/>
            <a:ext cx="4015014" cy="2790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ED658A-9E35-693A-360B-8ED520F4CF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845" y="2075426"/>
            <a:ext cx="4119155" cy="263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29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1ADA7-08CD-8EB8-4CCA-2E9FB5157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185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PERENCANAAN BERBASIS DATA DAN EKSPLORASI RAPOR PENDIDIKAN SD KOTA PONTIANAK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100" dirty="0"/>
              <a:t>DI HOTEL ORCHARD JL. GAJAH MADA PONTIANAK</a:t>
            </a:r>
            <a:br>
              <a:rPr lang="en-US" sz="3100" dirty="0"/>
            </a:br>
            <a:r>
              <a:rPr lang="en-US" sz="3100" dirty="0"/>
              <a:t>22-23 </a:t>
            </a:r>
            <a:r>
              <a:rPr lang="en-US" sz="3100" dirty="0" err="1"/>
              <a:t>Nopember</a:t>
            </a:r>
            <a:r>
              <a:rPr lang="en-US" sz="3100" dirty="0"/>
              <a:t> 2022</a:t>
            </a:r>
            <a:endParaRPr lang="en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8ABEA7-EA7B-55C2-1C68-88A84DCE7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16" y="2435234"/>
            <a:ext cx="3392854" cy="24154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BCB258-8C77-BDB3-E45E-6E163B643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871" y="1991090"/>
            <a:ext cx="3518262" cy="24154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CB836-0CB1-F64E-16A5-03C012933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94" y="3587931"/>
            <a:ext cx="5996940" cy="36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65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753F7-FE46-0697-7809-3B4E5C777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187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PERENCANAAN BERBASIS DATA DAN SOSIALISASI SULINGJAR PAUD KOTA PONTIANAK</a:t>
            </a:r>
            <a:r>
              <a:rPr lang="en-US" b="1" dirty="0"/>
              <a:t> </a:t>
            </a:r>
            <a:br>
              <a:rPr lang="en-US" dirty="0"/>
            </a:br>
            <a:r>
              <a:rPr lang="en-US" sz="4000" dirty="0"/>
              <a:t>Aula </a:t>
            </a:r>
            <a:r>
              <a:rPr lang="en-US" sz="4000" dirty="0" err="1"/>
              <a:t>Rumah</a:t>
            </a:r>
            <a:r>
              <a:rPr lang="en-US" sz="4000" dirty="0"/>
              <a:t> </a:t>
            </a:r>
            <a:r>
              <a:rPr lang="en-US" sz="4000" dirty="0" err="1"/>
              <a:t>Jabatan</a:t>
            </a:r>
            <a:r>
              <a:rPr lang="en-US" sz="4000" dirty="0"/>
              <a:t> Wali Kota Pontianak</a:t>
            </a:r>
            <a:br>
              <a:rPr lang="en-US" sz="4000" dirty="0"/>
            </a:br>
            <a:r>
              <a:rPr lang="en-US" sz="4000" dirty="0"/>
              <a:t>5 September 2023</a:t>
            </a:r>
            <a:endParaRPr lang="en-ID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03CF91-7C0C-6A9B-7F9F-664FDAB1C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61054"/>
            <a:ext cx="5397137" cy="394815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514D38-656B-AD82-DF8C-C2385A5D4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7" y="2261054"/>
            <a:ext cx="5277393" cy="394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13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4D21EE-86B8-2748-3DC4-B5400890A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47" y="4023360"/>
            <a:ext cx="5352868" cy="2865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58F096-5FF9-232B-0EDA-09E2C01C3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8" y="3065417"/>
            <a:ext cx="5347063" cy="3788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8E8D54-0775-7EE8-CBC5-CACB1981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60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PERENCANAAN BERBASIS DATA DAN SULINGJAR PAUD KECAMATAN PONTIANAK KOTA</a:t>
            </a:r>
            <a:r>
              <a:rPr lang="en-US" b="1" dirty="0"/>
              <a:t> </a:t>
            </a:r>
            <a:br>
              <a:rPr lang="en-US" dirty="0"/>
            </a:br>
            <a:r>
              <a:rPr lang="en-US" sz="3600" dirty="0"/>
              <a:t>Aula </a:t>
            </a:r>
            <a:r>
              <a:rPr lang="en-US" sz="3600" dirty="0" err="1"/>
              <a:t>Perguruan</a:t>
            </a:r>
            <a:r>
              <a:rPr lang="en-US" sz="3600" dirty="0"/>
              <a:t> Islam </a:t>
            </a:r>
            <a:r>
              <a:rPr lang="en-US" sz="3600" dirty="0" err="1"/>
              <a:t>Almumtaz</a:t>
            </a:r>
            <a:r>
              <a:rPr lang="en-US" sz="3600" dirty="0"/>
              <a:t> Kota Pontianak</a:t>
            </a:r>
            <a:br>
              <a:rPr lang="en-US" sz="3600" dirty="0"/>
            </a:br>
            <a:r>
              <a:rPr lang="en-US" sz="3600" dirty="0"/>
              <a:t>September 2023</a:t>
            </a:r>
            <a:endParaRPr lang="en-ID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605F03-0E17-3CA1-BF2F-4A6B41661B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404" y="1861457"/>
            <a:ext cx="3092481" cy="235448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377149-EDC4-DB4F-04B4-4A1599063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356" y="1861457"/>
            <a:ext cx="4554582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68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0C261-CA1E-02A4-F416-91B5CE6AF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61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PERENCANAAN BERBASIS DATA</a:t>
            </a:r>
            <a:b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DAN INSTAL APLIKASI ARKAS 4.1.1 BOP PKBM KOTA PONTIANAK</a:t>
            </a:r>
            <a:br>
              <a:rPr lang="en-US" sz="3600" dirty="0"/>
            </a:br>
            <a:r>
              <a:rPr lang="en-US" sz="2700" dirty="0">
                <a:solidFill>
                  <a:srgbClr val="C00000"/>
                </a:solidFill>
              </a:rPr>
              <a:t>Aula </a:t>
            </a:r>
            <a:r>
              <a:rPr lang="en-US" sz="2700" dirty="0" err="1">
                <a:solidFill>
                  <a:srgbClr val="C00000"/>
                </a:solidFill>
              </a:rPr>
              <a:t>Lantai</a:t>
            </a:r>
            <a:r>
              <a:rPr lang="en-US" sz="2700" dirty="0">
                <a:solidFill>
                  <a:srgbClr val="C00000"/>
                </a:solidFill>
              </a:rPr>
              <a:t> 3 Dinas Pendidikan dan </a:t>
            </a:r>
            <a:r>
              <a:rPr lang="en-US" sz="2700" dirty="0" err="1">
                <a:solidFill>
                  <a:srgbClr val="C00000"/>
                </a:solidFill>
              </a:rPr>
              <a:t>Kebudayaan</a:t>
            </a:r>
            <a:r>
              <a:rPr lang="en-US" sz="2700" dirty="0">
                <a:solidFill>
                  <a:srgbClr val="C00000"/>
                </a:solidFill>
              </a:rPr>
              <a:t> Kota Pontianak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3100" dirty="0">
                <a:solidFill>
                  <a:srgbClr val="C00000"/>
                </a:solidFill>
              </a:rPr>
              <a:t>22 </a:t>
            </a:r>
            <a:r>
              <a:rPr lang="en-US" sz="3100" dirty="0" err="1">
                <a:solidFill>
                  <a:srgbClr val="C00000"/>
                </a:solidFill>
              </a:rPr>
              <a:t>Nopember</a:t>
            </a:r>
            <a:r>
              <a:rPr lang="en-US" sz="3100" dirty="0">
                <a:solidFill>
                  <a:srgbClr val="C00000"/>
                </a:solidFill>
              </a:rPr>
              <a:t> 2023</a:t>
            </a:r>
            <a:endParaRPr lang="en-ID" sz="3100" dirty="0">
              <a:solidFill>
                <a:srgbClr val="C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9B6C69-85FF-E53C-432C-0E1BE98D9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71" y="1690688"/>
            <a:ext cx="3292777" cy="228042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042EB-9E63-0A1B-78C4-3F13A9D06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49" y="1690688"/>
            <a:ext cx="3587932" cy="2280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CC234-F9BB-6EFC-9BA1-6AE8BC6B2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590" y="1690688"/>
            <a:ext cx="3587932" cy="2280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E0D3AE-EC87-5E97-4B68-B817BB173A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23" y="3971109"/>
            <a:ext cx="4433602" cy="26511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5572D5-9786-71B6-1D55-47CFEBCF34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09" y="3971110"/>
            <a:ext cx="4310742" cy="26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10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9E5ED-D62E-0AB7-A53B-89BD59360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863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</a:rPr>
              <a:t>PENGUATAN BUNDA PAUD KE PENGURUS K3S SD, IGTKI, HIMPAUDI KOTA PONTIANAK TERKAIT TRANSISI PAUD KE SD YANG MENYENANGKAN</a:t>
            </a:r>
            <a:br>
              <a:rPr lang="en-US" sz="3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600" dirty="0">
                <a:solidFill>
                  <a:srgbClr val="7030A0"/>
                </a:solidFill>
              </a:rPr>
              <a:t>di Aula </a:t>
            </a:r>
            <a:r>
              <a:rPr lang="en-US" sz="3600" dirty="0" err="1">
                <a:solidFill>
                  <a:srgbClr val="7030A0"/>
                </a:solidFill>
              </a:rPr>
              <a:t>Rumah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Jabatan</a:t>
            </a:r>
            <a:r>
              <a:rPr lang="en-US" sz="3600" dirty="0">
                <a:solidFill>
                  <a:srgbClr val="7030A0"/>
                </a:solidFill>
              </a:rPr>
              <a:t> Wali Kota Pontianak</a:t>
            </a:r>
            <a:br>
              <a:rPr lang="en-US" sz="3600" dirty="0">
                <a:solidFill>
                  <a:srgbClr val="7030A0"/>
                </a:solidFill>
              </a:rPr>
            </a:br>
            <a:r>
              <a:rPr lang="en-US" sz="3600" dirty="0" err="1">
                <a:solidFill>
                  <a:srgbClr val="7030A0"/>
                </a:solidFill>
              </a:rPr>
              <a:t>Tanggal</a:t>
            </a:r>
            <a:r>
              <a:rPr lang="en-US" sz="3600" dirty="0">
                <a:solidFill>
                  <a:srgbClr val="7030A0"/>
                </a:solidFill>
              </a:rPr>
              <a:t> 20 September 2023</a:t>
            </a:r>
            <a:endParaRPr lang="en-ID" sz="3600" dirty="0">
              <a:solidFill>
                <a:srgbClr val="7030A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ADF355-3420-B5EA-2798-38AF747E17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617" y="2506662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746151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DA88B1-24A9-0D14-91EA-1984396BC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637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1366C-2A25-FC68-A7B7-5531448C1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69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2700" b="1" dirty="0">
                <a:solidFill>
                  <a:schemeClr val="accent2">
                    <a:lumMod val="50000"/>
                  </a:schemeClr>
                </a:solidFill>
              </a:rPr>
              <a:t>PROGRES PENCAPAIAN PROGRAM PRIORITAS PDM 01-12 </a:t>
            </a:r>
            <a:br>
              <a:rPr lang="en-US" sz="27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700" b="1" dirty="0">
                <a:solidFill>
                  <a:schemeClr val="accent2">
                    <a:lumMod val="50000"/>
                  </a:schemeClr>
                </a:solidFill>
              </a:rPr>
              <a:t>KOTA PONTIANAK</a:t>
            </a:r>
            <a:b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link progress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pencapaian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PDM 01-12 Dinas Pendidikan dan </a:t>
            </a:r>
            <a:r>
              <a:rPr lang="en-US" sz="2200" b="1" dirty="0" err="1">
                <a:solidFill>
                  <a:schemeClr val="accent2">
                    <a:lumMod val="50000"/>
                  </a:schemeClr>
                </a:solidFill>
              </a:rPr>
              <a:t>Kebudayaan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Kota Pontianak: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hlinkClick r:id="rId2"/>
              </a:rPr>
              <a:t>https://docs.google.com/spreadsheets/d/1CLVFmzQv8xr73LxSkTRz1bcVwQbIbMAtgQMn-u7CsDE/edit?usp=sharing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ID" sz="2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1575CEC-EF37-DEE0-973D-22DF150E2A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239292"/>
              </p:ext>
            </p:extLst>
          </p:nvPr>
        </p:nvGraphicFramePr>
        <p:xfrm>
          <a:off x="951414" y="1581773"/>
          <a:ext cx="10515600" cy="522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091">
                  <a:extLst>
                    <a:ext uri="{9D8B030D-6E8A-4147-A177-3AD203B41FA5}">
                      <a16:colId xmlns:a16="http://schemas.microsoft.com/office/drawing/2014/main" val="2560596401"/>
                    </a:ext>
                  </a:extLst>
                </a:gridCol>
                <a:gridCol w="3187335">
                  <a:extLst>
                    <a:ext uri="{9D8B030D-6E8A-4147-A177-3AD203B41FA5}">
                      <a16:colId xmlns:a16="http://schemas.microsoft.com/office/drawing/2014/main" val="1599298734"/>
                    </a:ext>
                  </a:extLst>
                </a:gridCol>
                <a:gridCol w="1950720">
                  <a:extLst>
                    <a:ext uri="{9D8B030D-6E8A-4147-A177-3AD203B41FA5}">
                      <a16:colId xmlns:a16="http://schemas.microsoft.com/office/drawing/2014/main" val="2702839371"/>
                    </a:ext>
                  </a:extLst>
                </a:gridCol>
                <a:gridCol w="1428205">
                  <a:extLst>
                    <a:ext uri="{9D8B030D-6E8A-4147-A177-3AD203B41FA5}">
                      <a16:colId xmlns:a16="http://schemas.microsoft.com/office/drawing/2014/main" val="1406215530"/>
                    </a:ext>
                  </a:extLst>
                </a:gridCol>
                <a:gridCol w="3272249">
                  <a:extLst>
                    <a:ext uri="{9D8B030D-6E8A-4147-A177-3AD203B41FA5}">
                      <a16:colId xmlns:a16="http://schemas.microsoft.com/office/drawing/2014/main" val="24400824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No.</a:t>
                      </a:r>
                      <a:endParaRPr lang="en-ID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Program</a:t>
                      </a:r>
                      <a:endParaRPr lang="en-ID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Jenjang</a:t>
                      </a:r>
                      <a:endParaRPr lang="en-ID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Capaian</a:t>
                      </a:r>
                      <a:endParaRPr lang="en-ID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Keterangan</a:t>
                      </a:r>
                      <a:endParaRPr lang="en-ID" sz="2400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3849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Unduh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Rapor</a:t>
                      </a:r>
                      <a:r>
                        <a:rPr lang="en-US" dirty="0"/>
                        <a:t> Pendidikan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Dinas Pendidikan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Data </a:t>
                      </a:r>
                      <a:r>
                        <a:rPr lang="en-US" dirty="0" err="1"/>
                        <a:t>tanggal</a:t>
                      </a:r>
                      <a:r>
                        <a:rPr lang="en-US" dirty="0"/>
                        <a:t> 27 </a:t>
                      </a:r>
                      <a:r>
                        <a:rPr lang="en-US" dirty="0" err="1"/>
                        <a:t>Nopember</a:t>
                      </a:r>
                      <a:r>
                        <a:rPr lang="en-US" dirty="0"/>
                        <a:t> 2023 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937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SMP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 SMP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6387988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pPr algn="ctr"/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SD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168 SD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049950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pPr algn="ctr"/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PKBM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 SKB/PKBM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887927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pPr algn="ctr"/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PAUD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96,93  %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268 PAUD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331135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Penggunaan</a:t>
                      </a:r>
                      <a:r>
                        <a:rPr lang="en-US" dirty="0"/>
                        <a:t> ARKAS 4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SMP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808828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SD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7550363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PKBM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93,75%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320289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PAUD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 proses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301261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IKM </a:t>
                      </a:r>
                      <a:r>
                        <a:rPr lang="en-US" dirty="0" err="1"/>
                        <a:t>Mandiri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SMP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98,75%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SMP </a:t>
                      </a:r>
                      <a:r>
                        <a:rPr lang="en-US" dirty="0" err="1"/>
                        <a:t>masih</a:t>
                      </a:r>
                      <a:r>
                        <a:rPr lang="en-US" dirty="0"/>
                        <a:t> K 13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717792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SD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927701"/>
                  </a:ext>
                </a:extLst>
              </a:tr>
              <a:tr h="123613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PKBM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62,50%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80530"/>
                  </a:ext>
                </a:extLst>
              </a:tr>
              <a:tr h="242147">
                <a:tc>
                  <a:txBody>
                    <a:bodyPr/>
                    <a:lstStyle/>
                    <a:p>
                      <a:pPr algn="ctr"/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PAUD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78,36%</a:t>
                      </a:r>
                      <a:endParaRPr lang="en-ID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60064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737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85FF1-6E0E-B44B-A761-80D5286B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sz="3600" b="1" dirty="0">
                <a:solidFill>
                  <a:schemeClr val="accent2">
                    <a:lumMod val="75000"/>
                  </a:schemeClr>
                </a:solidFill>
              </a:rPr>
              <a:t>EDARAN WALIKOTA PONTIANAK </a:t>
            </a:r>
            <a:br>
              <a:rPr lang="en-ID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ID" sz="3600" b="1" dirty="0">
                <a:solidFill>
                  <a:schemeClr val="accent2">
                    <a:lumMod val="75000"/>
                  </a:schemeClr>
                </a:solidFill>
              </a:rPr>
              <a:t>STRATEGI IMPLEMENTASI KURIKULUM MERDEKA </a:t>
            </a:r>
            <a:br>
              <a:rPr lang="en-ID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ID" sz="3100" dirty="0">
                <a:solidFill>
                  <a:schemeClr val="accent5">
                    <a:lumMod val="50000"/>
                  </a:schemeClr>
                </a:solidFill>
              </a:rPr>
              <a:t>SECARA MANDIRI PADA SATUAN PENDIDIKAN JENJANG PAUD, SD, SMP KOTA PONTIANAK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B15787-05DC-FDA4-0D6A-037F4AA62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234" y="1811384"/>
            <a:ext cx="10258697" cy="5046616"/>
          </a:xfrm>
        </p:spPr>
      </p:pic>
    </p:spTree>
    <p:extLst>
      <p:ext uri="{BB962C8B-B14F-4D97-AF65-F5344CB8AC3E}">
        <p14:creationId xmlns:p14="http://schemas.microsoft.com/office/powerpoint/2010/main" val="2987441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06DD-81C1-08FF-CFB8-874E5D8B5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D" sz="2800" b="1" dirty="0">
                <a:solidFill>
                  <a:srgbClr val="7030A0"/>
                </a:solidFill>
              </a:rPr>
              <a:t>EDARAN WALIKOTA PONTIANAK </a:t>
            </a:r>
            <a:br>
              <a:rPr lang="en-ID" sz="2800" b="1" dirty="0">
                <a:solidFill>
                  <a:srgbClr val="7030A0"/>
                </a:solidFill>
              </a:rPr>
            </a:br>
            <a:r>
              <a:rPr lang="en-ID" sz="2800" b="1" dirty="0">
                <a:solidFill>
                  <a:srgbClr val="7030A0"/>
                </a:solidFill>
              </a:rPr>
              <a:t>PEMANFAATAN PROFIL DAN RAPOR PENDIDIKAN DALAM PBD</a:t>
            </a:r>
            <a:br>
              <a:rPr lang="en-ID" sz="2800" b="1" dirty="0">
                <a:solidFill>
                  <a:srgbClr val="7030A0"/>
                </a:solidFill>
              </a:rPr>
            </a:br>
            <a:r>
              <a:rPr lang="en-ID" sz="2800" dirty="0">
                <a:solidFill>
                  <a:srgbClr val="7030A0"/>
                </a:solidFill>
              </a:rPr>
              <a:t>DAN PENGANGGARAN DI LINGKUNGAN DINDIKBUD KOTA PONTIANAK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DF267-BCBD-DDF8-8E0D-BC63ABE7E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7650FC-8469-1008-A547-DE8AF5624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25625"/>
            <a:ext cx="10515600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2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485F-5506-AA17-2025-1A29BCED4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KEPUTUSAN KEPALA DINAS PENDIDIKAN DAN KEBUDAYAAN KOTA PONTIANAK</a:t>
            </a:r>
            <a:br>
              <a:rPr lang="en-US" sz="2800" dirty="0"/>
            </a:b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PEMBENTUKAN PMO TRANSFORMASI PEMBELAJARAN DAN IKM</a:t>
            </a:r>
            <a:endParaRPr lang="en-ID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6D0A1-EED0-6853-0289-9C6F6BD0A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08DCB-E636-ADFA-839C-DF42C67D9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33" y="1280160"/>
            <a:ext cx="10589623" cy="557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24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5408-2F83-215F-0746-2589534D0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KEPUTUSAN KEPALA DINAS PENDIDIKAN DAN KEBUDAYAAN KOTA PONTIANAK</a:t>
            </a:r>
            <a:br>
              <a:rPr lang="en-US" sz="3600" dirty="0"/>
            </a:b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PEMBENTUKAN PMO PBD</a:t>
            </a:r>
            <a:endParaRPr lang="en-ID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FE2EF0-1577-5F14-BB96-35B0742E8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4"/>
            <a:ext cx="10515600" cy="5032375"/>
          </a:xfrm>
        </p:spPr>
      </p:pic>
    </p:spTree>
    <p:extLst>
      <p:ext uri="{BB962C8B-B14F-4D97-AF65-F5344CB8AC3E}">
        <p14:creationId xmlns:p14="http://schemas.microsoft.com/office/powerpoint/2010/main" val="596415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49CA4-E9BB-0FB0-75C3-693B22F47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752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EDARAN KEPALA DINAS PENDIDIKAN DAN KEBUDAYAAN KOTA PONTIANAK</a:t>
            </a:r>
            <a:br>
              <a:rPr lang="en-US" sz="4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TENTANG IKM MANDIRI</a:t>
            </a:r>
            <a:endParaRPr lang="en-ID" sz="36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5F0D6-7A87-A01A-2E65-DDFC39410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61F3B-5F89-CD59-1D53-E4E24111C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25625"/>
            <a:ext cx="10515600" cy="503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14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48DD6-EB1C-C5C0-B746-3FBED9FF6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0290"/>
            <a:ext cx="10515600" cy="897618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KOMITMEN PENUGASAN GURU PENGGERAK </a:t>
            </a:r>
            <a:br>
              <a:rPr lang="en-US" sz="32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SEBAGAI KEPALA SEKOLAH</a:t>
            </a:r>
            <a:endParaRPr lang="en-ID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438E3-BB59-EF82-C513-47CDD2A76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17C4D-FFA8-600B-599A-75ED45D23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16" y="1227909"/>
            <a:ext cx="10421983" cy="563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4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31D04-FFEF-5C30-67E3-ED8BC48E5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RAPAT DINAS PERENCANAAN DAN PROGRES </a:t>
            </a:r>
            <a:r>
              <a:rPr lang="en-US" sz="3600" dirty="0">
                <a:solidFill>
                  <a:schemeClr val="accent4">
                    <a:lumMod val="75000"/>
                  </a:schemeClr>
                </a:solidFill>
              </a:rPr>
              <a:t>IMPLEMENTASI PROGRAM PRIORITAS KEMENDIKBUDRISTEK PDM 01-12</a:t>
            </a:r>
            <a:endParaRPr lang="en-ID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78FA30-51D5-72E5-F9F1-C0C5CA5D0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91" y="1825624"/>
            <a:ext cx="5120639" cy="36607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57214F-42F8-0C37-A7BD-6E7171EFB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331" y="3429000"/>
            <a:ext cx="616566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14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499</Words>
  <Application>Microsoft Office PowerPoint</Application>
  <PresentationFormat>Widescreen</PresentationFormat>
  <Paragraphs>71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             Sharing Praktik Baik Program Merdeka Belajar Implementasi Kurikulum Merdeka dan Perencanaan Berbasis Data  </vt:lpstr>
      <vt:lpstr>PROGRES PENCAPAIAN PROGRAM PRIORITAS PDM 01-12  KOTA PONTIANAK link progress pencapaian PDM 01-12 Dinas Pendidikan dan Kebudayaan Kota Pontianak: https://docs.google.com/spreadsheets/d/1CLVFmzQv8xr73LxSkTRz1bcVwQbIbMAtgQMn-u7CsDE/edit?usp=sharing </vt:lpstr>
      <vt:lpstr>EDARAN WALIKOTA PONTIANAK  STRATEGI IMPLEMENTASI KURIKULUM MERDEKA  SECARA MANDIRI PADA SATUAN PENDIDIKAN JENJANG PAUD, SD, SMP KOTA PONTIANAK</vt:lpstr>
      <vt:lpstr>EDARAN WALIKOTA PONTIANAK  PEMANFAATAN PROFIL DAN RAPOR PENDIDIKAN DALAM PBD DAN PENGANGGARAN DI LINGKUNGAN DINDIKBUD KOTA PONTIANAK</vt:lpstr>
      <vt:lpstr>KEPUTUSAN KEPALA DINAS PENDIDIKAN DAN KEBUDAYAAN KOTA PONTIANAK PEMBENTUKAN PMO TRANSFORMASI PEMBELAJARAN DAN IKM</vt:lpstr>
      <vt:lpstr>KEPUTUSAN KEPALA DINAS PENDIDIKAN DAN KEBUDAYAAN KOTA PONTIANAK PEMBENTUKAN PMO PBD</vt:lpstr>
      <vt:lpstr>EDARAN KEPALA DINAS PENDIDIKAN DAN KEBUDAYAAN KOTA PONTIANAK TENTANG IKM MANDIRI</vt:lpstr>
      <vt:lpstr>KOMITMEN PENUGASAN GURU PENGGERAK  SEBAGAI KEPALA SEKOLAH</vt:lpstr>
      <vt:lpstr>RAPAT DINAS PERENCANAAN DAN PROGRES IMPLEMENTASI PROGRAM PRIORITAS KEMENDIKBUDRISTEK PDM 01-12</vt:lpstr>
      <vt:lpstr>BIMTEK IKM BAGI SMP KOTA PONTIANAK:  KOSP, Pembelajaran Berdiferensiasi, Asesmen dan P5 Aula SMP Negeri 22 Pontianak 7-8 Agustus 2023</vt:lpstr>
      <vt:lpstr>SOSIALISASI KURIKULUM MERDEKA MKKS SMP KOTA PONTIANAK DI AULA HOTEL GARUDA TANGGAL 9 MARET 2022</vt:lpstr>
      <vt:lpstr>SOSIALIASI IMPLEMENTASI KURIKULUM MERDEKA JENJANG SMP KOTA PONTIANAK DI HOTEL TRANSERA JL. GAJAH MADA PONTIANAK OKTOBER 2022</vt:lpstr>
      <vt:lpstr>PERENCANAAN BERBASIS DATA DAN EKSPLORASI RAPOR PENDIDIKAN SMP KOTA PONTIANAK DI HOTEL ORCHARD JL. GAJAH MADA PONTIANAK 13 JULI 2023</vt:lpstr>
      <vt:lpstr>PERENCANAAN BERBASIS DATA DAN EKSPLORASI RAPOR PENDIDIKAN SD KOTA PONTIANAK DI HOTEL ORCHARD JL. GAJAH MADA PONTIANAK 22-23 Nopember 2022</vt:lpstr>
      <vt:lpstr>PERENCANAAN BERBASIS DATA DAN SOSIALISASI SULINGJAR PAUD KOTA PONTIANAK  Aula Rumah Jabatan Wali Kota Pontianak 5 September 2023</vt:lpstr>
      <vt:lpstr>PERENCANAAN BERBASIS DATA DAN SULINGJAR PAUD KECAMATAN PONTIANAK KOTA  Aula Perguruan Islam Almumtaz Kota Pontianak September 2023</vt:lpstr>
      <vt:lpstr>PERENCANAAN BERBASIS DATA DAN INSTAL APLIKASI ARKAS 4.1.1 BOP PKBM KOTA PONTIANAK Aula Lantai 3 Dinas Pendidikan dan Kebudayaan Kota Pontianak 22 Nopember 2023</vt:lpstr>
      <vt:lpstr>PENGUATAN BUNDA PAUD KE PENGURUS K3S SD, IGTKI, HIMPAUDI KOTA PONTIANAK TERKAIT TRANSISI PAUD KE SD YANG MENYENANGKAN di Aula Rumah Jabatan Wali Kota Pontianak Tanggal 20 September 2023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Best Practice Implementasi Kurikulum Merdeka   </dc:title>
  <dc:creator>User</dc:creator>
  <cp:lastModifiedBy>User</cp:lastModifiedBy>
  <cp:revision>84</cp:revision>
  <dcterms:created xsi:type="dcterms:W3CDTF">2023-11-26T22:47:19Z</dcterms:created>
  <dcterms:modified xsi:type="dcterms:W3CDTF">2023-11-28T14:46:00Z</dcterms:modified>
</cp:coreProperties>
</file>