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  <p:sldMasterId id="2147483677" r:id="rId3"/>
    <p:sldMasterId id="2147483698" r:id="rId4"/>
    <p:sldMasterId id="2147483719" r:id="rId5"/>
    <p:sldMasterId id="2147483721" r:id="rId6"/>
    <p:sldMasterId id="2147483727" r:id="rId7"/>
    <p:sldMasterId id="2147483739" r:id="rId8"/>
  </p:sldMasterIdLst>
  <p:notesMasterIdLst>
    <p:notesMasterId r:id="rId33"/>
  </p:notesMasterIdLst>
  <p:sldIdLst>
    <p:sldId id="288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9" r:id="rId19"/>
    <p:sldId id="287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72" r:id="rId31"/>
    <p:sldId id="273" r:id="rId3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Poppins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Poppins Light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6.fntdata"/><Relationship Id="rId21" Type="http://schemas.openxmlformats.org/officeDocument/2006/relationships/slide" Target="slides/slide13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2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405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3b40bce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43b40bce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43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52f625e8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52f625e8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03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52f625e8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52f625e8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566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52f625e8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752f625e8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40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52f625e8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52f625e8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11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52f625e8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52f625e8a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5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52f625e8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52f625e8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506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2f625e8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52f625e8a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61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52f625e8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52f625e8a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520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963133c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963133c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198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52f625e8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52f625e8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58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700" name="Google Shape;7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189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710" name="Google Shape;7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300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849" name="Google Shape;8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595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870" name="Google Shape;8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256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69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52f625e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52f625e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07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963133c8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963133c8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09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52f625e8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52f625e8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92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jurnalpuslitjakdikbud.kemdikbud.go.id/index.php/litjak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pskp.kemdikbud.go.id/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twitter.com/pskp_kemdikbud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pskp.kemdikbud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s://www.tiktok.com/@pskp.kemdikbud" TargetMode="External"/><Relationship Id="rId4" Type="http://schemas.openxmlformats.org/officeDocument/2006/relationships/hyperlink" Target="https://web.facebook.com/pskp.kemdikbud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youtube.com/@PSKPKemdikbud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pskp.kemdikbud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pskp.kemdikbud.go.id/" TargetMode="External"/><Relationship Id="rId2" Type="http://schemas.openxmlformats.org/officeDocument/2006/relationships/hyperlink" Target="https://web.facebook.com/pskp.kemdikbud" TargetMode="External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jurnalpuslitjakdikbud.kemdikbud.go.id/index.php/litjak/index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s://twitter.com/pskp_kemdikbud" TargetMode="External"/><Relationship Id="rId4" Type="http://schemas.openxmlformats.org/officeDocument/2006/relationships/hyperlink" Target="https://www.instagram.com/pskp.kemdikbud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www.youtube.com/@PSKPKemdikbud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pskp.kemdikbud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pskp.kemdikbud.go.id/" TargetMode="External"/><Relationship Id="rId2" Type="http://schemas.openxmlformats.org/officeDocument/2006/relationships/hyperlink" Target="https://web.facebook.com/pskp.kemdikbud" TargetMode="External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jurnalpuslitjakdikbud.kemdikbud.go.id/index.php/litjak/index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s://twitter.com/pskp_kemdikbud" TargetMode="External"/><Relationship Id="rId4" Type="http://schemas.openxmlformats.org/officeDocument/2006/relationships/hyperlink" Target="https://www.instagram.com/pskp.kemdikbud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www.youtube.com/@PSKPKemdikbud" TargetMode="Externa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pskp.kemdikbud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pskp.kemdikbud.go.id/" TargetMode="External"/><Relationship Id="rId2" Type="http://schemas.openxmlformats.org/officeDocument/2006/relationships/hyperlink" Target="https://web.facebook.com/pskp.kemdikbud" TargetMode="External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jurnalpuslitjakdikbud.kemdikbud.go.id/index.php/litjak/index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s://twitter.com/pskp_kemdikbud" TargetMode="External"/><Relationship Id="rId4" Type="http://schemas.openxmlformats.org/officeDocument/2006/relationships/hyperlink" Target="https://www.instagram.com/pskp.kemdikbud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www.youtube.com/@PSKPKemdikbud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KP Cover #1">
  <p:cSld name="BLANK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rgbClr val="055B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4800600"/>
            <a:ext cx="342900" cy="342900"/>
          </a:xfrm>
          <a:prstGeom prst="rect">
            <a:avLst/>
          </a:prstGeom>
          <a:solidFill>
            <a:srgbClr val="FC9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7296" y="339292"/>
            <a:ext cx="1288556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>
            <a:hlinkClick r:id="rId3"/>
          </p:cNvPr>
          <p:cNvSpPr txBox="1"/>
          <p:nvPr/>
        </p:nvSpPr>
        <p:spPr>
          <a:xfrm>
            <a:off x="589885" y="227105"/>
            <a:ext cx="170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Poppins"/>
                <a:ea typeface="Poppins"/>
                <a:cs typeface="Poppins"/>
                <a:sym typeface="Poppins"/>
              </a:rPr>
              <a:t>pskp.kemdikbud.go.id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87419" y="4441850"/>
            <a:ext cx="388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 Light"/>
                <a:ea typeface="Poppins Light"/>
                <a:cs typeface="Poppins Light"/>
                <a:sym typeface="Poppins Light"/>
              </a:rPr>
              <a:t>Badan Standar, Kurikulum, dan Asesmen Pendidikan</a:t>
            </a:r>
            <a:endParaRPr sz="10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Poppins Light"/>
                <a:ea typeface="Poppins Light"/>
                <a:cs typeface="Poppins Light"/>
                <a:sym typeface="Poppins Light"/>
              </a:rPr>
              <a:t>Kementerian Pendidikan, Kebudayaan, Riset, dan Teknologi</a:t>
            </a:r>
            <a:endParaRPr sz="10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6" name="Google Shape;56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8476" y="3776002"/>
            <a:ext cx="88352" cy="15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42404" y="3773794"/>
            <a:ext cx="163451" cy="1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22212" y="4208785"/>
            <a:ext cx="220879" cy="15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53448" y="4218725"/>
            <a:ext cx="141363" cy="1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35465" y="4641569"/>
            <a:ext cx="194374" cy="15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642404" y="4663656"/>
            <a:ext cx="163451" cy="11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orient="horz" pos="214">
          <p15:clr>
            <a:srgbClr val="FA7B17"/>
          </p15:clr>
        </p15:guide>
        <p15:guide id="3" pos="5544">
          <p15:clr>
            <a:srgbClr val="FA7B17"/>
          </p15:clr>
        </p15:guide>
        <p15:guide id="4" orient="horz" pos="3024">
          <p15:clr>
            <a:srgbClr val="FA7B17"/>
          </p15:clr>
        </p15:guide>
        <p15:guide id="5" pos="432">
          <p15:clr>
            <a:srgbClr val="FA7B17"/>
          </p15:clr>
        </p15:guide>
        <p15:guide id="6" pos="532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KP Minimal">
  <p:cSld name="BLANK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108100" y="4914900"/>
            <a:ext cx="8036100" cy="228600"/>
          </a:xfrm>
          <a:prstGeom prst="rect">
            <a:avLst/>
          </a:prstGeom>
          <a:solidFill>
            <a:srgbClr val="055B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245050" y="4875300"/>
            <a:ext cx="321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Kementerian Pendidikan, Kebudayaan, Riset, dan Teknologi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4942588"/>
            <a:ext cx="650900" cy="1732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1108100" y="4914900"/>
            <a:ext cx="96900" cy="228600"/>
          </a:xfrm>
          <a:prstGeom prst="rect">
            <a:avLst/>
          </a:prstGeom>
          <a:solidFill>
            <a:srgbClr val="FC9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Poppins"/>
              <a:buNone/>
              <a:defRPr sz="23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FA7B17"/>
          </p15:clr>
        </p15:guide>
        <p15:guide id="2" orient="horz" pos="3096">
          <p15:clr>
            <a:srgbClr val="FA7B17"/>
          </p15:clr>
        </p15:guide>
        <p15:guide id="3" pos="144">
          <p15:clr>
            <a:srgbClr val="FA7B17"/>
          </p15:clr>
        </p15:guide>
        <p15:guide id="4" pos="561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KP Closing">
  <p:cSld name="BLANK_1_1">
    <p:bg>
      <p:bgPr>
        <a:solidFill>
          <a:srgbClr val="055BA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938300" y="4280251"/>
            <a:ext cx="526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Pusat Standar dan Kebijakan Pendidikan</a:t>
            </a:r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Badan Standar, Kurikulum, dan Asesmen Pendidikan</a:t>
            </a:r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Kementerian Pendidikan, Kebudayaan, Riset, dan Teknologi</a:t>
            </a:r>
            <a:endParaRPr sz="1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8801100" y="4800600"/>
            <a:ext cx="342900" cy="342900"/>
          </a:xfrm>
          <a:prstGeom prst="rect">
            <a:avLst/>
          </a:prstGeom>
          <a:solidFill>
            <a:srgbClr val="FC9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t="1885" b="1895"/>
          <a:stretch/>
        </p:blipFill>
        <p:spPr>
          <a:xfrm>
            <a:off x="3093215" y="2968492"/>
            <a:ext cx="127216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9"/>
          <a:stretch/>
        </p:blipFill>
        <p:spPr>
          <a:xfrm>
            <a:off x="3439845" y="2968492"/>
            <a:ext cx="228989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534" r="534"/>
          <a:stretch/>
        </p:blipFill>
        <p:spPr>
          <a:xfrm>
            <a:off x="3888248" y="2968492"/>
            <a:ext cx="318040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49" b="59"/>
          <a:stretch/>
        </p:blipFill>
        <p:spPr>
          <a:xfrm>
            <a:off x="4893187" y="2965313"/>
            <a:ext cx="203545" cy="23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t="592" b="592"/>
          <a:stretch/>
        </p:blipFill>
        <p:spPr>
          <a:xfrm>
            <a:off x="5316146" y="2968492"/>
            <a:ext cx="279875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9"/>
          <a:stretch/>
        </p:blipFill>
        <p:spPr>
          <a:xfrm>
            <a:off x="4425702" y="2958953"/>
            <a:ext cx="248071" cy="24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t="228" b="238"/>
          <a:stretch/>
        </p:blipFill>
        <p:spPr>
          <a:xfrm>
            <a:off x="5815435" y="3000292"/>
            <a:ext cx="235349" cy="16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31150" y="1376461"/>
            <a:ext cx="1281700" cy="12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A7B17"/>
          </p15:clr>
        </p15:guide>
        <p15:guide id="2" orient="horz" pos="3024">
          <p15:clr>
            <a:srgbClr val="FA7B17"/>
          </p15:clr>
        </p15:guide>
        <p15:guide id="3" pos="216">
          <p15:clr>
            <a:srgbClr val="FA7B17"/>
          </p15:clr>
        </p15:guide>
        <p15:guide id="4" pos="554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logo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2b9ad6fecc_0_71"/>
          <p:cNvSpPr txBox="1">
            <a:spLocks noGrp="1"/>
          </p:cNvSpPr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8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None/>
              <a:defRPr sz="14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22b9ad6fecc_0_71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2b9ad6fecc_0_71"/>
          <p:cNvSpPr txBox="1">
            <a:spLocks noGrp="1"/>
          </p:cNvSpPr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g22b9ad6fecc_0_71"/>
          <p:cNvSpPr txBox="1"/>
          <p:nvPr/>
        </p:nvSpPr>
        <p:spPr>
          <a:xfrm>
            <a:off x="5414200" y="4866975"/>
            <a:ext cx="340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22b9ad6fecc_0_71" descr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2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 title">
  <p:cSld name="Clear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2b9ad6fecc_0_77"/>
          <p:cNvSpPr txBox="1">
            <a:spLocks noGrp="1"/>
          </p:cNvSpPr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  <a:defRPr sz="18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22b9ad6fecc_0_77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2b9ad6fecc_0_77"/>
          <p:cNvSpPr txBox="1">
            <a:spLocks noGrp="1"/>
          </p:cNvSpPr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g22b9ad6fecc_0_77"/>
          <p:cNvSpPr txBox="1"/>
          <p:nvPr/>
        </p:nvSpPr>
        <p:spPr>
          <a:xfrm>
            <a:off x="5414200" y="4866975"/>
            <a:ext cx="340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1" indent="2540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g22b9ad6fecc_0_77" descr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91903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16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b9ad6fecc_0_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59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b9ad6fecc_0_8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g22b9ad6fecc_0_8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g22b9ad6fecc_0_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36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b9ad6fecc_0_8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g22b9ad6fecc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17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b9ad6fecc_0_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2b9ad6fecc_0_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22b9ad6fecc_0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4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b9ad6fecc_0_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2b9ad6fecc_0_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g22b9ad6fecc_0_9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g22b9ad6fecc_0_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900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b9ad6fecc_0_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2b9ad6fecc_0_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514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b9ad6fecc_0_10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g22b9ad6fecc_0_10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g22b9ad6fecc_0_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574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b9ad6fecc_0_10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g22b9ad6fecc_0_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890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b9ad6fecc_0_1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2b9ad6fecc_0_1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g22b9ad6fecc_0_1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g22b9ad6fecc_0_1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g22b9ad6fecc_0_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791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b9ad6fecc_0_1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4" name="Google Shape;84;g22b9ad6fecc_0_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480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b9ad6fecc_0_1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" name="Google Shape;87;g22b9ad6fecc_0_1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g22b9ad6fecc_0_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11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37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342900" lvl="0" indent="-22383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685800" lvl="1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7036854" y="48086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71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ster">
  <p:cSld name="Title Mast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/>
          <p:nvPr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48"/>
          <p:cNvPicPr preferRelativeResize="0"/>
          <p:nvPr/>
        </p:nvPicPr>
        <p:blipFill rotWithShape="1">
          <a:blip r:embed="rId2">
            <a:alphaModFix amt="51000"/>
          </a:blip>
          <a:srcRect t="3427" b="3417"/>
          <a:stretch/>
        </p:blipFill>
        <p:spPr>
          <a:xfrm>
            <a:off x="205" y="0"/>
            <a:ext cx="914379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48"/>
          <p:cNvGrpSpPr/>
          <p:nvPr/>
        </p:nvGrpSpPr>
        <p:grpSpPr>
          <a:xfrm>
            <a:off x="3171602" y="4842"/>
            <a:ext cx="5972400" cy="5143500"/>
            <a:chOff x="4228801" y="7184"/>
            <a:chExt cx="7963200" cy="6858000"/>
          </a:xfrm>
        </p:grpSpPr>
        <p:sp>
          <p:nvSpPr>
            <p:cNvPr id="39" name="Google Shape;39;p48"/>
            <p:cNvSpPr/>
            <p:nvPr/>
          </p:nvSpPr>
          <p:spPr>
            <a:xfrm>
              <a:off x="5691001" y="7184"/>
              <a:ext cx="6501000" cy="6843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8"/>
            <p:cNvSpPr/>
            <p:nvPr/>
          </p:nvSpPr>
          <p:spPr>
            <a:xfrm flipH="1">
              <a:off x="4228801" y="7184"/>
              <a:ext cx="1462200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48"/>
          <p:cNvSpPr txBox="1"/>
          <p:nvPr/>
        </p:nvSpPr>
        <p:spPr>
          <a:xfrm>
            <a:off x="3858173" y="1603730"/>
            <a:ext cx="521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KEMENTERIAN PENDIDIKAN, KEBUDAYAAN,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RISET, DAN TEKNOLOGI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48" descr="D:\Ade\KEMENDIKBUD\Paparan Menteri\ppt\Gand Design PGRI\33ddc3bc2640689.png"/>
          <p:cNvPicPr preferRelativeResize="0"/>
          <p:nvPr/>
        </p:nvPicPr>
        <p:blipFill rotWithShape="1">
          <a:blip r:embed="rId3">
            <a:alphaModFix/>
          </a:blip>
          <a:srcRect l="6794"/>
          <a:stretch/>
        </p:blipFill>
        <p:spPr>
          <a:xfrm>
            <a:off x="5959106" y="771948"/>
            <a:ext cx="1096578" cy="83178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8"/>
          <p:cNvSpPr txBox="1">
            <a:spLocks noGrp="1"/>
          </p:cNvSpPr>
          <p:nvPr>
            <p:ph type="body" idx="1"/>
          </p:nvPr>
        </p:nvSpPr>
        <p:spPr>
          <a:xfrm>
            <a:off x="4033350" y="2325688"/>
            <a:ext cx="4948200" cy="11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342900" marR="0" lvl="0" indent="-1714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2"/>
          </p:nvPr>
        </p:nvSpPr>
        <p:spPr>
          <a:xfrm>
            <a:off x="4033350" y="3924573"/>
            <a:ext cx="49482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342900" marR="0" lvl="0" indent="-1714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06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33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60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36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9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8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6858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0287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3716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17145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0574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24003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27432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30861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98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02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97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685800" lvl="1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61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09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5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1">
  <p:cSld name="2_Blank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9"/>
          <p:cNvSpPr txBox="1">
            <a:spLocks noGrp="1"/>
          </p:cNvSpPr>
          <p:nvPr>
            <p:ph type="sldNum" idx="12"/>
          </p:nvPr>
        </p:nvSpPr>
        <p:spPr>
          <a:xfrm>
            <a:off x="8517959" y="4905660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84" name="Google Shape;84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2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263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2">
  <p:cSld name="2_Blank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0"/>
          <p:cNvSpPr txBox="1">
            <a:spLocks noGrp="1"/>
          </p:cNvSpPr>
          <p:nvPr>
            <p:ph type="sldNum" idx="12"/>
          </p:nvPr>
        </p:nvSpPr>
        <p:spPr>
          <a:xfrm>
            <a:off x="8517959" y="4905660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25" tIns="26000" rIns="52025" bIns="26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87" name="Google Shape;87;p60"/>
          <p:cNvSpPr txBox="1"/>
          <p:nvPr/>
        </p:nvSpPr>
        <p:spPr>
          <a:xfrm>
            <a:off x="8517959" y="4920849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13" tIns="25988" rIns="52013" bIns="25988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0"/>
          <p:cNvSpPr/>
          <p:nvPr/>
        </p:nvSpPr>
        <p:spPr>
          <a:xfrm>
            <a:off x="-3868" y="4755921"/>
            <a:ext cx="7248600" cy="318000"/>
          </a:xfrm>
          <a:prstGeom prst="rect">
            <a:avLst/>
          </a:prstGeom>
          <a:solidFill>
            <a:srgbClr val="1E3763"/>
          </a:solidFill>
          <a:ln w="9525" cap="flat" cmpd="sng">
            <a:solidFill>
              <a:srgbClr val="1E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0"/>
          <p:cNvSpPr/>
          <p:nvPr/>
        </p:nvSpPr>
        <p:spPr>
          <a:xfrm>
            <a:off x="7039293" y="4755921"/>
            <a:ext cx="422700" cy="318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1E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0"/>
          <p:cNvSpPr txBox="1"/>
          <p:nvPr/>
        </p:nvSpPr>
        <p:spPr>
          <a:xfrm>
            <a:off x="170858" y="4799744"/>
            <a:ext cx="6899100" cy="27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44" tIns="72844" rIns="72844" bIns="72844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Modul 3. Bagaimana Membangun Kemampuan Literasi Numerasi secara Bertahap sejak PAUD hingga SD? | Materi 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60"/>
          <p:cNvSpPr/>
          <p:nvPr/>
        </p:nvSpPr>
        <p:spPr>
          <a:xfrm>
            <a:off x="7950314" y="4704080"/>
            <a:ext cx="998700" cy="794700"/>
          </a:xfrm>
          <a:prstGeom prst="ellipse">
            <a:avLst/>
          </a:prstGeom>
          <a:noFill/>
          <a:ln w="9525" cap="flat" cmpd="sng">
            <a:solidFill>
              <a:srgbClr val="FFE1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0"/>
          <p:cNvSpPr/>
          <p:nvPr/>
        </p:nvSpPr>
        <p:spPr>
          <a:xfrm>
            <a:off x="7996919" y="4741108"/>
            <a:ext cx="905700" cy="720600"/>
          </a:xfrm>
          <a:prstGeom prst="ellipse">
            <a:avLst/>
          </a:prstGeom>
          <a:solidFill>
            <a:srgbClr val="FFE186"/>
          </a:solidFill>
          <a:ln>
            <a:noFill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8405" y="4826287"/>
            <a:ext cx="194404" cy="17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0"/>
          <p:cNvSpPr txBox="1"/>
          <p:nvPr/>
        </p:nvSpPr>
        <p:spPr>
          <a:xfrm>
            <a:off x="8238430" y="4889642"/>
            <a:ext cx="422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13" tIns="25988" rIns="52013" bIns="25988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1E376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E376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9285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3">
  <p:cSld name="2_Blank 3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1"/>
          <p:cNvSpPr txBox="1">
            <a:spLocks noGrp="1"/>
          </p:cNvSpPr>
          <p:nvPr>
            <p:ph type="sldNum" idx="12"/>
          </p:nvPr>
        </p:nvSpPr>
        <p:spPr>
          <a:xfrm>
            <a:off x="8517959" y="4905660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25" tIns="26000" rIns="52025" bIns="26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97" name="Google Shape;97;p61"/>
          <p:cNvSpPr txBox="1"/>
          <p:nvPr/>
        </p:nvSpPr>
        <p:spPr>
          <a:xfrm>
            <a:off x="8517959" y="4920849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13" tIns="25988" rIns="52013" bIns="25988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1"/>
          <p:cNvSpPr/>
          <p:nvPr/>
        </p:nvSpPr>
        <p:spPr>
          <a:xfrm>
            <a:off x="-3868" y="4755921"/>
            <a:ext cx="7248600" cy="318000"/>
          </a:xfrm>
          <a:prstGeom prst="rect">
            <a:avLst/>
          </a:prstGeom>
          <a:solidFill>
            <a:srgbClr val="1E3763"/>
          </a:solidFill>
          <a:ln w="9525" cap="flat" cmpd="sng">
            <a:solidFill>
              <a:srgbClr val="1E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1"/>
          <p:cNvSpPr/>
          <p:nvPr/>
        </p:nvSpPr>
        <p:spPr>
          <a:xfrm>
            <a:off x="7039293" y="4755921"/>
            <a:ext cx="422700" cy="318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1E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1"/>
          <p:cNvSpPr txBox="1"/>
          <p:nvPr/>
        </p:nvSpPr>
        <p:spPr>
          <a:xfrm>
            <a:off x="170858" y="4799744"/>
            <a:ext cx="6899100" cy="27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44" tIns="72844" rIns="72844" bIns="72844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Modul 3. Bagaimana Membangun Kemampuan Literasi Numerasi secara Bertahap sejak PAUD hingga SD? | Materi 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61"/>
          <p:cNvSpPr/>
          <p:nvPr/>
        </p:nvSpPr>
        <p:spPr>
          <a:xfrm>
            <a:off x="7950314" y="4704080"/>
            <a:ext cx="998700" cy="794700"/>
          </a:xfrm>
          <a:prstGeom prst="ellipse">
            <a:avLst/>
          </a:prstGeom>
          <a:noFill/>
          <a:ln w="9525" cap="flat" cmpd="sng">
            <a:solidFill>
              <a:srgbClr val="FFE1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1"/>
          <p:cNvSpPr/>
          <p:nvPr/>
        </p:nvSpPr>
        <p:spPr>
          <a:xfrm>
            <a:off x="7996919" y="4741108"/>
            <a:ext cx="905700" cy="720600"/>
          </a:xfrm>
          <a:prstGeom prst="ellipse">
            <a:avLst/>
          </a:prstGeom>
          <a:solidFill>
            <a:srgbClr val="FFE186"/>
          </a:solidFill>
          <a:ln>
            <a:noFill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8405" y="4826287"/>
            <a:ext cx="194404" cy="17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1"/>
          <p:cNvSpPr txBox="1"/>
          <p:nvPr/>
        </p:nvSpPr>
        <p:spPr>
          <a:xfrm>
            <a:off x="8238430" y="4889642"/>
            <a:ext cx="422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13" tIns="25988" rIns="52013" bIns="25988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1E376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E376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02932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4">
  <p:cSld name="2_Blank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2"/>
          <p:cNvSpPr txBox="1">
            <a:spLocks noGrp="1"/>
          </p:cNvSpPr>
          <p:nvPr>
            <p:ph type="sldNum" idx="12"/>
          </p:nvPr>
        </p:nvSpPr>
        <p:spPr>
          <a:xfrm>
            <a:off x="8517959" y="4905660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25" tIns="26000" rIns="52025" bIns="26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107" name="Google Shape;107;p62"/>
          <p:cNvSpPr txBox="1"/>
          <p:nvPr/>
        </p:nvSpPr>
        <p:spPr>
          <a:xfrm>
            <a:off x="8517959" y="4920849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13" tIns="25988" rIns="52013" bIns="25988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2"/>
          <p:cNvSpPr/>
          <p:nvPr/>
        </p:nvSpPr>
        <p:spPr>
          <a:xfrm>
            <a:off x="-3868" y="4755921"/>
            <a:ext cx="7248600" cy="318000"/>
          </a:xfrm>
          <a:prstGeom prst="rect">
            <a:avLst/>
          </a:prstGeom>
          <a:solidFill>
            <a:srgbClr val="1E3763"/>
          </a:solidFill>
          <a:ln w="9525" cap="flat" cmpd="sng">
            <a:solidFill>
              <a:srgbClr val="1E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2"/>
          <p:cNvSpPr/>
          <p:nvPr/>
        </p:nvSpPr>
        <p:spPr>
          <a:xfrm>
            <a:off x="7039293" y="4755921"/>
            <a:ext cx="422700" cy="318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1E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2"/>
          <p:cNvSpPr txBox="1"/>
          <p:nvPr/>
        </p:nvSpPr>
        <p:spPr>
          <a:xfrm>
            <a:off x="170858" y="4799744"/>
            <a:ext cx="6899100" cy="27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44" tIns="72844" rIns="72844" bIns="72844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Modul 3. Bagaimana Membangun Kemampuan Literasi Numerasi secara Bertahap sejak PAUD hingga SD? | Materi 3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62"/>
          <p:cNvSpPr/>
          <p:nvPr/>
        </p:nvSpPr>
        <p:spPr>
          <a:xfrm>
            <a:off x="7950314" y="4704080"/>
            <a:ext cx="998700" cy="794700"/>
          </a:xfrm>
          <a:prstGeom prst="ellipse">
            <a:avLst/>
          </a:prstGeom>
          <a:noFill/>
          <a:ln w="9525" cap="flat" cmpd="sng">
            <a:solidFill>
              <a:srgbClr val="FFE1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2"/>
          <p:cNvSpPr/>
          <p:nvPr/>
        </p:nvSpPr>
        <p:spPr>
          <a:xfrm>
            <a:off x="7996919" y="4741108"/>
            <a:ext cx="905700" cy="720600"/>
          </a:xfrm>
          <a:prstGeom prst="ellipse">
            <a:avLst/>
          </a:prstGeom>
          <a:solidFill>
            <a:srgbClr val="FFE186"/>
          </a:solidFill>
          <a:ln>
            <a:noFill/>
          </a:ln>
        </p:spPr>
        <p:txBody>
          <a:bodyPr spcFirstLastPara="1" wrap="square" lIns="72844" tIns="72844" rIns="72844" bIns="72844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8405" y="4826287"/>
            <a:ext cx="194404" cy="17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2"/>
          <p:cNvSpPr txBox="1"/>
          <p:nvPr/>
        </p:nvSpPr>
        <p:spPr>
          <a:xfrm>
            <a:off x="8238430" y="4889642"/>
            <a:ext cx="422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13" tIns="25988" rIns="52013" bIns="25988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1E376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1E376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819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117" name="Google Shape;117;p63"/>
          <p:cNvSpPr txBox="1"/>
          <p:nvPr/>
        </p:nvSpPr>
        <p:spPr>
          <a:xfrm>
            <a:off x="144175" y="4734725"/>
            <a:ext cx="7215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63"/>
          <p:cNvPicPr preferRelativeResize="0"/>
          <p:nvPr/>
        </p:nvPicPr>
        <p:blipFill rotWithShape="1">
          <a:blip r:embed="rId2">
            <a:alphaModFix/>
          </a:blip>
          <a:srcRect l="699" r="700"/>
          <a:stretch/>
        </p:blipFill>
        <p:spPr>
          <a:xfrm>
            <a:off x="266227" y="4856500"/>
            <a:ext cx="228699" cy="2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3"/>
          <p:cNvSpPr txBox="1"/>
          <p:nvPr/>
        </p:nvSpPr>
        <p:spPr>
          <a:xfrm>
            <a:off x="418725" y="4810925"/>
            <a:ext cx="4296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Kementerian Pendidikan, Kebudayaan, Riset dan Teknologi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63"/>
          <p:cNvSpPr txBox="1">
            <a:spLocks noGrp="1"/>
          </p:cNvSpPr>
          <p:nvPr>
            <p:ph type="title"/>
          </p:nvPr>
        </p:nvSpPr>
        <p:spPr>
          <a:xfrm>
            <a:off x="144175" y="0"/>
            <a:ext cx="88692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  <a:defRPr sz="2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06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4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342900" marR="0" lvl="0" indent="-17145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812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812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3812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3812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3812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539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 title">
  <p:cSld name="Clear 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5"/>
          <p:cNvSpPr txBox="1">
            <a:spLocks noGrp="1"/>
          </p:cNvSpPr>
          <p:nvPr>
            <p:ph type="title"/>
          </p:nvPr>
        </p:nvSpPr>
        <p:spPr>
          <a:xfrm>
            <a:off x="153675" y="132750"/>
            <a:ext cx="8859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Char char="●"/>
              <a:defRPr sz="1800" b="1">
                <a:solidFill>
                  <a:srgbClr val="0737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 b="1">
                <a:solidFill>
                  <a:srgbClr val="07376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 b="1">
                <a:solidFill>
                  <a:srgbClr val="07376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 b="1">
                <a:solidFill>
                  <a:srgbClr val="07376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 b="1">
                <a:solidFill>
                  <a:srgbClr val="07376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 b="1">
                <a:solidFill>
                  <a:srgbClr val="07376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 b="1">
                <a:solidFill>
                  <a:srgbClr val="07376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 b="1">
                <a:solidFill>
                  <a:srgbClr val="07376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65"/>
          <p:cNvSpPr/>
          <p:nvPr/>
        </p:nvSpPr>
        <p:spPr>
          <a:xfrm>
            <a:off x="0" y="4767270"/>
            <a:ext cx="9144000" cy="376200"/>
          </a:xfrm>
          <a:prstGeom prst="rect">
            <a:avLst/>
          </a:prstGeom>
          <a:solidFill>
            <a:srgbClr val="073763"/>
          </a:solidFill>
          <a:ln w="12700" cap="flat" cmpd="sng">
            <a:solidFill>
              <a:srgbClr val="07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5"/>
          <p:cNvSpPr txBox="1">
            <a:spLocks noGrp="1"/>
          </p:cNvSpPr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127" name="Google Shape;127;p65"/>
          <p:cNvSpPr txBox="1"/>
          <p:nvPr/>
        </p:nvSpPr>
        <p:spPr>
          <a:xfrm>
            <a:off x="5414200" y="4866975"/>
            <a:ext cx="3408000" cy="19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688" tIns="25688" rIns="25688" bIns="25688" anchor="t" anchorCtr="0">
            <a:spAutoFit/>
          </a:bodyPr>
          <a:lstStyle/>
          <a:p>
            <a:pPr marL="0" marR="0" lvl="1" indent="253994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Kementerian Pendidikan, Kebudayaan, Riset, dan Teknologi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65" descr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91904" y="4808597"/>
            <a:ext cx="415180" cy="29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073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825" cy="5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4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405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50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5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825" cy="5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4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95"/>
          <p:cNvSpPr>
            <a:spLocks noGrp="1"/>
          </p:cNvSpPr>
          <p:nvPr>
            <p:ph type="pic" idx="2"/>
          </p:nvPr>
        </p:nvSpPr>
        <p:spPr>
          <a:xfrm>
            <a:off x="6894813" y="1172381"/>
            <a:ext cx="1620000" cy="1998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95"/>
          <p:cNvSpPr>
            <a:spLocks noGrp="1"/>
          </p:cNvSpPr>
          <p:nvPr>
            <p:ph type="pic" idx="3"/>
          </p:nvPr>
        </p:nvSpPr>
        <p:spPr>
          <a:xfrm>
            <a:off x="4806272" y="1172381"/>
            <a:ext cx="1620000" cy="1998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95"/>
          <p:cNvSpPr>
            <a:spLocks noGrp="1"/>
          </p:cNvSpPr>
          <p:nvPr>
            <p:ph type="pic" idx="4"/>
          </p:nvPr>
        </p:nvSpPr>
        <p:spPr>
          <a:xfrm>
            <a:off x="2717729" y="1172381"/>
            <a:ext cx="1620000" cy="1998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8" name="Google Shape;138;p95"/>
          <p:cNvSpPr>
            <a:spLocks noGrp="1"/>
          </p:cNvSpPr>
          <p:nvPr>
            <p:ph type="pic" idx="5"/>
          </p:nvPr>
        </p:nvSpPr>
        <p:spPr>
          <a:xfrm>
            <a:off x="629187" y="1172381"/>
            <a:ext cx="1620000" cy="1998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823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95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7"/>
          <p:cNvSpPr>
            <a:spLocks noGrp="1"/>
          </p:cNvSpPr>
          <p:nvPr>
            <p:ph type="pic" idx="2"/>
          </p:nvPr>
        </p:nvSpPr>
        <p:spPr>
          <a:xfrm>
            <a:off x="1" y="2"/>
            <a:ext cx="5414850" cy="50935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3591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806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Layout">
  <p:cSld name="2_Image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9"/>
          <p:cNvSpPr>
            <a:spLocks noGrp="1"/>
          </p:cNvSpPr>
          <p:nvPr>
            <p:ph type="pic" idx="2"/>
          </p:nvPr>
        </p:nvSpPr>
        <p:spPr>
          <a:xfrm>
            <a:off x="4940536" y="2682783"/>
            <a:ext cx="2325375" cy="23253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p99"/>
          <p:cNvSpPr>
            <a:spLocks noGrp="1"/>
          </p:cNvSpPr>
          <p:nvPr>
            <p:ph type="pic" idx="3"/>
          </p:nvPr>
        </p:nvSpPr>
        <p:spPr>
          <a:xfrm>
            <a:off x="4940536" y="153016"/>
            <a:ext cx="2325375" cy="23253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p99"/>
          <p:cNvSpPr>
            <a:spLocks noGrp="1"/>
          </p:cNvSpPr>
          <p:nvPr>
            <p:ph type="pic" idx="4"/>
          </p:nvPr>
        </p:nvSpPr>
        <p:spPr>
          <a:xfrm>
            <a:off x="6315561" y="1417900"/>
            <a:ext cx="2325375" cy="23253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1377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021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01"/>
          <p:cNvGrpSpPr/>
          <p:nvPr/>
        </p:nvGrpSpPr>
        <p:grpSpPr>
          <a:xfrm>
            <a:off x="3647168" y="1335571"/>
            <a:ext cx="1923954" cy="3382649"/>
            <a:chOff x="445712" y="1449040"/>
            <a:chExt cx="2112900" cy="3924300"/>
          </a:xfrm>
        </p:grpSpPr>
        <p:sp>
          <p:nvSpPr>
            <p:cNvPr id="150" name="Google Shape;150;p101"/>
            <p:cNvSpPr/>
            <p:nvPr/>
          </p:nvSpPr>
          <p:spPr>
            <a:xfrm>
              <a:off x="445712" y="1449040"/>
              <a:ext cx="2112900" cy="39243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1"/>
            <p:cNvSpPr/>
            <p:nvPr/>
          </p:nvSpPr>
          <p:spPr>
            <a:xfrm>
              <a:off x="1379920" y="1650572"/>
              <a:ext cx="216000" cy="3450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52;p101"/>
            <p:cNvGrpSpPr/>
            <p:nvPr/>
          </p:nvGrpSpPr>
          <p:grpSpPr>
            <a:xfrm>
              <a:off x="1407683" y="5045752"/>
              <a:ext cx="211974" cy="211974"/>
              <a:chOff x="1549420" y="5712364"/>
              <a:chExt cx="312600" cy="312600"/>
            </a:xfrm>
          </p:grpSpPr>
          <p:sp>
            <p:nvSpPr>
              <p:cNvPr id="153" name="Google Shape;153;p101"/>
              <p:cNvSpPr/>
              <p:nvPr/>
            </p:nvSpPr>
            <p:spPr>
              <a:xfrm>
                <a:off x="1549420" y="5712364"/>
                <a:ext cx="312600" cy="312600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25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01"/>
              <p:cNvSpPr/>
              <p:nvPr/>
            </p:nvSpPr>
            <p:spPr>
              <a:xfrm>
                <a:off x="1634225" y="5796647"/>
                <a:ext cx="143100" cy="144000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5" name="Google Shape;155;p101"/>
          <p:cNvSpPr>
            <a:spLocks noGrp="1"/>
          </p:cNvSpPr>
          <p:nvPr>
            <p:ph type="pic" idx="2"/>
          </p:nvPr>
        </p:nvSpPr>
        <p:spPr>
          <a:xfrm>
            <a:off x="3804532" y="1647881"/>
            <a:ext cx="1623150" cy="26885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101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825" cy="5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4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553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887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3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2149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83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Images &amp; Contents">
  <p:cSld name="26_Images &amp; Conten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5"/>
          <p:cNvSpPr>
            <a:spLocks noGrp="1"/>
          </p:cNvSpPr>
          <p:nvPr>
            <p:ph type="pic" idx="2"/>
          </p:nvPr>
        </p:nvSpPr>
        <p:spPr>
          <a:xfrm>
            <a:off x="3477761" y="0"/>
            <a:ext cx="56661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506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28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7"/>
          <p:cNvGrpSpPr/>
          <p:nvPr/>
        </p:nvGrpSpPr>
        <p:grpSpPr>
          <a:xfrm>
            <a:off x="540123" y="1152147"/>
            <a:ext cx="3025145" cy="2379328"/>
            <a:chOff x="2444748" y="555045"/>
            <a:chExt cx="7282048" cy="5727454"/>
          </a:xfrm>
        </p:grpSpPr>
        <p:sp>
          <p:nvSpPr>
            <p:cNvPr id="166" name="Google Shape;166;p107"/>
            <p:cNvSpPr/>
            <p:nvPr/>
          </p:nvSpPr>
          <p:spPr>
            <a:xfrm>
              <a:off x="4964693" y="5443837"/>
              <a:ext cx="2168250" cy="818207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07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07"/>
            <p:cNvSpPr/>
            <p:nvPr/>
          </p:nvSpPr>
          <p:spPr>
            <a:xfrm>
              <a:off x="8706599" y="5435655"/>
              <a:ext cx="490924" cy="81820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7"/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07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7"/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7"/>
            <p:cNvSpPr/>
            <p:nvPr/>
          </p:nvSpPr>
          <p:spPr>
            <a:xfrm>
              <a:off x="2747714" y="910966"/>
              <a:ext cx="6668903" cy="3763755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07"/>
            <p:cNvSpPr/>
            <p:nvPr/>
          </p:nvSpPr>
          <p:spPr>
            <a:xfrm>
              <a:off x="5654591" y="939518"/>
              <a:ext cx="3767723" cy="3732623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01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107"/>
          <p:cNvGrpSpPr/>
          <p:nvPr/>
        </p:nvGrpSpPr>
        <p:grpSpPr>
          <a:xfrm>
            <a:off x="5675944" y="2233100"/>
            <a:ext cx="3025145" cy="2379328"/>
            <a:chOff x="2444748" y="555045"/>
            <a:chExt cx="7282048" cy="5727454"/>
          </a:xfrm>
        </p:grpSpPr>
        <p:sp>
          <p:nvSpPr>
            <p:cNvPr id="175" name="Google Shape;175;p107"/>
            <p:cNvSpPr/>
            <p:nvPr/>
          </p:nvSpPr>
          <p:spPr>
            <a:xfrm>
              <a:off x="4964693" y="5443837"/>
              <a:ext cx="2168250" cy="818207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07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07"/>
            <p:cNvSpPr/>
            <p:nvPr/>
          </p:nvSpPr>
          <p:spPr>
            <a:xfrm>
              <a:off x="8706599" y="5435655"/>
              <a:ext cx="490924" cy="81820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7"/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7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7"/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7"/>
            <p:cNvSpPr/>
            <p:nvPr/>
          </p:nvSpPr>
          <p:spPr>
            <a:xfrm>
              <a:off x="2747714" y="910966"/>
              <a:ext cx="6668903" cy="3763755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7"/>
            <p:cNvSpPr/>
            <p:nvPr/>
          </p:nvSpPr>
          <p:spPr>
            <a:xfrm>
              <a:off x="5654591" y="939518"/>
              <a:ext cx="3767723" cy="3732623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01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07"/>
          <p:cNvSpPr>
            <a:spLocks noGrp="1"/>
          </p:cNvSpPr>
          <p:nvPr>
            <p:ph type="pic" idx="2"/>
          </p:nvPr>
        </p:nvSpPr>
        <p:spPr>
          <a:xfrm>
            <a:off x="633572" y="1259051"/>
            <a:ext cx="2859750" cy="1616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107"/>
          <p:cNvSpPr>
            <a:spLocks noGrp="1"/>
          </p:cNvSpPr>
          <p:nvPr>
            <p:ph type="pic" idx="3"/>
          </p:nvPr>
        </p:nvSpPr>
        <p:spPr>
          <a:xfrm>
            <a:off x="5751741" y="2340003"/>
            <a:ext cx="2859750" cy="1616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p107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825" cy="5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4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396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52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91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0"/>
          <p:cNvSpPr txBox="1">
            <a:spLocks noGrp="1"/>
          </p:cNvSpPr>
          <p:nvPr>
            <p:ph type="body" idx="1"/>
          </p:nvPr>
        </p:nvSpPr>
        <p:spPr>
          <a:xfrm>
            <a:off x="242647" y="249362"/>
            <a:ext cx="8679825" cy="5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4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112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1"/>
          <p:cNvSpPr txBox="1">
            <a:spLocks noGrp="1"/>
          </p:cNvSpPr>
          <p:nvPr>
            <p:ph type="body" idx="1"/>
          </p:nvPr>
        </p:nvSpPr>
        <p:spPr>
          <a:xfrm>
            <a:off x="242647" y="92609"/>
            <a:ext cx="8679825" cy="5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4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111"/>
          <p:cNvSpPr/>
          <p:nvPr/>
        </p:nvSpPr>
        <p:spPr>
          <a:xfrm>
            <a:off x="265508" y="848693"/>
            <a:ext cx="2670525" cy="4052025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11"/>
          <p:cNvSpPr/>
          <p:nvPr/>
        </p:nvSpPr>
        <p:spPr>
          <a:xfrm>
            <a:off x="398950" y="1010625"/>
            <a:ext cx="115425" cy="3761325"/>
          </a:xfrm>
          <a:prstGeom prst="roundRect">
            <a:avLst>
              <a:gd name="adj" fmla="val 50000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1"/>
          <p:cNvSpPr/>
          <p:nvPr/>
        </p:nvSpPr>
        <p:spPr>
          <a:xfrm rot="5400000">
            <a:off x="2292881" y="957452"/>
            <a:ext cx="514350" cy="51390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352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  <a:tabLst/>
              <a:defRPr/>
            </a:pPr>
            <a:endParaRPr kumimoji="0" sz="1013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1"/>
          <p:cNvSpPr txBox="1"/>
          <p:nvPr/>
        </p:nvSpPr>
        <p:spPr>
          <a:xfrm>
            <a:off x="533778" y="1227919"/>
            <a:ext cx="1674225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1"/>
          <p:cNvSpPr txBox="1"/>
          <p:nvPr/>
        </p:nvSpPr>
        <p:spPr>
          <a:xfrm>
            <a:off x="533778" y="1595588"/>
            <a:ext cx="167422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Line Color</a:t>
            </a:r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11"/>
          <p:cNvSpPr txBox="1"/>
          <p:nvPr/>
        </p:nvSpPr>
        <p:spPr>
          <a:xfrm>
            <a:off x="540922" y="4356353"/>
            <a:ext cx="167400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www.allppt.com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1"/>
          <p:cNvSpPr txBox="1"/>
          <p:nvPr/>
        </p:nvSpPr>
        <p:spPr>
          <a:xfrm>
            <a:off x="540922" y="3337798"/>
            <a:ext cx="2038050" cy="103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FREE 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PPT TEMPLATES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667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28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373" name="Google Shape;373;p3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 sz="1050"/>
          </a:p>
        </p:txBody>
      </p:sp>
      <p:sp>
        <p:nvSpPr>
          <p:cNvPr id="374" name="Google Shape;374;p3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z="1050" smtClean="0"/>
              <a:pPr defTabSz="685800"/>
              <a:t>‹#›</a:t>
            </a:fld>
            <a:endParaRPr lang="en-GB" sz="1050"/>
          </a:p>
        </p:txBody>
      </p:sp>
    </p:spTree>
    <p:extLst>
      <p:ext uri="{BB962C8B-B14F-4D97-AF65-F5344CB8AC3E}">
        <p14:creationId xmlns:p14="http://schemas.microsoft.com/office/powerpoint/2010/main" val="62694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28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29" name="Google Shape;329;p3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30" name="Google Shape;330;p38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02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4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182880" y="274639"/>
            <a:ext cx="8736300" cy="5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sldNum" idx="12"/>
          </p:nvPr>
        </p:nvSpPr>
        <p:spPr>
          <a:xfrm>
            <a:off x="8499866" y="4851234"/>
            <a:ext cx="594675" cy="1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339" name="Google Shape;339;p46"/>
          <p:cNvSpPr txBox="1"/>
          <p:nvPr/>
        </p:nvSpPr>
        <p:spPr>
          <a:xfrm>
            <a:off x="182879" y="4856006"/>
            <a:ext cx="5338125" cy="1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GB" sz="82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Rapat Dengar Pendapat Panja Merdeka Belajar – Kampus Merdeka Komisi X DPR RI</a:t>
            </a:r>
            <a:endParaRPr kumimoji="0" sz="11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16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marR="0" lvl="0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51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KP Closing">
  <p:cSld name="PSKP Closing">
    <p:bg>
      <p:bgPr>
        <a:solidFill>
          <a:srgbClr val="055BA4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7"/>
          <p:cNvSpPr txBox="1"/>
          <p:nvPr/>
        </p:nvSpPr>
        <p:spPr>
          <a:xfrm>
            <a:off x="1938300" y="4280251"/>
            <a:ext cx="5267475" cy="63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Pusat Standar dan Kebijakan Pendidikan</a:t>
            </a:r>
            <a:endParaRPr kumimoji="0" sz="9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Badan Standar, Kurikulum, dan Asesmen Pendidikan</a:t>
            </a:r>
            <a:endParaRPr kumimoji="0" sz="9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Kementerian Pendidikan, Kebudayaan, Riset, dan Teknologi</a:t>
            </a:r>
            <a:endParaRPr kumimoji="0" sz="9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6" name="Google Shape;346;p147"/>
          <p:cNvSpPr/>
          <p:nvPr/>
        </p:nvSpPr>
        <p:spPr>
          <a:xfrm>
            <a:off x="8801100" y="4800600"/>
            <a:ext cx="342900" cy="342900"/>
          </a:xfrm>
          <a:prstGeom prst="rect">
            <a:avLst/>
          </a:prstGeom>
          <a:solidFill>
            <a:srgbClr val="FC9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4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4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t="1884" b="1893"/>
          <a:stretch/>
        </p:blipFill>
        <p:spPr>
          <a:xfrm>
            <a:off x="3093216" y="2968492"/>
            <a:ext cx="127216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4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9"/>
          <a:stretch/>
        </p:blipFill>
        <p:spPr>
          <a:xfrm>
            <a:off x="3439846" y="2968492"/>
            <a:ext cx="228989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4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534" r="533"/>
          <a:stretch/>
        </p:blipFill>
        <p:spPr>
          <a:xfrm>
            <a:off x="3888249" y="2968492"/>
            <a:ext cx="318040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4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49" b="59"/>
          <a:stretch/>
        </p:blipFill>
        <p:spPr>
          <a:xfrm>
            <a:off x="4893187" y="2965313"/>
            <a:ext cx="203545" cy="23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4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t="592" b="590"/>
          <a:stretch/>
        </p:blipFill>
        <p:spPr>
          <a:xfrm>
            <a:off x="5316147" y="2968492"/>
            <a:ext cx="279875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47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9"/>
          <a:stretch/>
        </p:blipFill>
        <p:spPr>
          <a:xfrm>
            <a:off x="4425702" y="2958953"/>
            <a:ext cx="248071" cy="24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47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t="227" b="236"/>
          <a:stretch/>
        </p:blipFill>
        <p:spPr>
          <a:xfrm>
            <a:off x="5815435" y="3000292"/>
            <a:ext cx="235349" cy="16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4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31150" y="1376461"/>
            <a:ext cx="1281700" cy="126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84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orient="horz" pos="4032">
          <p15:clr>
            <a:srgbClr val="FA7B17"/>
          </p15:clr>
        </p15:guide>
        <p15:guide id="3" pos="288">
          <p15:clr>
            <a:srgbClr val="FA7B17"/>
          </p15:clr>
        </p15:guide>
        <p15:guide id="4" pos="7392">
          <p15:clr>
            <a:srgbClr val="FA7B17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8"/>
          <p:cNvSpPr/>
          <p:nvPr/>
        </p:nvSpPr>
        <p:spPr>
          <a:xfrm>
            <a:off x="-1211" y="2258212"/>
            <a:ext cx="9145211" cy="2891876"/>
          </a:xfrm>
          <a:custGeom>
            <a:avLst/>
            <a:gdLst/>
            <a:ahLst/>
            <a:cxnLst/>
            <a:rect l="l" t="t" r="r" b="b"/>
            <a:pathLst>
              <a:path w="12193615" h="3855834" extrusionOk="0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rgbClr val="25A88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  <a:tabLst/>
              <a:defRPr/>
            </a:pPr>
            <a:endParaRPr kumimoji="0" sz="20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168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41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67" name="Google Shape;367;p41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68" name="Google Shape;368;p41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26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28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74" name="Google Shape;374;p3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25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5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28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85"/>
          <p:cNvSpPr txBox="1"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chemeClr val="lt1"/>
                </a:solidFill>
              </a:defRPr>
            </a:lvl2pPr>
            <a:lvl3pPr marL="1028700" lvl="2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lt1"/>
                </a:solidFill>
              </a:defRPr>
            </a:lvl3pPr>
            <a:lvl4pPr marL="1371600" lvl="3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4pPr>
            <a:lvl5pPr marL="1714500" lvl="4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5pPr>
            <a:lvl6pPr marL="2057400" lvl="5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6pPr>
            <a:lvl7pPr marL="2400300" lvl="6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7pPr>
            <a:lvl8pPr marL="2743200" lvl="7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8pPr>
            <a:lvl9pPr marL="3086100" lvl="8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8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79" name="Google Shape;379;p8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80" name="Google Shape;380;p8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70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86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86"/>
          <p:cNvSpPr txBox="1">
            <a:spLocks noGrp="1"/>
          </p:cNvSpPr>
          <p:nvPr>
            <p:ph type="body" idx="2"/>
          </p:nvPr>
        </p:nvSpPr>
        <p:spPr>
          <a:xfrm>
            <a:off x="4753737" y="1978533"/>
            <a:ext cx="3202685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8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86" name="Google Shape;386;p8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87" name="Google Shape;387;p8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841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7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342900" lvl="0" indent="-17145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sz="1425" b="0" cap="none">
                <a:solidFill>
                  <a:srgbClr val="6B8890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sz="1425" b="1"/>
            </a:lvl2pPr>
            <a:lvl3pPr marL="1028700" lvl="2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0" name="Google Shape;390;p87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87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87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342900" lvl="0" indent="-17145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sz="1425" b="0" cap="none">
                <a:solidFill>
                  <a:srgbClr val="6B8890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None/>
              <a:defRPr sz="1425" b="1"/>
            </a:lvl2pPr>
            <a:lvl3pPr marL="1028700" lvl="2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3" name="Google Shape;393;p8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94" name="Google Shape;394;p8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95" name="Google Shape;395;p8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396" name="Google Shape;396;p8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394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8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8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0" name="Google Shape;400;p8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1" name="Google Shape;401;p88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453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9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4" name="Google Shape;404;p89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05" name="Google Shape;405;p89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4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90"/>
          <p:cNvSpPr txBox="1"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16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90"/>
          <p:cNvSpPr txBox="1">
            <a:spLocks noGrp="1"/>
          </p:cNvSpPr>
          <p:nvPr>
            <p:ph type="body" idx="1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00"/>
              <a:buChar char="•"/>
              <a:defRPr sz="1425">
                <a:solidFill>
                  <a:schemeClr val="dk1"/>
                </a:solidFill>
              </a:defRPr>
            </a:lvl1pPr>
            <a:lvl2pPr marL="685800" lvl="1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solidFill>
                  <a:schemeClr val="dk1"/>
                </a:solidFill>
              </a:defRPr>
            </a:lvl2pPr>
            <a:lvl3pPr marL="1028700" lvl="2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solidFill>
                  <a:schemeClr val="dk1"/>
                </a:solidFill>
              </a:defRPr>
            </a:lvl3pPr>
            <a:lvl4pPr marL="1371600" lvl="3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solidFill>
                  <a:schemeClr val="dk1"/>
                </a:solidFill>
              </a:defRPr>
            </a:lvl4pPr>
            <a:lvl5pPr marL="1714500" lvl="4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>
                <a:solidFill>
                  <a:schemeClr val="dk1"/>
                </a:solidFill>
              </a:defRPr>
            </a:lvl5pPr>
            <a:lvl6pPr marL="2057400" lvl="5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/>
            </a:lvl6pPr>
            <a:lvl7pPr marL="2400300" lvl="6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/>
            </a:lvl7pPr>
            <a:lvl8pPr marL="2743200" lvl="7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/>
            </a:lvl8pPr>
            <a:lvl9pPr marL="3086100" lvl="8" indent="-2476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10" name="Google Shape;410;p90"/>
          <p:cNvSpPr txBox="1">
            <a:spLocks noGrp="1"/>
          </p:cNvSpPr>
          <p:nvPr>
            <p:ph type="body" idx="2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342900" lvl="0" indent="-17145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125">
                <a:solidFill>
                  <a:srgbClr val="FFFFFF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050"/>
            </a:lvl2pPr>
            <a:lvl3pPr marL="1028700" lvl="2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3pPr>
            <a:lvl4pPr marL="1371600" lvl="3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4pPr>
            <a:lvl5pPr marL="1714500" lvl="4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5pPr>
            <a:lvl6pPr marL="2057400" lvl="5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6pPr>
            <a:lvl7pPr marL="2400300" lvl="6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7pPr>
            <a:lvl8pPr marL="2743200" lvl="7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8pPr>
            <a:lvl9pPr marL="3086100" lvl="8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411" name="Google Shape;411;p9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12" name="Google Shape;412;p90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13" name="Google Shape;413;p90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984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1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91"/>
          <p:cNvSpPr txBox="1"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16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91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18" name="Google Shape;418;p91"/>
          <p:cNvSpPr txBox="1">
            <a:spLocks noGrp="1"/>
          </p:cNvSpPr>
          <p:nvPr>
            <p:ph type="body" idx="1"/>
          </p:nvPr>
        </p:nvSpPr>
        <p:spPr>
          <a:xfrm>
            <a:off x="836676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342900" lvl="0" indent="-17145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125">
                <a:solidFill>
                  <a:srgbClr val="FFFFFF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050"/>
            </a:lvl2pPr>
            <a:lvl3pPr marL="1028700" lvl="2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3pPr>
            <a:lvl4pPr marL="1371600" lvl="3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4pPr>
            <a:lvl5pPr marL="1714500" lvl="4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5pPr>
            <a:lvl6pPr marL="2057400" lvl="5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6pPr>
            <a:lvl7pPr marL="2400300" lvl="6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7pPr>
            <a:lvl8pPr marL="2743200" lvl="7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8pPr>
            <a:lvl9pPr marL="3086100" lvl="8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419" name="Google Shape;419;p91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20" name="Google Shape;420;p91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21" name="Google Shape;421;p91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62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92"/>
          <p:cNvSpPr txBox="1">
            <a:spLocks noGrp="1"/>
          </p:cNvSpPr>
          <p:nvPr>
            <p:ph type="body" idx="1"/>
          </p:nvPr>
        </p:nvSpPr>
        <p:spPr>
          <a:xfrm rot="5400000">
            <a:off x="3408757" y="243129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9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26" name="Google Shape;426;p92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27" name="Google Shape;427;p92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69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3"/>
          <p:cNvSpPr txBox="1">
            <a:spLocks noGrp="1"/>
          </p:cNvSpPr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93"/>
          <p:cNvSpPr txBox="1">
            <a:spLocks noGrp="1"/>
          </p:cNvSpPr>
          <p:nvPr>
            <p:ph type="body" idx="1"/>
          </p:nvPr>
        </p:nvSpPr>
        <p:spPr>
          <a:xfrm rot="5400000">
            <a:off x="2128981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9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32" name="Google Shape;432;p9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433" name="Google Shape;433;p9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595959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81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57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182880" y="274639"/>
            <a:ext cx="8736300" cy="5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sldNum" idx="12"/>
          </p:nvPr>
        </p:nvSpPr>
        <p:spPr>
          <a:xfrm>
            <a:off x="8499866" y="4851234"/>
            <a:ext cx="594675" cy="1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339" name="Google Shape;339;p46"/>
          <p:cNvSpPr txBox="1"/>
          <p:nvPr/>
        </p:nvSpPr>
        <p:spPr>
          <a:xfrm>
            <a:off x="182879" y="4856006"/>
            <a:ext cx="5338125" cy="1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GB" sz="82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Rapat Dengar Pendapat Panja Merdeka Belajar – Kampus Merdeka Komisi X DPR RI</a:t>
            </a:r>
            <a:endParaRPr kumimoji="0" sz="11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2950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marR="0" lvl="0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1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43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KP Closing">
  <p:cSld name="PSKP Closing">
    <p:bg>
      <p:bgPr>
        <a:solidFill>
          <a:srgbClr val="055BA4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7"/>
          <p:cNvSpPr txBox="1"/>
          <p:nvPr/>
        </p:nvSpPr>
        <p:spPr>
          <a:xfrm>
            <a:off x="1938300" y="4280251"/>
            <a:ext cx="5267475" cy="63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Pusat Standar dan Kebijakan Pendidikan</a:t>
            </a:r>
            <a:endParaRPr kumimoji="0" sz="9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Badan Standar, Kurikulum, dan Asesmen Pendidikan</a:t>
            </a:r>
            <a:endParaRPr kumimoji="0" sz="9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rPr>
              <a:t>Kementerian Pendidikan, Kebudayaan, Riset, dan Teknologi</a:t>
            </a:r>
            <a:endParaRPr kumimoji="0" sz="9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6" name="Google Shape;346;p147"/>
          <p:cNvSpPr/>
          <p:nvPr/>
        </p:nvSpPr>
        <p:spPr>
          <a:xfrm>
            <a:off x="8801100" y="4800600"/>
            <a:ext cx="342900" cy="342900"/>
          </a:xfrm>
          <a:prstGeom prst="rect">
            <a:avLst/>
          </a:prstGeom>
          <a:solidFill>
            <a:srgbClr val="FC9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4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4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t="1884" b="1893"/>
          <a:stretch/>
        </p:blipFill>
        <p:spPr>
          <a:xfrm>
            <a:off x="3093216" y="2968492"/>
            <a:ext cx="127216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4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t="9"/>
          <a:stretch/>
        </p:blipFill>
        <p:spPr>
          <a:xfrm>
            <a:off x="3439846" y="2968492"/>
            <a:ext cx="228989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4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534" r="533"/>
          <a:stretch/>
        </p:blipFill>
        <p:spPr>
          <a:xfrm>
            <a:off x="3888249" y="2968492"/>
            <a:ext cx="318040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4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49" b="59"/>
          <a:stretch/>
        </p:blipFill>
        <p:spPr>
          <a:xfrm>
            <a:off x="4893187" y="2965313"/>
            <a:ext cx="203545" cy="23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4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t="592" b="590"/>
          <a:stretch/>
        </p:blipFill>
        <p:spPr>
          <a:xfrm>
            <a:off x="5316147" y="2968492"/>
            <a:ext cx="279875" cy="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47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9"/>
          <a:stretch/>
        </p:blipFill>
        <p:spPr>
          <a:xfrm>
            <a:off x="4425702" y="2958953"/>
            <a:ext cx="248071" cy="24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47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t="227" b="236"/>
          <a:stretch/>
        </p:blipFill>
        <p:spPr>
          <a:xfrm>
            <a:off x="5815435" y="3000292"/>
            <a:ext cx="235349" cy="16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4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31150" y="1376461"/>
            <a:ext cx="1281700" cy="126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076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orient="horz" pos="4032">
          <p15:clr>
            <a:srgbClr val="FA7B17"/>
          </p15:clr>
        </p15:guide>
        <p15:guide id="3" pos="288">
          <p15:clr>
            <a:srgbClr val="FA7B17"/>
          </p15:clr>
        </p15:guide>
        <p15:guide id="4" pos="7392">
          <p15:clr>
            <a:srgbClr val="FA7B17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8"/>
          <p:cNvSpPr/>
          <p:nvPr/>
        </p:nvSpPr>
        <p:spPr>
          <a:xfrm>
            <a:off x="-1211" y="2258212"/>
            <a:ext cx="9145211" cy="2891876"/>
          </a:xfrm>
          <a:custGeom>
            <a:avLst/>
            <a:gdLst/>
            <a:ahLst/>
            <a:cxnLst/>
            <a:rect l="l" t="t" r="r" b="b"/>
            <a:pathLst>
              <a:path w="12193615" h="3855834" extrusionOk="0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rgbClr val="25A88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1"/>
              <a:buFont typeface="Arial"/>
              <a:buNone/>
              <a:tabLst/>
              <a:defRPr/>
            </a:pPr>
            <a:endParaRPr kumimoji="0" sz="20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05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2b9ad6fecc_0_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22b9ad6fecc_0_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g22b9ad6fecc_0_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523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665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173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8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6858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23" name="Google Shape;323;p3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8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6858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24" name="Google Shape;324;p3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36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481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35"/>
          <p:cNvSpPr txBox="1"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3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8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61" name="Google Shape;361;p3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88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6858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62" name="Google Shape;362;p3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25" b="0" u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744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858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www.azquotes.com/quote/864404?ref=literacy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42" y="1626551"/>
            <a:ext cx="8520600" cy="900891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b="1" dirty="0">
                <a:latin typeface="Poppins"/>
                <a:ea typeface="Poppins"/>
                <a:cs typeface="Poppins"/>
                <a:sym typeface="Poppins"/>
              </a:rPr>
              <a:t>PDM </a:t>
            </a:r>
            <a:r>
              <a:rPr lang="en-GB" b="1" dirty="0" smtClean="0">
                <a:latin typeface="Poppins"/>
                <a:ea typeface="Poppins"/>
                <a:cs typeface="Poppins"/>
                <a:sym typeface="Poppins"/>
              </a:rPr>
              <a:t>10 - </a:t>
            </a:r>
            <a:r>
              <a:rPr lang="en-GB" b="1" dirty="0" err="1">
                <a:latin typeface="Poppins"/>
                <a:ea typeface="Poppins"/>
                <a:cs typeface="Poppins"/>
                <a:sym typeface="Poppins"/>
              </a:rPr>
              <a:t>Pemulihan</a:t>
            </a:r>
            <a:r>
              <a:rPr lang="en-GB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b="1" dirty="0" err="1" smtClean="0">
                <a:latin typeface="Poppins"/>
                <a:ea typeface="Poppins"/>
                <a:cs typeface="Poppins"/>
                <a:sym typeface="Poppins"/>
              </a:rPr>
              <a:t>Pembelajaran</a:t>
            </a:r>
            <a:r>
              <a:rPr lang="en-GB" b="1" dirty="0" smtClean="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GB" b="1" dirty="0" smtClean="0">
                <a:latin typeface="Poppins"/>
                <a:ea typeface="Poppins"/>
                <a:cs typeface="Poppins"/>
                <a:sym typeface="Poppins"/>
              </a:rPr>
            </a:br>
            <a:r>
              <a:rPr lang="en-GB" b="1" dirty="0" err="1" smtClean="0">
                <a:latin typeface="Poppins"/>
                <a:ea typeface="Poppins"/>
                <a:cs typeface="Poppins"/>
                <a:sym typeface="Poppins"/>
              </a:rPr>
              <a:t>Pengantar</a:t>
            </a:r>
            <a:r>
              <a:rPr lang="en-GB" b="1" dirty="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GB" b="1" dirty="0">
                <a:latin typeface="Poppins"/>
                <a:ea typeface="Poppins"/>
                <a:cs typeface="Poppins"/>
                <a:sym typeface="Poppins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4442" y="4316669"/>
            <a:ext cx="82499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 err="1" smtClean="0">
                <a:latin typeface="Poppins"/>
                <a:ea typeface="Poppins"/>
                <a:cs typeface="Poppins"/>
                <a:sym typeface="Poppins"/>
              </a:rPr>
              <a:t>Direktorat</a:t>
            </a:r>
            <a:r>
              <a:rPr lang="en-GB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b="1" dirty="0" err="1" smtClean="0">
                <a:latin typeface="Poppins"/>
                <a:ea typeface="Poppins"/>
                <a:cs typeface="Poppins"/>
                <a:sym typeface="Poppins"/>
              </a:rPr>
              <a:t>Jenderal</a:t>
            </a:r>
            <a:r>
              <a:rPr lang="en-GB" b="1" dirty="0" smtClean="0">
                <a:latin typeface="Poppins"/>
                <a:ea typeface="Poppins"/>
                <a:cs typeface="Poppins"/>
                <a:sym typeface="Poppins"/>
              </a:rPr>
              <a:t> PAUD </a:t>
            </a:r>
            <a:r>
              <a:rPr lang="en-GB" b="1" dirty="0" err="1" smtClean="0">
                <a:latin typeface="Poppins"/>
                <a:ea typeface="Poppins"/>
                <a:cs typeface="Poppins"/>
                <a:sym typeface="Poppins"/>
              </a:rPr>
              <a:t>Dikdas</a:t>
            </a:r>
            <a:r>
              <a:rPr lang="en-GB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b="1" dirty="0" err="1" smtClean="0">
                <a:latin typeface="Poppins"/>
                <a:ea typeface="Poppins"/>
                <a:cs typeface="Poppins"/>
                <a:sym typeface="Poppins"/>
              </a:rPr>
              <a:t>dan</a:t>
            </a:r>
            <a:r>
              <a:rPr lang="en-GB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b="1" dirty="0" err="1" smtClean="0">
                <a:latin typeface="Poppins"/>
                <a:ea typeface="Poppins"/>
                <a:cs typeface="Poppins"/>
                <a:sym typeface="Poppins"/>
              </a:rPr>
              <a:t>Dikmen</a:t>
            </a:r>
            <a:endParaRPr lang="en-GB" b="1" dirty="0" smtClean="0">
              <a:latin typeface="Poppins"/>
              <a:ea typeface="Poppins"/>
              <a:cs typeface="Poppins"/>
              <a:sym typeface="Poppins"/>
            </a:endParaRPr>
          </a:p>
          <a:p>
            <a:r>
              <a:rPr lang="en-GB" b="1" dirty="0" smtClean="0">
                <a:latin typeface="Poppins"/>
                <a:cs typeface="Poppins"/>
                <a:sym typeface="Poppins"/>
              </a:rPr>
              <a:t>BPMP </a:t>
            </a:r>
            <a:r>
              <a:rPr lang="en-GB" b="1" dirty="0" err="1" smtClean="0">
                <a:latin typeface="Poppins"/>
                <a:cs typeface="Poppins"/>
                <a:sym typeface="Poppins"/>
              </a:rPr>
              <a:t>Provinsi</a:t>
            </a:r>
            <a:r>
              <a:rPr lang="en-GB" b="1" dirty="0" smtClean="0">
                <a:latin typeface="Poppins"/>
                <a:cs typeface="Poppins"/>
                <a:sym typeface="Poppins"/>
              </a:rPr>
              <a:t> Kalimantan Barat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EVALUASI PEMBUDAYAAN LITERASI</a:t>
            </a:r>
            <a:br>
              <a:rPr lang="en-US" dirty="0" smtClean="0"/>
            </a:br>
            <a:r>
              <a:rPr lang="en-US" dirty="0" smtClean="0"/>
              <a:t>PUSAT STANDAR DAN KEBIJAKAN PENDIDIKAN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3635" y="1077871"/>
            <a:ext cx="8736300" cy="240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AutoNum type="arabicPeriod"/>
            </a:pP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Kuantitatif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daring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mengisi</a:t>
            </a:r>
            <a:r>
              <a:rPr lang="en-US" sz="2400" dirty="0" smtClean="0"/>
              <a:t> instrument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Dinas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Kabupaten</a:t>
            </a:r>
            <a:r>
              <a:rPr lang="en-US" sz="2400" dirty="0" smtClean="0"/>
              <a:t>/Kota,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, Guru </a:t>
            </a:r>
            <a:r>
              <a:rPr lang="en-US" sz="2400" dirty="0" err="1" smtClean="0"/>
              <a:t>Kelas</a:t>
            </a:r>
            <a:r>
              <a:rPr lang="en-US" sz="2400" dirty="0" smtClean="0"/>
              <a:t> 1/4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Pengelola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endParaRPr lang="en-US" sz="2400" dirty="0" smtClean="0"/>
          </a:p>
          <a:p>
            <a:endParaRPr lang="en-US" sz="2400" dirty="0" smtClean="0"/>
          </a:p>
          <a:p>
            <a:pPr marL="360363" indent="-360363"/>
            <a:r>
              <a:rPr lang="en-US" sz="2400" dirty="0" smtClean="0"/>
              <a:t>2. 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kualitatif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forum discussion group (FGD) di 12 </a:t>
            </a:r>
            <a:r>
              <a:rPr lang="en-US" sz="2400" dirty="0" err="1" smtClean="0"/>
              <a:t>Kabupaten</a:t>
            </a:r>
            <a:r>
              <a:rPr lang="en-US" sz="2400" dirty="0" smtClean="0"/>
              <a:t>: 144 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40"/>
            <a:ext cx="8736300" cy="424004"/>
          </a:xfrm>
        </p:spPr>
        <p:txBody>
          <a:bodyPr/>
          <a:lstStyle/>
          <a:p>
            <a:pPr algn="ctr"/>
            <a:r>
              <a:rPr lang="en-US" sz="2000" dirty="0" err="1" smtClean="0"/>
              <a:t>Progres</a:t>
            </a:r>
            <a:r>
              <a:rPr lang="en-US" sz="2000" dirty="0" smtClean="0"/>
              <a:t> </a:t>
            </a:r>
            <a:r>
              <a:rPr lang="en-US" sz="2000" dirty="0" err="1" smtClean="0"/>
              <a:t>Pengisian</a:t>
            </a:r>
            <a:r>
              <a:rPr lang="en-US" sz="2000" dirty="0" smtClean="0"/>
              <a:t> </a:t>
            </a:r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Kualitatif</a:t>
            </a:r>
            <a:r>
              <a:rPr lang="en-US" sz="2000" dirty="0" smtClean="0"/>
              <a:t> </a:t>
            </a:r>
            <a:r>
              <a:rPr lang="en-US" sz="2000" dirty="0" err="1" smtClean="0"/>
              <a:t>Pembudayaan</a:t>
            </a:r>
            <a:r>
              <a:rPr lang="en-US" sz="2000" dirty="0" smtClean="0"/>
              <a:t> </a:t>
            </a:r>
            <a:r>
              <a:rPr lang="en-US" sz="2000" dirty="0" err="1" smtClean="0"/>
              <a:t>Literasi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50490"/>
              </p:ext>
            </p:extLst>
          </p:nvPr>
        </p:nvGraphicFramePr>
        <p:xfrm>
          <a:off x="182880" y="794657"/>
          <a:ext cx="8213782" cy="4486266"/>
        </p:xfrm>
        <a:graphic>
          <a:graphicData uri="http://schemas.openxmlformats.org/drawingml/2006/table">
            <a:tbl>
              <a:tblPr/>
              <a:tblGrid>
                <a:gridCol w="617098">
                  <a:extLst>
                    <a:ext uri="{9D8B030D-6E8A-4147-A177-3AD203B41FA5}">
                      <a16:colId xmlns:a16="http://schemas.microsoft.com/office/drawing/2014/main" xmlns="" val="3212457853"/>
                    </a:ext>
                  </a:extLst>
                </a:gridCol>
                <a:gridCol w="3053569">
                  <a:extLst>
                    <a:ext uri="{9D8B030D-6E8A-4147-A177-3AD203B41FA5}">
                      <a16:colId xmlns:a16="http://schemas.microsoft.com/office/drawing/2014/main" xmlns="" val="4152386100"/>
                    </a:ext>
                  </a:extLst>
                </a:gridCol>
                <a:gridCol w="617098">
                  <a:extLst>
                    <a:ext uri="{9D8B030D-6E8A-4147-A177-3AD203B41FA5}">
                      <a16:colId xmlns:a16="http://schemas.microsoft.com/office/drawing/2014/main" xmlns="" val="3941816056"/>
                    </a:ext>
                  </a:extLst>
                </a:gridCol>
                <a:gridCol w="787332">
                  <a:extLst>
                    <a:ext uri="{9D8B030D-6E8A-4147-A177-3AD203B41FA5}">
                      <a16:colId xmlns:a16="http://schemas.microsoft.com/office/drawing/2014/main" xmlns="" val="897472306"/>
                    </a:ext>
                  </a:extLst>
                </a:gridCol>
                <a:gridCol w="787332">
                  <a:extLst>
                    <a:ext uri="{9D8B030D-6E8A-4147-A177-3AD203B41FA5}">
                      <a16:colId xmlns:a16="http://schemas.microsoft.com/office/drawing/2014/main" xmlns="" val="4000984332"/>
                    </a:ext>
                  </a:extLst>
                </a:gridCol>
                <a:gridCol w="829889">
                  <a:extLst>
                    <a:ext uri="{9D8B030D-6E8A-4147-A177-3AD203B41FA5}">
                      <a16:colId xmlns:a16="http://schemas.microsoft.com/office/drawing/2014/main" xmlns="" val="4108292570"/>
                    </a:ext>
                  </a:extLst>
                </a:gridCol>
                <a:gridCol w="829889">
                  <a:extLst>
                    <a:ext uri="{9D8B030D-6E8A-4147-A177-3AD203B41FA5}">
                      <a16:colId xmlns:a16="http://schemas.microsoft.com/office/drawing/2014/main" xmlns="" val="4140970153"/>
                    </a:ext>
                  </a:extLst>
                </a:gridCol>
                <a:gridCol w="691575">
                  <a:extLst>
                    <a:ext uri="{9D8B030D-6E8A-4147-A177-3AD203B41FA5}">
                      <a16:colId xmlns:a16="http://schemas.microsoft.com/office/drawing/2014/main" xmlns="" val="1964973615"/>
                    </a:ext>
                  </a:extLst>
                </a:gridCol>
              </a:tblGrid>
              <a:tr h="211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Kabupaten/Kota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Sasaran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Lengkap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Lengkap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Mengisi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973036"/>
                  </a:ext>
                </a:extLst>
              </a:tr>
              <a:tr h="21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Jml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114326"/>
                  </a:ext>
                </a:extLst>
              </a:tr>
              <a:tr h="211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 lvl="4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BENGKAYANG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11.89%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183336"/>
                  </a:ext>
                </a:extLst>
              </a:tr>
              <a:tr h="21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8410977"/>
                  </a:ext>
                </a:extLst>
              </a:tr>
              <a:tr h="211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 lvl="4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SAMBAS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48.51%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166463"/>
                  </a:ext>
                </a:extLst>
              </a:tr>
              <a:tr h="21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473819"/>
                  </a:ext>
                </a:extLst>
              </a:tr>
              <a:tr h="211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 lvl="4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SANGGAU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20.74%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343524"/>
                  </a:ext>
                </a:extLst>
              </a:tr>
              <a:tr h="21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5619747"/>
                  </a:ext>
                </a:extLst>
              </a:tr>
              <a:tr h="211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 lvl="4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KAPUAS HULU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10.64%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1823104"/>
                  </a:ext>
                </a:extLst>
              </a:tr>
              <a:tr h="21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5704953"/>
                  </a:ext>
                </a:extLst>
              </a:tr>
              <a:tr h="211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 lvl="4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SINTANG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7.76%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6012436"/>
                  </a:ext>
                </a:extLst>
              </a:tr>
              <a:tr h="21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PAUD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06747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KAYONG UTARA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11.11%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8593297"/>
                  </a:ext>
                </a:extLst>
              </a:tr>
              <a:tr h="211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KETAPANG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2545512"/>
                  </a:ext>
                </a:extLst>
              </a:tr>
              <a:tr h="211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KUBU RAYA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3.70%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7425871"/>
                  </a:ext>
                </a:extLst>
              </a:tr>
              <a:tr h="211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LANDAK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35.45%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5653376"/>
                  </a:ext>
                </a:extLst>
              </a:tr>
              <a:tr h="211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MELAWI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12.12%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2803723"/>
                  </a:ext>
                </a:extLst>
              </a:tr>
              <a:tr h="211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MEMPAWAH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47.62%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4692231"/>
                  </a:ext>
                </a:extLst>
              </a:tr>
              <a:tr h="211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KABUPATEN SEKADAU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8825803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KOTA PONTIANAK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4425574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4" indent="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KOTA SINGKAWANG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63" marR="3963" marT="3963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100.00%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63" marR="3963" marT="3963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12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0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577901" y="1936875"/>
            <a:ext cx="705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FGD </a:t>
            </a:r>
            <a:r>
              <a:rPr kumimoji="0" lang="en-GB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Pembudayaan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GB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Literasi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523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214027"/>
            <a:ext cx="8520600" cy="938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en-GB" dirty="0"/>
              <a:t>JADWAL PELAKSANAAN KEGIATAN</a:t>
            </a:r>
            <a:br>
              <a:rPr lang="en-GB" dirty="0"/>
            </a:br>
            <a:r>
              <a:rPr lang="en-GB" dirty="0"/>
              <a:t>FGD PEMBUDAYAAN LITERASI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lang="en-GB" sz="189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lang="en-GB" sz="1892" dirty="0" smtClean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lang="en-GB" sz="189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lang="en-GB" sz="1892" dirty="0" smtClean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-GB" sz="1892" dirty="0" smtClean="0">
                <a:solidFill>
                  <a:srgbClr val="0000FF"/>
                </a:solidFill>
              </a:rPr>
              <a:t> 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lang="en-GB" sz="189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sz="1892" dirty="0">
              <a:solidFill>
                <a:srgbClr val="0000FF"/>
              </a:solidFill>
            </a:endParaRPr>
          </a:p>
          <a:p>
            <a:pPr marL="11430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sz="189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89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89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endParaRPr sz="189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855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45509"/>
              </p:ext>
            </p:extLst>
          </p:nvPr>
        </p:nvGraphicFramePr>
        <p:xfrm>
          <a:off x="311699" y="1152474"/>
          <a:ext cx="8236399" cy="384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11744142" imgH="6429342" progId="Excel.Sheet.12">
                  <p:embed/>
                </p:oleObj>
              </mc:Choice>
              <mc:Fallback>
                <p:oleObj name="Worksheet" r:id="rId4" imgW="11744142" imgH="64293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699" y="1152474"/>
                        <a:ext cx="8236399" cy="3844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6200" y="76200"/>
            <a:ext cx="86868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>
                <a:latin typeface="Arial"/>
                <a:ea typeface="Arial"/>
                <a:cs typeface="Arial"/>
                <a:sym typeface="Arial"/>
              </a:rPr>
              <a:t>Pedoman Umum FGD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304800" y="571525"/>
            <a:ext cx="87927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BBPMP/BPMP mengundang 4-6 Satuan Pendidikan Penerima Hibah Buku Bacaan Bermutu dari jenjang PAUD dan SD. Masing-Masing Satuan Pendidikan diwakili oleh Kepala Sekolah dan satu orang guru. (Catatan: Jika BBPMP/BPMP memiliki sumberdaya anggaran, dapat mengundang kelipatan dari jumlah di atas. Maks 2 kali)</a:t>
            </a:r>
            <a:endParaRPr sz="1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FGD akan dibedakan menjadi 2 kategori kelompok: (1) Kelompok Kepala Sekolah dan (2) Kelompok Guru</a:t>
            </a:r>
            <a:endParaRPr sz="1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Setiap Kelompok akan dipandu  oleh 1 orang Fasilitator dan 1 orang Notulis.</a:t>
            </a:r>
            <a:endParaRPr sz="1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 bertugas untuk memandu proses diskusi sesuai scenario FGD</a:t>
            </a:r>
            <a:endParaRPr sz="1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Notulis bertugas untuk mencatat seluruh informasi yang disampaikan oleh peserta selama FGD berlangsung dan memasukkan dalam spreadsheet yang telah disediakan.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86525"/>
            <a:ext cx="8839200" cy="164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175650" y="753600"/>
            <a:ext cx="87927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oboto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memperkenalkan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menyampaikan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perannya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memandu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kesempatan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memperkenalkan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setidaknya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meliputi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Asal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Sekolah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yang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diikuti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PSP, IKM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Mandiri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Berbagi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IKM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Mandiri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Berubah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IKM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Mandiri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Belajar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Non Program (K-13)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Keikutsertaan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pelatihan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pengelolaan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pemanfaatan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buku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Ikut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ikut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Keikutsertaan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Pendidikan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Guru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Penggerak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Belum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Ikut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Sedang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mengikuti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PGP/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Sudah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Lulus PGP)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Apakah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sekolah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menjadi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sasaran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Kampus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Mengajar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menyampaikan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Tujuan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FGD: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4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Mendapatkan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informasi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pengalaman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pendidikan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melakukan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upaya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penguatan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literasi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sekolah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4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Mendapatkan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umpan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balik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terhadap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dukungan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penguatan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literasi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oleh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Kemendikbudristek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Memastikan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kenyamanan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mengemukakan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pendapat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(FGD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menilai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kinerja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KS/guru/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Pendidikan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dimohon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informasi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sesuai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pemahaman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kondisi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Pendidikan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masing-masing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769"/>
              <a:buFont typeface="Arial"/>
              <a:buNone/>
            </a:pPr>
            <a:r>
              <a:rPr lang="en-GB" sz="1950" dirty="0" err="1" smtClean="0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 smtClean="0">
                <a:latin typeface="Arial"/>
                <a:ea typeface="Arial"/>
                <a:cs typeface="Arial"/>
                <a:sym typeface="Arial"/>
              </a:rPr>
              <a:t> I.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Perkenalan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		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Membangun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kedekatan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antara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fasilitator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peserta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	: 20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228600" y="1104925"/>
            <a:ext cx="8792700" cy="4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menunjukkan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beberapa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halaman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buku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bacaan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jenjang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C. (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Pastikan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stiker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penanda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jenjang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buku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meberikan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selembar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kertas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/post it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Meminta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menuliskan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asal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sekolah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menanyakan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Menurut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Bapak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Ibu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apakah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contoh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buku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bacaan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tersebut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tepat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diberikan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siswa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kelas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 yang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belum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lancar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membaca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Dan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alasanya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Catatan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Sampel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halaman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buku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bacaan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dapat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dilihat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pada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lampiran</a:t>
            </a:r>
            <a:r>
              <a:rPr lang="en-GB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 </a:t>
            </a:r>
            <a:r>
              <a:rPr lang="en-GB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</a:t>
            </a:r>
            <a:endParaRPr sz="17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meminta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menuliskan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jawaban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kertas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lembar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jawab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meminta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kertas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dikumpulkan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mendiskusikan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jawaban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alasan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ditulis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masing-masing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II.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Pemahaman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terkait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Buku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Berjenjang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1349999" lvl="0" indent="-1349999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	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pemahaman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terkait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kesesuaian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antara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kemampuan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membaca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didik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penjenjangan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buku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III.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Kemampuan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Kebiasaan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Membaca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Didik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		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kemampuan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kebiasaan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membaca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didik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satuan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pendidikan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	: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  <p:sp>
        <p:nvSpPr>
          <p:cNvPr id="120" name="Google Shape;120;p21"/>
          <p:cNvSpPr txBox="1"/>
          <p:nvPr/>
        </p:nvSpPr>
        <p:spPr>
          <a:xfrm>
            <a:off x="105300" y="1104925"/>
            <a:ext cx="40512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lphaUcPeriod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Kemampuan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Membaca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Hanya</a:t>
            </a:r>
            <a:r>
              <a:rPr lang="en-GB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GB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Kelompok</a:t>
            </a:r>
            <a:r>
              <a:rPr lang="en-GB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Guru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menanyakan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Secara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umum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bagaimana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kemampuan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membaca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belum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)”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Kondisi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menunjukkan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tersebut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Bagaimana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guru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mengetahui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kemampuan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membaca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448700" y="1104925"/>
            <a:ext cx="40512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Kebiasaan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Membaca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GB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Kelompok</a:t>
            </a:r>
            <a:r>
              <a:rPr lang="en-GB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KS </a:t>
            </a:r>
            <a:r>
              <a:rPr lang="en-GB" sz="1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Guru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menanyakan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Secara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umum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bagaimana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kebiasaan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membaca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belum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)”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Kondisi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menunjukkan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tersebut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saja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menyebabkan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kondisi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tersebut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terjadi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228600" y="1104925"/>
            <a:ext cx="87927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menanyakan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kepada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Upaya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saja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dilakukan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penguatan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literasi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didik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GB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 </a:t>
            </a:r>
            <a:r>
              <a:rPr lang="en-GB" sz="17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meminta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menjelaskan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setiap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upaya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disebutkan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Catatan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penguatan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literasi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konteks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adalah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peningkatan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kemampuan</a:t>
            </a:r>
            <a:r>
              <a:rPr lang="en-GB" sz="1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GB" sz="1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kebiasaan</a:t>
            </a:r>
            <a:r>
              <a:rPr lang="en-GB" sz="1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membaca</a:t>
            </a:r>
            <a:r>
              <a:rPr lang="en-GB" sz="1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didik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IV.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Strategi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Literasi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		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upaya-upaya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telah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dilakukan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satuan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pendidikan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lang="en-GB" sz="1320" b="0" i="1" dirty="0" err="1" smtClean="0">
                <a:latin typeface="Arial"/>
                <a:ea typeface="Arial"/>
                <a:cs typeface="Arial"/>
                <a:sym typeface="Arial"/>
              </a:rPr>
              <a:t>literasi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	: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228600" y="1104925"/>
            <a:ext cx="87927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 menanyakan kepada peserta: “Menurut Bapak/Ibu apakah kurikulum yang diimplementasikan di sekolah memberikan pengaruh yang signifikan terhadap penguatan literasi peserta didik? (Ya/Tidak)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 meminta peserta memberikan alasan atas jawaban yang disampaikan.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V.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Kurikulum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Literasi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		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persepsi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terkait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keterkaitan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implementasi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kurikulum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lang="en-GB" sz="1320" b="0" i="1" dirty="0" err="1" smtClean="0">
                <a:latin typeface="Arial"/>
                <a:ea typeface="Arial"/>
                <a:cs typeface="Arial"/>
                <a:sym typeface="Arial"/>
              </a:rPr>
              <a:t>literasi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	: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g243b40bcefa_0_0"/>
          <p:cNvGraphicFramePr/>
          <p:nvPr/>
        </p:nvGraphicFramePr>
        <p:xfrm>
          <a:off x="189362" y="123828"/>
          <a:ext cx="8908025" cy="4625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2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4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NAMA PROGRAM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B1E3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PDM10 - PEMULIHAN PEMBELAJARAN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OBJECTIVE/TUJUAN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ACTIVITY/AKTIVITAS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RESOURCES/SUMBER DAYA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B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20%  SD kategori  1 meningkat capaian literasinya (A1) di tahun 2023</a:t>
                      </a:r>
                      <a:endParaRPr sz="9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Advokasi Penyediaan Buku Bacaan Bermutu melalui DAK Bidang Pendidikan Bagi 488 kab/kota level 1 dan 2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(Koordinasi dengan PDM 08 )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Menyusun dan melaksanakan strategi kemitraan untuk pemulihan pembelajaran bekerjasama dengan mitra pembangunan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Menyusun bahan Advokasi Pemda terkait dengan: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a.Program Kampus Mengajar (KM)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b.Perencanaan Berbasis Data yang berfokus untuk perbaikan literasi (bekerjasama dengan PDM 04)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c.pengangkatan Guru Penggerak (GP) menjadi Kepala Sekolah di SD Level 1 dan 2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d.Pemanfaatan buku bacaan bermutu di SD Level 1 dan 2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Melaksanakan Advokasi Pemda Kab/Kota terkait pemulihan pembelajaran (Kerjasama dengan PDM 05)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Supervisor: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71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Dr. Muhammad Hasbi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PIC :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714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Sulastri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Tim SKM : 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Saut Maria S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Feddy Junaedi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Samuel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Evi Rosminar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Indah Komala Sari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Lisa Silaban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Basar Josua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Anggota :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Sekretariat PDM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Dit. PAUD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Dit. SD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Dit. SMP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Dit. SMA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Dit. PMPK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Eksternal: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Badan Bahasa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Ditjen Dikti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Ditjen GTK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Pusdatin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Pusmendik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BBPMP/ BPMP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UPT GTK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Mitra Pembangunan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SCOPE/RUANG LINGKUP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DELIVERABLE/KELUARAN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solidFill>
                      <a:srgbClr val="1B1E3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5000">
                <a:tc>
                  <a:txBody>
                    <a:bodyPr/>
                    <a:lstStyle/>
                    <a:p>
                      <a:pPr marL="2286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35.994 SD dengan capaian  literasi kategori 1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503 Pemda Kabupaten Kota dengan SD kategorii 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rabicPeriod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Kajian kebijakan pemanfaatan DAK jenjang SD tahun 2023 dan 2024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rabicPeriod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 Kemitraan dengan Mitra Pembangunan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rabicPeriod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Bahan Advokasi Pemda terkait Kampus Mengajar, Guru Penggerak, PBD SD Level 1 dan 2, dan Pemanfaatan Buku Bacaan Bermutu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AutoNum type="arabicPeriod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Jumlah Pemda yang telah di advokasi terkait pemulihan pembelajaran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TIMEFRAME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solidFill>
                      <a:srgbClr val="1B1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ANGGARAN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solidFill>
                      <a:srgbClr val="1B1E3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- Des 2023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Rp XX Miliar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9" name="Google Shape;159;g243b40bcefa_0_0"/>
          <p:cNvSpPr txBox="1">
            <a:spLocks noGrp="1"/>
          </p:cNvSpPr>
          <p:nvPr>
            <p:ph type="sldNum" idx="12"/>
          </p:nvPr>
        </p:nvSpPr>
        <p:spPr>
          <a:xfrm>
            <a:off x="8682175" y="4823394"/>
            <a:ext cx="415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8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228600" y="1333525"/>
            <a:ext cx="87927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 menanyakan kepada peserta: “Menurut Bapak/Ibu apakah Kemendikbudristek telah memberikan dukungan yang berpengaruh terhadap penguatan literasi peserta didik?” (Ya/Tidak)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Jika peserta menjawab “Ya” Fasilitator melakukan pendalaman dengan menanyakan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 bentuk dukungan yang dimaksud?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9999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Bagaimana dukungan tersebut memberikan pengaruh pada penguatan literasi peserta didik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VI.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Dukungan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Kemendikbudristek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1973263" lvl="0" indent="-1973263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	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persepsi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terkait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strategi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pemulihan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pembelajaran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literasi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oleh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Kemendikbudristek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	: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228600" y="1104925"/>
            <a:ext cx="8792700" cy="1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eriod"/>
            </a:pP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Hibah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Buku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Bacaan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Bermutu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ditanyakan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semua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menanyakan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persepsi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peserta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terhadap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hibah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buku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bacaan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yang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eriod"/>
            </a:pP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Kampus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Mengajar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ditanyakan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jika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pendidikan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menjadi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sasaran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Kampus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Mengajar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UcPeriod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Guru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Penggerak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ditanyakan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jika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satuan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pendidikan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menjadi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sasaran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Kampus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Mengajar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VII.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Persepsi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terhadap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Strategi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Literasi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1439999" lvl="0" indent="-1439999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	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persepsi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peserta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terkait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beberapa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strategi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Kemendikbudristek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mendorong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literasi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satuan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pendidikan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	: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sldNum" idx="12"/>
          </p:nvPr>
        </p:nvSpPr>
        <p:spPr>
          <a:xfrm>
            <a:off x="8472458" y="4832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10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VIII.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Tantangan</a:t>
            </a:r>
            <a:r>
              <a:rPr lang="en-GB" sz="1950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GB" sz="1950" dirty="0" err="1">
                <a:latin typeface="Arial"/>
                <a:ea typeface="Arial"/>
                <a:cs typeface="Arial"/>
                <a:sym typeface="Arial"/>
              </a:rPr>
              <a:t>Dihadapi</a:t>
            </a:r>
            <a:endParaRPr sz="1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 		: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Mengetahui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tantangan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GB" sz="1320" i="1" dirty="0" err="1">
                <a:latin typeface="Arial"/>
                <a:ea typeface="Arial"/>
                <a:cs typeface="Arial"/>
                <a:sym typeface="Arial"/>
              </a:rPr>
              <a:t>masih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dihadapi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satuan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pendidikan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penguatan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literasi</a:t>
            </a:r>
            <a:endParaRPr sz="1320" b="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Waktu</a:t>
            </a:r>
            <a:r>
              <a:rPr lang="en-GB" sz="1320" b="0" i="1" dirty="0">
                <a:latin typeface="Arial"/>
                <a:ea typeface="Arial"/>
                <a:cs typeface="Arial"/>
                <a:sym typeface="Arial"/>
              </a:rPr>
              <a:t>  	: </a:t>
            </a:r>
            <a:r>
              <a:rPr lang="en-GB" sz="1320" b="0" i="1" dirty="0" smtClean="0"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1320" b="0" i="1" dirty="0" err="1">
                <a:latin typeface="Arial"/>
                <a:ea typeface="Arial"/>
                <a:cs typeface="Arial"/>
                <a:sym typeface="Arial"/>
              </a:rPr>
              <a:t>menit</a:t>
            </a:r>
            <a:endParaRPr sz="1770" dirty="0"/>
          </a:p>
        </p:txBody>
      </p:sp>
      <p:sp>
        <p:nvSpPr>
          <p:cNvPr id="156" name="Google Shape;156;p26"/>
          <p:cNvSpPr txBox="1"/>
          <p:nvPr/>
        </p:nvSpPr>
        <p:spPr>
          <a:xfrm>
            <a:off x="228600" y="1104925"/>
            <a:ext cx="87927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Langkah-Langkah: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 menanyakan kepada peserta: “Apa saja tantangan yang Bapak/Ibu hadapi dalam upaya penguatan literasi peserta didik? (Maksimal 3, disertai penjelasan)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Fasilitator mendiskusikan jawaban peserta.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Hasil</a:t>
            </a:r>
            <a:r>
              <a:rPr lang="en-GB" dirty="0"/>
              <a:t> FGD</a:t>
            </a:r>
            <a:endParaRPr dirty="0"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FIle</a:t>
            </a:r>
            <a:r>
              <a:rPr lang="en-GB" dirty="0" smtClean="0"/>
              <a:t> </a:t>
            </a:r>
            <a:r>
              <a:rPr lang="en-GB" dirty="0"/>
              <a:t>FGD </a:t>
            </a:r>
            <a:r>
              <a:rPr lang="en-GB" dirty="0" err="1"/>
              <a:t>diunggah</a:t>
            </a:r>
            <a:r>
              <a:rPr lang="en-GB" dirty="0"/>
              <a:t> di: </a:t>
            </a:r>
            <a:r>
              <a:rPr lang="en-GB" u="sng" dirty="0">
                <a:solidFill>
                  <a:schemeClr val="hlink"/>
                </a:solidFill>
              </a:rPr>
              <a:t>https://bit.ly/46i4Azm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955" y="1040024"/>
            <a:ext cx="6050359" cy="5727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Pengantar</a:t>
            </a:r>
            <a:r>
              <a:rPr lang="en-US" b="1" dirty="0" smtClean="0"/>
              <a:t>: </a:t>
            </a:r>
            <a:r>
              <a:rPr lang="en-US" b="1" dirty="0" err="1" smtClean="0"/>
              <a:t>Pemulihan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b="1" dirty="0"/>
          </a:p>
        </p:txBody>
      </p:sp>
      <p:sp>
        <p:nvSpPr>
          <p:cNvPr id="4" name="Google Shape;696;p2"/>
          <p:cNvSpPr txBox="1"/>
          <p:nvPr/>
        </p:nvSpPr>
        <p:spPr>
          <a:xfrm>
            <a:off x="397836" y="2714325"/>
            <a:ext cx="8746164" cy="153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Berdasarkan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hasil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capaian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Asesmen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Nasional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Tahun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2021,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sebanyak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1.573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35,4%)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sekolah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dasar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smtClean="0">
                <a:solidFill>
                  <a:schemeClr val="dk1"/>
                </a:solidFill>
              </a:rPr>
              <a:t>(SD) 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Provinsi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Kalimantan Barat </a:t>
            </a:r>
            <a:r>
              <a:rPr lang="en-GB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berada</a:t>
            </a:r>
            <a:r>
              <a:rPr lang="en-GB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1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(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Kategori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Perlu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Intervensi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khusus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www.vkf-renzel.nl/out/pictures/generated/prod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2" y="296878"/>
            <a:ext cx="2257119" cy="22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"/>
          <p:cNvSpPr/>
          <p:nvPr/>
        </p:nvSpPr>
        <p:spPr>
          <a:xfrm>
            <a:off x="-10390" y="4743104"/>
            <a:ext cx="9153000" cy="3969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SzPts val="1400"/>
            </a:pPr>
            <a:r>
              <a:rPr lang="en-GB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Advokasi Pemulihan dan Transformasi Pembelajaran</a:t>
            </a: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3525" y="4810327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"/>
          <p:cNvSpPr txBox="1"/>
          <p:nvPr/>
        </p:nvSpPr>
        <p:spPr>
          <a:xfrm>
            <a:off x="8771893" y="4820373"/>
            <a:ext cx="36152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SzPts val="1100"/>
            </a:pPr>
            <a:fld id="{00000000-1234-1234-1234-123412341234}" type="slidenum">
              <a:rPr lang="en-GB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defTabSz="685800">
                <a:buSzPts val="1100"/>
              </a:pPr>
              <a:t>4</a:t>
            </a:fld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"/>
          <p:cNvSpPr txBox="1"/>
          <p:nvPr/>
        </p:nvSpPr>
        <p:spPr>
          <a:xfrm>
            <a:off x="6063347" y="4840845"/>
            <a:ext cx="26730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800"/>
            </a:pPr>
            <a:r>
              <a:rPr lang="en-GB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Kementerian Pendidikan, Kebudayaan, Riset, dan Teknologi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"/>
          <p:cNvSpPr txBox="1"/>
          <p:nvPr/>
        </p:nvSpPr>
        <p:spPr>
          <a:xfrm>
            <a:off x="885826" y="295275"/>
            <a:ext cx="7248524" cy="52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buSzPts val="990"/>
            </a:pPr>
            <a:r>
              <a:rPr lang="en-GB" sz="2100" b="1" dirty="0">
                <a:solidFill>
                  <a:srgbClr val="1155CC"/>
                </a:solidFill>
              </a:rPr>
              <a:t>DISTIBUSI SASARAN PDM 10  (SD </a:t>
            </a:r>
            <a:r>
              <a:rPr lang="en-GB" sz="2100" b="1" dirty="0" err="1">
                <a:solidFill>
                  <a:srgbClr val="1155CC"/>
                </a:solidFill>
              </a:rPr>
              <a:t>dengan</a:t>
            </a:r>
            <a:r>
              <a:rPr lang="en-GB" sz="2100" b="1" dirty="0">
                <a:solidFill>
                  <a:srgbClr val="1155CC"/>
                </a:solidFill>
              </a:rPr>
              <a:t> </a:t>
            </a:r>
            <a:r>
              <a:rPr lang="en-GB" sz="2100" b="1" dirty="0" err="1">
                <a:solidFill>
                  <a:srgbClr val="1155CC"/>
                </a:solidFill>
              </a:rPr>
              <a:t>Capaian</a:t>
            </a:r>
            <a:r>
              <a:rPr lang="en-GB" sz="2100" b="1" dirty="0">
                <a:solidFill>
                  <a:srgbClr val="1155CC"/>
                </a:solidFill>
              </a:rPr>
              <a:t> </a:t>
            </a:r>
            <a:r>
              <a:rPr lang="en-GB" sz="2100" b="1" dirty="0" err="1">
                <a:solidFill>
                  <a:srgbClr val="1155CC"/>
                </a:solidFill>
              </a:rPr>
              <a:t>Literasi</a:t>
            </a:r>
            <a:r>
              <a:rPr lang="en-GB" sz="2100" b="1" dirty="0">
                <a:solidFill>
                  <a:srgbClr val="1155CC"/>
                </a:solidFill>
              </a:rPr>
              <a:t> Level 1 </a:t>
            </a:r>
            <a:r>
              <a:rPr lang="en-GB" sz="2100" b="1" dirty="0" err="1">
                <a:solidFill>
                  <a:srgbClr val="1155CC"/>
                </a:solidFill>
              </a:rPr>
              <a:t>dan</a:t>
            </a:r>
            <a:r>
              <a:rPr lang="en-GB" sz="2100" b="1" dirty="0">
                <a:solidFill>
                  <a:srgbClr val="1155CC"/>
                </a:solidFill>
              </a:rPr>
              <a:t> 2) di </a:t>
            </a:r>
            <a:r>
              <a:rPr lang="en-GB" sz="2100" b="1" dirty="0" err="1">
                <a:solidFill>
                  <a:srgbClr val="1155CC"/>
                </a:solidFill>
              </a:rPr>
              <a:t>Provinsi</a:t>
            </a:r>
            <a:r>
              <a:rPr lang="en-GB" sz="2100" b="1" dirty="0">
                <a:solidFill>
                  <a:srgbClr val="1155CC"/>
                </a:solidFill>
              </a:rPr>
              <a:t> Kalimantan Barat</a:t>
            </a:r>
            <a:endParaRPr sz="2100" b="1" dirty="0">
              <a:solidFill>
                <a:srgbClr val="1155CC"/>
              </a:solidFill>
            </a:endParaRPr>
          </a:p>
        </p:txBody>
      </p:sp>
      <p:pic>
        <p:nvPicPr>
          <p:cNvPr id="707" name="Google Shape;7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980" y="1030231"/>
            <a:ext cx="7584395" cy="3673282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328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25697">
            <a:off x="-1185713" y="2729682"/>
            <a:ext cx="2759700" cy="277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8683">
            <a:off x="4112220" y="910959"/>
            <a:ext cx="1210239" cy="169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25837">
            <a:off x="8308181" y="1055137"/>
            <a:ext cx="1210238" cy="169706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"/>
          <p:cNvSpPr txBox="1">
            <a:spLocks noGrp="1"/>
          </p:cNvSpPr>
          <p:nvPr>
            <p:ph type="body" idx="1"/>
          </p:nvPr>
        </p:nvSpPr>
        <p:spPr>
          <a:xfrm>
            <a:off x="242647" y="26032"/>
            <a:ext cx="8679825" cy="5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sz="2850">
                <a:solidFill>
                  <a:srgbClr val="2C55A6"/>
                </a:solidFill>
              </a:rPr>
              <a:t> Strategi Pembudayaan Literasi</a:t>
            </a:r>
            <a:endParaRPr sz="2850">
              <a:solidFill>
                <a:srgbClr val="2C55A6"/>
              </a:solidFill>
            </a:endParaRPr>
          </a:p>
        </p:txBody>
      </p:sp>
      <p:cxnSp>
        <p:nvCxnSpPr>
          <p:cNvPr id="716" name="Google Shape;716;p4"/>
          <p:cNvCxnSpPr>
            <a:endCxn id="717" idx="2"/>
          </p:cNvCxnSpPr>
          <p:nvPr/>
        </p:nvCxnSpPr>
        <p:spPr>
          <a:xfrm rot="10800000">
            <a:off x="6893126" y="3038483"/>
            <a:ext cx="225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8" name="Google Shape;718;p4"/>
          <p:cNvCxnSpPr>
            <a:stCxn id="717" idx="6"/>
            <a:endCxn id="719" idx="3"/>
          </p:cNvCxnSpPr>
          <p:nvPr/>
        </p:nvCxnSpPr>
        <p:spPr>
          <a:xfrm rot="10800000">
            <a:off x="5857451" y="2621108"/>
            <a:ext cx="912825" cy="417375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0" name="Google Shape;720;p4"/>
          <p:cNvCxnSpPr>
            <a:endCxn id="721" idx="2"/>
          </p:cNvCxnSpPr>
          <p:nvPr/>
        </p:nvCxnSpPr>
        <p:spPr>
          <a:xfrm flipH="1">
            <a:off x="4401014" y="2582606"/>
            <a:ext cx="1413225" cy="16785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2" name="Google Shape;722;p4"/>
          <p:cNvCxnSpPr>
            <a:stCxn id="721" idx="7"/>
            <a:endCxn id="723" idx="3"/>
          </p:cNvCxnSpPr>
          <p:nvPr/>
        </p:nvCxnSpPr>
        <p:spPr>
          <a:xfrm rot="10800000">
            <a:off x="3060905" y="1557497"/>
            <a:ext cx="1235250" cy="1149525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4" name="Google Shape;724;p4"/>
          <p:cNvCxnSpPr>
            <a:stCxn id="723" idx="6"/>
            <a:endCxn id="725" idx="1"/>
          </p:cNvCxnSpPr>
          <p:nvPr/>
        </p:nvCxnSpPr>
        <p:spPr>
          <a:xfrm flipH="1">
            <a:off x="1966884" y="1514021"/>
            <a:ext cx="989100" cy="550575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6" name="Google Shape;726;p4"/>
          <p:cNvCxnSpPr>
            <a:stCxn id="725" idx="2"/>
          </p:cNvCxnSpPr>
          <p:nvPr/>
        </p:nvCxnSpPr>
        <p:spPr>
          <a:xfrm rot="10800000">
            <a:off x="602457" y="1293023"/>
            <a:ext cx="1382400" cy="81495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7" name="Google Shape;717;p4"/>
          <p:cNvSpPr/>
          <p:nvPr/>
        </p:nvSpPr>
        <p:spPr>
          <a:xfrm flipH="1">
            <a:off x="6770276" y="2977058"/>
            <a:ext cx="122850" cy="12285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701"/>
            </a:pPr>
            <a:endParaRPr sz="2026">
              <a:solidFill>
                <a:srgbClr val="FFFFFF"/>
              </a:solidFill>
            </a:endParaRPr>
          </a:p>
        </p:txBody>
      </p:sp>
      <p:sp>
        <p:nvSpPr>
          <p:cNvPr id="719" name="Google Shape;719;p4"/>
          <p:cNvSpPr/>
          <p:nvPr/>
        </p:nvSpPr>
        <p:spPr>
          <a:xfrm flipH="1">
            <a:off x="5752692" y="2516242"/>
            <a:ext cx="122850" cy="12285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701"/>
            </a:pPr>
            <a:endParaRPr sz="2026">
              <a:solidFill>
                <a:srgbClr val="FFFFFF"/>
              </a:solidFill>
            </a:endParaRPr>
          </a:p>
        </p:txBody>
      </p:sp>
      <p:sp>
        <p:nvSpPr>
          <p:cNvPr id="721" name="Google Shape;721;p4"/>
          <p:cNvSpPr/>
          <p:nvPr/>
        </p:nvSpPr>
        <p:spPr>
          <a:xfrm flipH="1">
            <a:off x="4278164" y="2689031"/>
            <a:ext cx="122850" cy="12285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701"/>
            </a:pPr>
            <a:endParaRPr sz="2026">
              <a:solidFill>
                <a:srgbClr val="FFFFFF"/>
              </a:solidFill>
            </a:endParaRPr>
          </a:p>
        </p:txBody>
      </p:sp>
      <p:sp>
        <p:nvSpPr>
          <p:cNvPr id="723" name="Google Shape;723;p4"/>
          <p:cNvSpPr/>
          <p:nvPr/>
        </p:nvSpPr>
        <p:spPr>
          <a:xfrm flipH="1">
            <a:off x="2955984" y="1452596"/>
            <a:ext cx="122850" cy="12285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701"/>
            </a:pPr>
            <a:endParaRPr sz="2026">
              <a:solidFill>
                <a:srgbClr val="FFFFFF"/>
              </a:solidFill>
            </a:endParaRPr>
          </a:p>
        </p:txBody>
      </p:sp>
      <p:sp>
        <p:nvSpPr>
          <p:cNvPr id="725" name="Google Shape;725;p4"/>
          <p:cNvSpPr/>
          <p:nvPr/>
        </p:nvSpPr>
        <p:spPr>
          <a:xfrm flipH="1">
            <a:off x="1862007" y="2046548"/>
            <a:ext cx="122850" cy="12285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701"/>
            </a:pPr>
            <a:endParaRPr sz="2026">
              <a:solidFill>
                <a:srgbClr val="FFFFFF"/>
              </a:solidFill>
            </a:endParaRPr>
          </a:p>
        </p:txBody>
      </p:sp>
      <p:sp>
        <p:nvSpPr>
          <p:cNvPr id="727" name="Google Shape;727;p4"/>
          <p:cNvSpPr txBox="1"/>
          <p:nvPr/>
        </p:nvSpPr>
        <p:spPr>
          <a:xfrm flipH="1">
            <a:off x="5534877" y="2003064"/>
            <a:ext cx="5584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>
              <a:buSzPts val="3200"/>
            </a:pPr>
            <a:r>
              <a:rPr lang="en-GB" sz="2400" b="1">
                <a:solidFill>
                  <a:srgbClr val="31538F"/>
                </a:solidFill>
              </a:rPr>
              <a:t>02</a:t>
            </a:r>
            <a:endParaRPr sz="2400" b="1">
              <a:solidFill>
                <a:srgbClr val="31538F"/>
              </a:solidFill>
            </a:endParaRPr>
          </a:p>
        </p:txBody>
      </p:sp>
      <p:sp>
        <p:nvSpPr>
          <p:cNvPr id="728" name="Google Shape;728;p4"/>
          <p:cNvSpPr txBox="1"/>
          <p:nvPr/>
        </p:nvSpPr>
        <p:spPr>
          <a:xfrm flipH="1">
            <a:off x="4062217" y="2993200"/>
            <a:ext cx="5584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>
              <a:buSzPts val="3200"/>
            </a:pPr>
            <a:r>
              <a:rPr lang="en-GB" sz="2400" b="1">
                <a:solidFill>
                  <a:srgbClr val="929292"/>
                </a:solidFill>
              </a:rPr>
              <a:t>03</a:t>
            </a:r>
            <a:endParaRPr sz="2400" b="1">
              <a:solidFill>
                <a:srgbClr val="929292"/>
              </a:solidFill>
            </a:endParaRPr>
          </a:p>
        </p:txBody>
      </p:sp>
      <p:sp>
        <p:nvSpPr>
          <p:cNvPr id="729" name="Google Shape;729;p4"/>
          <p:cNvSpPr txBox="1"/>
          <p:nvPr/>
        </p:nvSpPr>
        <p:spPr>
          <a:xfrm flipH="1">
            <a:off x="2738169" y="854401"/>
            <a:ext cx="5584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>
              <a:buSzPts val="3200"/>
            </a:pPr>
            <a:r>
              <a:rPr lang="en-GB" sz="2400" b="1">
                <a:solidFill>
                  <a:srgbClr val="31538F"/>
                </a:solidFill>
              </a:rPr>
              <a:t>04</a:t>
            </a:r>
            <a:endParaRPr sz="2400" b="1">
              <a:solidFill>
                <a:srgbClr val="31538F"/>
              </a:solidFill>
            </a:endParaRPr>
          </a:p>
        </p:txBody>
      </p:sp>
      <p:sp>
        <p:nvSpPr>
          <p:cNvPr id="730" name="Google Shape;730;p4"/>
          <p:cNvSpPr txBox="1"/>
          <p:nvPr/>
        </p:nvSpPr>
        <p:spPr>
          <a:xfrm flipH="1">
            <a:off x="1644192" y="2273091"/>
            <a:ext cx="5584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>
              <a:buSzPts val="3200"/>
            </a:pPr>
            <a:r>
              <a:rPr lang="en-GB" sz="2400" b="1">
                <a:solidFill>
                  <a:srgbClr val="929292"/>
                </a:solidFill>
              </a:rPr>
              <a:t>05</a:t>
            </a:r>
            <a:endParaRPr sz="2400" b="1">
              <a:solidFill>
                <a:srgbClr val="929292"/>
              </a:solidFill>
            </a:endParaRPr>
          </a:p>
        </p:txBody>
      </p:sp>
      <p:grpSp>
        <p:nvGrpSpPr>
          <p:cNvPr id="731" name="Google Shape;731;p4"/>
          <p:cNvGrpSpPr/>
          <p:nvPr/>
        </p:nvGrpSpPr>
        <p:grpSpPr>
          <a:xfrm flipH="1">
            <a:off x="6138061" y="1778254"/>
            <a:ext cx="2340650" cy="374291"/>
            <a:chOff x="-602034" y="3632223"/>
            <a:chExt cx="3585144" cy="499054"/>
          </a:xfrm>
        </p:grpSpPr>
        <p:sp>
          <p:nvSpPr>
            <p:cNvPr id="732" name="Google Shape;732;p4"/>
            <p:cNvSpPr txBox="1"/>
            <p:nvPr/>
          </p:nvSpPr>
          <p:spPr>
            <a:xfrm>
              <a:off x="-601890" y="3632223"/>
              <a:ext cx="358500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>
                <a:buSzPts val="1400"/>
              </a:pPr>
              <a:r>
                <a:rPr lang="en-GB" sz="1050" b="1">
                  <a:solidFill>
                    <a:srgbClr val="3F3F3F"/>
                  </a:solidFill>
                </a:rPr>
                <a:t>PBD</a:t>
              </a:r>
              <a:endParaRPr sz="1050" b="1">
                <a:solidFill>
                  <a:srgbClr val="3F3F3F"/>
                </a:solidFill>
              </a:endParaRPr>
            </a:p>
          </p:txBody>
        </p:sp>
        <p:sp>
          <p:nvSpPr>
            <p:cNvPr id="733" name="Google Shape;733;p4"/>
            <p:cNvSpPr txBox="1"/>
            <p:nvPr/>
          </p:nvSpPr>
          <p:spPr>
            <a:xfrm>
              <a:off x="-602034" y="3915874"/>
              <a:ext cx="3585000" cy="21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>
                <a:buSzPts val="800"/>
              </a:pPr>
              <a:r>
                <a:rPr lang="en-GB" sz="600">
                  <a:solidFill>
                    <a:srgbClr val="3F3F3F"/>
                  </a:solidFill>
                </a:rPr>
                <a:t>Melalui Rapor Pendidikan </a:t>
              </a:r>
              <a:endParaRPr sz="600">
                <a:solidFill>
                  <a:srgbClr val="3F3F3F"/>
                </a:solidFill>
              </a:endParaRPr>
            </a:p>
          </p:txBody>
        </p:sp>
      </p:grpSp>
      <p:grpSp>
        <p:nvGrpSpPr>
          <p:cNvPr id="734" name="Google Shape;734;p4"/>
          <p:cNvGrpSpPr/>
          <p:nvPr/>
        </p:nvGrpSpPr>
        <p:grpSpPr>
          <a:xfrm flipH="1">
            <a:off x="197079" y="438937"/>
            <a:ext cx="1298765" cy="783748"/>
            <a:chOff x="993672" y="3632214"/>
            <a:chExt cx="1989300" cy="508119"/>
          </a:xfrm>
        </p:grpSpPr>
        <p:sp>
          <p:nvSpPr>
            <p:cNvPr id="735" name="Google Shape;735;p4"/>
            <p:cNvSpPr txBox="1"/>
            <p:nvPr/>
          </p:nvSpPr>
          <p:spPr>
            <a:xfrm>
              <a:off x="993672" y="3632214"/>
              <a:ext cx="1989300" cy="254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 defTabSz="685800">
                <a:buSzPts val="1400"/>
              </a:pPr>
              <a:r>
                <a:rPr lang="en-GB" sz="1050" b="1">
                  <a:solidFill>
                    <a:srgbClr val="3F3F3F"/>
                  </a:solidFill>
                </a:rPr>
                <a:t>Pendampingan Dinas Pendidikan </a:t>
              </a:r>
              <a:endParaRPr sz="1050" b="1">
                <a:solidFill>
                  <a:srgbClr val="3F3F3F"/>
                </a:solidFill>
              </a:endParaRPr>
            </a:p>
          </p:txBody>
        </p:sp>
        <p:sp>
          <p:nvSpPr>
            <p:cNvPr id="736" name="Google Shape;736;p4"/>
            <p:cNvSpPr txBox="1"/>
            <p:nvPr/>
          </p:nvSpPr>
          <p:spPr>
            <a:xfrm>
              <a:off x="993672" y="3915873"/>
              <a:ext cx="1989300" cy="224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 defTabSz="685800">
                <a:buSzPts val="800"/>
              </a:pPr>
              <a:r>
                <a:rPr lang="en-GB" sz="600">
                  <a:solidFill>
                    <a:srgbClr val="3F3F3F"/>
                  </a:solidFill>
                </a:rPr>
                <a:t>Advokasi untuk menjaga keberlanjutan program pada dinas pendidikan oleh BPMP </a:t>
              </a:r>
              <a:endParaRPr sz="600">
                <a:solidFill>
                  <a:srgbClr val="3F3F3F"/>
                </a:solidFill>
              </a:endParaRPr>
            </a:p>
          </p:txBody>
        </p:sp>
      </p:grpSp>
      <p:grpSp>
        <p:nvGrpSpPr>
          <p:cNvPr id="737" name="Google Shape;737;p4"/>
          <p:cNvGrpSpPr/>
          <p:nvPr/>
        </p:nvGrpSpPr>
        <p:grpSpPr>
          <a:xfrm flipH="1">
            <a:off x="1183901" y="2696393"/>
            <a:ext cx="1298768" cy="842072"/>
            <a:chOff x="993666" y="3632214"/>
            <a:chExt cx="1989306" cy="309933"/>
          </a:xfrm>
        </p:grpSpPr>
        <p:sp>
          <p:nvSpPr>
            <p:cNvPr id="738" name="Google Shape;738;p4"/>
            <p:cNvSpPr txBox="1"/>
            <p:nvPr/>
          </p:nvSpPr>
          <p:spPr>
            <a:xfrm>
              <a:off x="993672" y="3632214"/>
              <a:ext cx="1989300" cy="144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 defTabSz="685800">
                <a:buSzPts val="1400"/>
              </a:pPr>
              <a:r>
                <a:rPr lang="en-GB" sz="1050" b="1">
                  <a:solidFill>
                    <a:srgbClr val="3F3F3F"/>
                  </a:solidFill>
                </a:rPr>
                <a:t>Kerjasama Kemitraan </a:t>
              </a:r>
              <a:endParaRPr sz="1050" b="1">
                <a:solidFill>
                  <a:srgbClr val="3F3F3F"/>
                </a:solidFill>
              </a:endParaRPr>
            </a:p>
          </p:txBody>
        </p:sp>
        <p:sp>
          <p:nvSpPr>
            <p:cNvPr id="739" name="Google Shape;739;p4"/>
            <p:cNvSpPr txBox="1"/>
            <p:nvPr/>
          </p:nvSpPr>
          <p:spPr>
            <a:xfrm>
              <a:off x="993666" y="3780734"/>
              <a:ext cx="1989300" cy="161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 defTabSz="685800">
                <a:buSzPts val="800"/>
              </a:pPr>
              <a:r>
                <a:rPr lang="en-GB" sz="600">
                  <a:solidFill>
                    <a:srgbClr val="3F3F3F"/>
                  </a:solidFill>
                </a:rPr>
                <a:t>Kerjasama kemitraan dilakukan dengan FTBM, Lembaga CSR, dan Mitra Pembangunan (INOVASI, LITARA, PROVISI dll)  </a:t>
              </a:r>
              <a:endParaRPr sz="600">
                <a:solidFill>
                  <a:srgbClr val="3F3F3F"/>
                </a:solidFill>
              </a:endParaRPr>
            </a:p>
          </p:txBody>
        </p:sp>
      </p:grpSp>
      <p:sp>
        <p:nvSpPr>
          <p:cNvPr id="740" name="Google Shape;740;p4"/>
          <p:cNvSpPr txBox="1"/>
          <p:nvPr/>
        </p:nvSpPr>
        <p:spPr>
          <a:xfrm flipH="1">
            <a:off x="6524365" y="3191460"/>
            <a:ext cx="5584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>
              <a:buSzPts val="3200"/>
            </a:pPr>
            <a:r>
              <a:rPr lang="en-GB" sz="2400" b="1">
                <a:solidFill>
                  <a:srgbClr val="929292"/>
                </a:solidFill>
              </a:rPr>
              <a:t>01</a:t>
            </a:r>
            <a:endParaRPr sz="2400" b="1">
              <a:solidFill>
                <a:srgbClr val="929292"/>
              </a:solidFill>
            </a:endParaRPr>
          </a:p>
        </p:txBody>
      </p:sp>
      <p:grpSp>
        <p:nvGrpSpPr>
          <p:cNvPr id="741" name="Google Shape;741;p4"/>
          <p:cNvGrpSpPr/>
          <p:nvPr/>
        </p:nvGrpSpPr>
        <p:grpSpPr>
          <a:xfrm flipH="1">
            <a:off x="6956217" y="3176192"/>
            <a:ext cx="2184727" cy="466642"/>
            <a:chOff x="-13245" y="3632202"/>
            <a:chExt cx="3346317" cy="622189"/>
          </a:xfrm>
        </p:grpSpPr>
        <p:sp>
          <p:nvSpPr>
            <p:cNvPr id="742" name="Google Shape;742;p4"/>
            <p:cNvSpPr txBox="1"/>
            <p:nvPr/>
          </p:nvSpPr>
          <p:spPr>
            <a:xfrm>
              <a:off x="-13245" y="3632202"/>
              <a:ext cx="3346201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>
                <a:buSzPts val="1400"/>
              </a:pPr>
              <a:r>
                <a:rPr lang="en-GB" sz="1050" b="1">
                  <a:solidFill>
                    <a:srgbClr val="3F3F3F"/>
                  </a:solidFill>
                </a:rPr>
                <a:t>Program Buku Bacaan Bermutu</a:t>
              </a:r>
              <a:endParaRPr sz="1050" b="1">
                <a:solidFill>
                  <a:srgbClr val="3F3F3F"/>
                </a:solidFill>
              </a:endParaRPr>
            </a:p>
          </p:txBody>
        </p:sp>
        <p:sp>
          <p:nvSpPr>
            <p:cNvPr id="743" name="Google Shape;743;p4"/>
            <p:cNvSpPr txBox="1"/>
            <p:nvPr/>
          </p:nvSpPr>
          <p:spPr>
            <a:xfrm>
              <a:off x="160274" y="3915878"/>
              <a:ext cx="3172798" cy="338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>
                <a:buSzPts val="800"/>
              </a:pPr>
              <a:r>
                <a:rPr lang="en-GB" sz="600">
                  <a:solidFill>
                    <a:srgbClr val="3F3F3F"/>
                  </a:solidFill>
                </a:rPr>
                <a:t>Diberikan pada PAUD dan SD di wilayah tertinggal dan nilai AN kategori 1 dan 2 </a:t>
              </a:r>
              <a:endParaRPr sz="600">
                <a:solidFill>
                  <a:srgbClr val="3F3F3F"/>
                </a:solidFill>
              </a:endParaRPr>
            </a:p>
          </p:txBody>
        </p:sp>
      </p:grpSp>
      <p:sp>
        <p:nvSpPr>
          <p:cNvPr id="744" name="Google Shape;744;p4"/>
          <p:cNvSpPr/>
          <p:nvPr/>
        </p:nvSpPr>
        <p:spPr>
          <a:xfrm flipH="1">
            <a:off x="555684" y="1223996"/>
            <a:ext cx="122850" cy="12285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2701"/>
            </a:pPr>
            <a:endParaRPr sz="2026">
              <a:solidFill>
                <a:srgbClr val="FFFFFF"/>
              </a:solidFill>
            </a:endParaRPr>
          </a:p>
        </p:txBody>
      </p:sp>
      <p:cxnSp>
        <p:nvCxnSpPr>
          <p:cNvPr id="745" name="Google Shape;745;p4"/>
          <p:cNvCxnSpPr/>
          <p:nvPr/>
        </p:nvCxnSpPr>
        <p:spPr>
          <a:xfrm flipH="1">
            <a:off x="88013" y="1338938"/>
            <a:ext cx="487575" cy="697050"/>
          </a:xfrm>
          <a:prstGeom prst="straightConnector1">
            <a:avLst/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6" name="Google Shape;746;p4"/>
          <p:cNvSpPr txBox="1"/>
          <p:nvPr/>
        </p:nvSpPr>
        <p:spPr>
          <a:xfrm flipH="1">
            <a:off x="452169" y="1540201"/>
            <a:ext cx="55845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685800">
              <a:buSzPts val="3200"/>
            </a:pPr>
            <a:r>
              <a:rPr lang="en-GB" sz="2400" b="1">
                <a:solidFill>
                  <a:srgbClr val="31538F"/>
                </a:solidFill>
              </a:rPr>
              <a:t>06</a:t>
            </a:r>
            <a:endParaRPr sz="2400" b="1">
              <a:solidFill>
                <a:srgbClr val="31538F"/>
              </a:solidFill>
            </a:endParaRPr>
          </a:p>
        </p:txBody>
      </p:sp>
      <p:grpSp>
        <p:nvGrpSpPr>
          <p:cNvPr id="747" name="Google Shape;747;p4"/>
          <p:cNvGrpSpPr/>
          <p:nvPr/>
        </p:nvGrpSpPr>
        <p:grpSpPr>
          <a:xfrm flipH="1">
            <a:off x="1550229" y="749039"/>
            <a:ext cx="1298765" cy="750642"/>
            <a:chOff x="993672" y="3632214"/>
            <a:chExt cx="1989300" cy="428632"/>
          </a:xfrm>
        </p:grpSpPr>
        <p:sp>
          <p:nvSpPr>
            <p:cNvPr id="748" name="Google Shape;748;p4"/>
            <p:cNvSpPr txBox="1"/>
            <p:nvPr/>
          </p:nvSpPr>
          <p:spPr>
            <a:xfrm>
              <a:off x="993672" y="3632214"/>
              <a:ext cx="1989300" cy="316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 defTabSz="685800">
                <a:buSzPts val="1400"/>
              </a:pPr>
              <a:r>
                <a:rPr lang="en-GB" sz="1050" b="1">
                  <a:solidFill>
                    <a:srgbClr val="3F3F3F"/>
                  </a:solidFill>
                </a:rPr>
                <a:t>Pendampingan Pemanfaatan Buku</a:t>
              </a:r>
              <a:endParaRPr sz="1050" b="1">
                <a:solidFill>
                  <a:srgbClr val="3F3F3F"/>
                </a:solidFill>
              </a:endParaRPr>
            </a:p>
          </p:txBody>
        </p:sp>
        <p:sp>
          <p:nvSpPr>
            <p:cNvPr id="749" name="Google Shape;749;p4"/>
            <p:cNvSpPr txBox="1"/>
            <p:nvPr/>
          </p:nvSpPr>
          <p:spPr>
            <a:xfrm>
              <a:off x="993672" y="3915873"/>
              <a:ext cx="1989300" cy="144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r" defTabSz="685800">
                <a:buSzPts val="800"/>
              </a:pPr>
              <a:r>
                <a:rPr lang="en-GB" sz="600">
                  <a:solidFill>
                    <a:srgbClr val="3F3F3F"/>
                  </a:solidFill>
                </a:rPr>
                <a:t>Melalui program Kampus Mengajar  </a:t>
              </a:r>
              <a:endParaRPr sz="600">
                <a:solidFill>
                  <a:srgbClr val="3F3F3F"/>
                </a:solidFill>
              </a:endParaRPr>
            </a:p>
          </p:txBody>
        </p:sp>
      </p:grpSp>
      <p:grpSp>
        <p:nvGrpSpPr>
          <p:cNvPr id="750" name="Google Shape;750;p4"/>
          <p:cNvGrpSpPr/>
          <p:nvPr/>
        </p:nvGrpSpPr>
        <p:grpSpPr>
          <a:xfrm flipH="1">
            <a:off x="2813641" y="2806898"/>
            <a:ext cx="1493123" cy="609136"/>
            <a:chOff x="-602034" y="3632223"/>
            <a:chExt cx="3585144" cy="486365"/>
          </a:xfrm>
        </p:grpSpPr>
        <p:sp>
          <p:nvSpPr>
            <p:cNvPr id="751" name="Google Shape;751;p4"/>
            <p:cNvSpPr txBox="1"/>
            <p:nvPr/>
          </p:nvSpPr>
          <p:spPr>
            <a:xfrm>
              <a:off x="-601890" y="3632223"/>
              <a:ext cx="3585000" cy="3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>
                <a:buSzPts val="1400"/>
              </a:pPr>
              <a:r>
                <a:rPr lang="en-GB" sz="1050" b="1">
                  <a:solidFill>
                    <a:srgbClr val="3F3F3F"/>
                  </a:solidFill>
                </a:rPr>
                <a:t>Pelatihan Pengelolaan Buku</a:t>
              </a:r>
              <a:endParaRPr sz="1050" b="1">
                <a:solidFill>
                  <a:srgbClr val="3F3F3F"/>
                </a:solidFill>
              </a:endParaRPr>
            </a:p>
          </p:txBody>
        </p:sp>
        <p:sp>
          <p:nvSpPr>
            <p:cNvPr id="752" name="Google Shape;752;p4"/>
            <p:cNvSpPr txBox="1"/>
            <p:nvPr/>
          </p:nvSpPr>
          <p:spPr>
            <a:xfrm>
              <a:off x="-602034" y="3915873"/>
              <a:ext cx="3585000" cy="202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>
                <a:buSzPts val="800"/>
              </a:pPr>
              <a:r>
                <a:rPr lang="en-GB" sz="600" dirty="0">
                  <a:solidFill>
                    <a:srgbClr val="3F3F3F"/>
                  </a:solidFill>
                </a:rPr>
                <a:t>Tingkat </a:t>
              </a:r>
              <a:r>
                <a:rPr lang="en-GB" sz="600" dirty="0" err="1">
                  <a:solidFill>
                    <a:srgbClr val="3F3F3F"/>
                  </a:solidFill>
                </a:rPr>
                <a:t>Nasional</a:t>
              </a:r>
              <a:r>
                <a:rPr lang="en-GB" sz="600" dirty="0">
                  <a:solidFill>
                    <a:srgbClr val="3F3F3F"/>
                  </a:solidFill>
                </a:rPr>
                <a:t>, Regional, </a:t>
              </a:r>
              <a:r>
                <a:rPr lang="en-GB" sz="600" dirty="0" err="1">
                  <a:solidFill>
                    <a:srgbClr val="3F3F3F"/>
                  </a:solidFill>
                </a:rPr>
                <a:t>Kab</a:t>
              </a:r>
              <a:r>
                <a:rPr lang="en-GB" sz="600" dirty="0">
                  <a:solidFill>
                    <a:srgbClr val="3F3F3F"/>
                  </a:solidFill>
                </a:rPr>
                <a:t>/Kota, </a:t>
              </a:r>
              <a:r>
                <a:rPr lang="en-GB" sz="600" dirty="0" err="1">
                  <a:solidFill>
                    <a:srgbClr val="3F3F3F"/>
                  </a:solidFill>
                </a:rPr>
                <a:t>dan</a:t>
              </a:r>
              <a:r>
                <a:rPr lang="en-GB" sz="600" dirty="0">
                  <a:solidFill>
                    <a:srgbClr val="3F3F3F"/>
                  </a:solidFill>
                </a:rPr>
                <a:t> </a:t>
              </a:r>
              <a:r>
                <a:rPr lang="en-GB" sz="600" dirty="0" err="1">
                  <a:solidFill>
                    <a:srgbClr val="3F3F3F"/>
                  </a:solidFill>
                </a:rPr>
                <a:t>Satuan</a:t>
              </a:r>
              <a:r>
                <a:rPr lang="en-GB" sz="600" dirty="0">
                  <a:solidFill>
                    <a:srgbClr val="3F3F3F"/>
                  </a:solidFill>
                </a:rPr>
                <a:t> </a:t>
              </a:r>
              <a:r>
                <a:rPr lang="en-GB" sz="600" dirty="0" err="1">
                  <a:solidFill>
                    <a:srgbClr val="3F3F3F"/>
                  </a:solidFill>
                </a:rPr>
                <a:t>Pendidikan</a:t>
              </a:r>
              <a:r>
                <a:rPr lang="en-GB" sz="600" dirty="0">
                  <a:solidFill>
                    <a:srgbClr val="3F3F3F"/>
                  </a:solidFill>
                </a:rPr>
                <a:t>.  </a:t>
              </a:r>
              <a:endParaRPr sz="600" dirty="0">
                <a:solidFill>
                  <a:srgbClr val="3F3F3F"/>
                </a:solidFill>
              </a:endParaRPr>
            </a:p>
          </p:txBody>
        </p:sp>
      </p:grpSp>
      <p:sp>
        <p:nvSpPr>
          <p:cNvPr id="753" name="Google Shape;753;p4"/>
          <p:cNvSpPr txBox="1"/>
          <p:nvPr/>
        </p:nvSpPr>
        <p:spPr>
          <a:xfrm>
            <a:off x="3219563" y="4184569"/>
            <a:ext cx="5877450" cy="77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R="400050" defTabSz="685800">
              <a:lnSpc>
                <a:spcPct val="83720"/>
              </a:lnSpc>
              <a:buSzPts val="1650"/>
            </a:pPr>
            <a:r>
              <a:rPr lang="en-GB" sz="1238" i="1">
                <a:solidFill>
                  <a:srgbClr val="FF00FF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Literacy is a bridge from misery to hope. It is a tool for daily life in modern society. It is a bulwark against poverty, and a building block of development, an essential complement to investments in roads, dams, clinics and factories</a:t>
            </a:r>
            <a:r>
              <a:rPr lang="en-GB" sz="413" b="1" i="1" u="sng">
                <a:solidFill>
                  <a:srgbClr val="A94C1C"/>
                </a:solidFill>
              </a:rPr>
              <a:t>.</a:t>
            </a:r>
            <a:r>
              <a:rPr lang="en-GB" sz="1013" b="1" i="1" u="sng">
                <a:solidFill>
                  <a:srgbClr val="A94C1C"/>
                </a:solidFill>
              </a:rPr>
              <a:t> Kofi Annan</a:t>
            </a:r>
            <a:endParaRPr sz="1013" b="1" i="1" u="sng">
              <a:solidFill>
                <a:srgbClr val="A94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"/>
          <p:cNvSpPr/>
          <p:nvPr/>
        </p:nvSpPr>
        <p:spPr>
          <a:xfrm>
            <a:off x="-10390" y="4743104"/>
            <a:ext cx="9153000" cy="3969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>
              <a:buSzPts val="1400"/>
            </a:pPr>
            <a:r>
              <a:rPr lang="en-GB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Advokasi Pemulihan dan Transformasi Pembelajaran</a:t>
            </a: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2" name="Google Shape;8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3525" y="4810327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"/>
          <p:cNvSpPr txBox="1"/>
          <p:nvPr/>
        </p:nvSpPr>
        <p:spPr>
          <a:xfrm>
            <a:off x="8771893" y="4820373"/>
            <a:ext cx="36152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SzPts val="1100"/>
            </a:pPr>
            <a:fld id="{00000000-1234-1234-1234-123412341234}" type="slidenum">
              <a:rPr lang="en-GB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defTabSz="685800">
                <a:buSzPts val="1100"/>
              </a:pPr>
              <a:t>6</a:t>
            </a:fld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8"/>
          <p:cNvSpPr txBox="1"/>
          <p:nvPr/>
        </p:nvSpPr>
        <p:spPr>
          <a:xfrm>
            <a:off x="6063347" y="4840845"/>
            <a:ext cx="26730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800"/>
            </a:pPr>
            <a:r>
              <a:rPr lang="en-GB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Kementerian Pendidikan, Kebudayaan, Riset, dan Teknologi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8"/>
          <p:cNvSpPr txBox="1"/>
          <p:nvPr/>
        </p:nvSpPr>
        <p:spPr>
          <a:xfrm>
            <a:off x="417550" y="260625"/>
            <a:ext cx="8129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buSzPts val="990"/>
            </a:pPr>
            <a:r>
              <a:rPr lang="en-GB" sz="2400" b="1">
                <a:solidFill>
                  <a:srgbClr val="002060"/>
                </a:solidFill>
              </a:rPr>
              <a:t>Sasaran Intervensi Pemulihan Pembelajaran </a:t>
            </a:r>
            <a:endParaRPr sz="1050"/>
          </a:p>
          <a:p>
            <a:pPr algn="ctr" defTabSz="685800">
              <a:buSzPts val="990"/>
            </a:pPr>
            <a:r>
              <a:rPr lang="en-GB" sz="2400" b="1">
                <a:solidFill>
                  <a:srgbClr val="002060"/>
                </a:solidFill>
              </a:rPr>
              <a:t>Provinsi Kalimantan Barat Tahun 2021 s.d 2022</a:t>
            </a:r>
            <a:endParaRPr sz="2400" b="1">
              <a:solidFill>
                <a:srgbClr val="002060"/>
              </a:solidFill>
            </a:endParaRPr>
          </a:p>
        </p:txBody>
      </p:sp>
      <p:pic>
        <p:nvPicPr>
          <p:cNvPr id="856" name="Google Shape;8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78" y="976026"/>
            <a:ext cx="8539817" cy="36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9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0"/>
          <p:cNvSpPr/>
          <p:nvPr/>
        </p:nvSpPr>
        <p:spPr>
          <a:xfrm>
            <a:off x="-10390" y="4743104"/>
            <a:ext cx="9153000" cy="396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/>
            <a:r>
              <a:rPr lang="en-GB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Advokasi Pemulihan dan Transformasi Pembelajaran</a:t>
            </a: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3" name="Google Shape;8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3525" y="4810327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10"/>
          <p:cNvSpPr txBox="1"/>
          <p:nvPr/>
        </p:nvSpPr>
        <p:spPr>
          <a:xfrm>
            <a:off x="8771892" y="4820372"/>
            <a:ext cx="36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fld id="{00000000-1234-1234-1234-123412341234}" type="slidenum">
              <a:rPr lang="en-GB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defTabSz="685800"/>
              <a:t>7</a:t>
            </a:fld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10"/>
          <p:cNvSpPr txBox="1"/>
          <p:nvPr/>
        </p:nvSpPr>
        <p:spPr>
          <a:xfrm>
            <a:off x="6063347" y="4840845"/>
            <a:ext cx="2673000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GB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Kementerian Pendidikan, Kebudayaan, Riset, dan Teknologi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0"/>
          <p:cNvSpPr txBox="1"/>
          <p:nvPr/>
        </p:nvSpPr>
        <p:spPr>
          <a:xfrm>
            <a:off x="388925" y="136800"/>
            <a:ext cx="8129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r>
              <a:rPr lang="en-GB" sz="1800" b="1">
                <a:solidFill>
                  <a:srgbClr val="002060"/>
                </a:solidFill>
              </a:rPr>
              <a:t>PEMBAGIAN PERAN PARA PEMANGKU KEPENTINGAN (4/4)</a:t>
            </a:r>
            <a:endParaRPr sz="1800" b="1">
              <a:solidFill>
                <a:srgbClr val="002060"/>
              </a:solidFill>
            </a:endParaRPr>
          </a:p>
        </p:txBody>
      </p:sp>
      <p:graphicFrame>
        <p:nvGraphicFramePr>
          <p:cNvPr id="877" name="Google Shape;877;p10"/>
          <p:cNvGraphicFramePr/>
          <p:nvPr/>
        </p:nvGraphicFramePr>
        <p:xfrm>
          <a:off x="146976" y="887430"/>
          <a:ext cx="8887743" cy="3870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49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7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6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8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/>
                        <a:t>Buku Bacaan Bermutu</a:t>
                      </a:r>
                      <a:endParaRPr sz="10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/>
                        <a:t>Guru Penggerak</a:t>
                      </a:r>
                      <a:endParaRPr sz="10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</a:rPr>
                        <a:t>Kampus Mengajar</a:t>
                      </a:r>
                      <a:endParaRPr sz="10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/>
                        <a:t>Tindak Lanjut Rapor Pendidikan</a:t>
                      </a:r>
                      <a:endParaRPr sz="10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/>
                        <a:t>Mitra Pembangunan</a:t>
                      </a:r>
                      <a:endParaRPr sz="10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250">
                <a:tc>
                  <a:txBody>
                    <a:bodyPr/>
                    <a:lstStyle/>
                    <a:p>
                      <a:pPr marL="215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</a:rPr>
                        <a:t>Memfasilitasi kegiatan diseminasi Program Pemulihan Pembelajaran.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</a:rPr>
                        <a:t>Melibatkan peserta Advokasi Pemulihan dan Transformasi Pembelajaran untuk menjadi narasumber.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</a:rPr>
                        <a:t>Mengadakan Buku Bacaan Bermutu dari daftar buku yang tersedia di SIPLah  (menggunakan dana BOS).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-215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</a:rPr>
                        <a:t>Memprioritaskan pengusulan pembangunan perpustakaan dan pengadaan buku koleksi perpustakaan di SD level 1 dan 2 untuk memperoleh alokasi DAK Fisik.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0320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Memotivasi guru agar mendaftar program guru penggerak (Sosialisasi/FGD)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Merekomendasikan Penempatan GP yang sudah diangkat menjadi KS di SD level 1 atau 2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</a:rPr>
                        <a:t>Optimalisasi peran GP dalam pemulihan pembelajaran melalui komunitas belajar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0320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</a:rPr>
                        <a:t>Melakukan verifikasi calon sekolah sasaran kampus mengajar</a:t>
                      </a: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</a:rPr>
                        <a:t>Pendampingan program kampus mengajar</a:t>
                      </a: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</a:rPr>
                        <a:t>Membuat surat pemberitahuan kepada sekolah sasaran yang menerima mahasiswa KM</a:t>
                      </a: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1590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</a:rPr>
                        <a:t>Memonitoring pelaksanaan Program Kampus Mengajar di sekolah sasaran.</a:t>
                      </a:r>
                      <a:endParaRPr sz="10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21590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</a:rPr>
                        <a:t>Mendukung pelaksanaan strategi pembelajaran kolaborasi mahasiswa dengan guru (mitra guru)</a:t>
                      </a:r>
                      <a:endParaRPr sz="10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397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Mengidentifikasi masalah terkait indikator literasi berdasarkan hasil Rapor Pendidikan.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397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Melakukan refleksi terhadap capaian, pemerataan, dan proses pembelajaran di daerah masing-masing untuk menemukan akar masalah terkait indikator literasi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397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Melakukan pembenahan melalui perumusan kegiatan dalam bentuk rencana kegiatan dan anggaran satuan pendidikan (BOSP) dan daerah (APBD)  untuk menyelesaikan akar masalah terkait indikator literasi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397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Menjalin kerjasama dengan Perpustakaan daerah, penggiat literasi dan TBM setempat untuk optimalisasi pemanfaatan buku bacaan bermutu bagi satuan pendidikan </a:t>
                      </a:r>
                      <a:endParaRPr sz="1000" u="none" strike="noStrike" cap="none"/>
                    </a:p>
                  </a:txBody>
                  <a:tcPr marL="180000" marR="91425" marT="91425" marB="91425"/>
                </a:tc>
                <a:tc>
                  <a:txBody>
                    <a:bodyPr/>
                    <a:lstStyle/>
                    <a:p>
                      <a:pPr marL="1397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</a:rPr>
                        <a:t>Mengawal distribusi buku bacaan bermutu dan pemanfaatannya di 14.606 SD sasaran melalui dashboard mitra pembangunan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139700" marR="0" lvl="0" indent="-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Char char="●"/>
                      </a:pPr>
                      <a:r>
                        <a:rPr lang="en-GB" sz="900" b="1" u="none" strike="noStrike" cap="none">
                          <a:solidFill>
                            <a:schemeClr val="dk1"/>
                          </a:solidFill>
                        </a:rPr>
                        <a:t>Melakukan pendataan mitra-mitra lokal yang memiliki tingkat kepedulian di bidang pendidikan.</a:t>
                      </a:r>
                      <a:endParaRPr sz="8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78" name="Google Shape;878;p10"/>
          <p:cNvSpPr txBox="1"/>
          <p:nvPr/>
        </p:nvSpPr>
        <p:spPr>
          <a:xfrm>
            <a:off x="436600" y="533700"/>
            <a:ext cx="1843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/>
            <a:r>
              <a:rPr lang="en-GB" b="1">
                <a:solidFill>
                  <a:srgbClr val="1155CC"/>
                </a:solidFill>
              </a:rPr>
              <a:t>Dinas Pendidikan</a:t>
            </a:r>
            <a:endParaRPr b="1">
              <a:solidFill>
                <a:srgbClr val="115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"/>
          <p:cNvSpPr txBox="1">
            <a:spLocks noGrp="1"/>
          </p:cNvSpPr>
          <p:nvPr>
            <p:ph type="title"/>
          </p:nvPr>
        </p:nvSpPr>
        <p:spPr>
          <a:xfrm>
            <a:off x="780836" y="0"/>
            <a:ext cx="7882433" cy="809625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6" tIns="137156" rIns="137156" bIns="137156" anchor="ctr" anchorCtr="0">
            <a:normAutofit fontScale="90000"/>
          </a:bodyPr>
          <a:lstStyle/>
          <a:p>
            <a:pPr>
              <a:buSzPct val="100000"/>
            </a:pPr>
            <a:r>
              <a:rPr lang="en-GB" dirty="0"/>
              <a:t>PROGRAM DAN KEGIATAN </a:t>
            </a:r>
            <a:r>
              <a:rPr lang="en-GB" dirty="0" smtClean="0"/>
              <a:t>S.D TAHUN 2023 </a:t>
            </a:r>
            <a:br>
              <a:rPr lang="en-GB" dirty="0" smtClean="0"/>
            </a:br>
            <a:r>
              <a:rPr lang="en-GB" dirty="0" smtClean="0">
                <a:solidFill>
                  <a:srgbClr val="002060"/>
                </a:solidFill>
              </a:rPr>
              <a:t>YANG TELAH TERLAKSANA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27427"/>
              </p:ext>
            </p:extLst>
          </p:nvPr>
        </p:nvGraphicFramePr>
        <p:xfrm>
          <a:off x="256528" y="888286"/>
          <a:ext cx="8406741" cy="4455496"/>
        </p:xfrm>
        <a:graphic>
          <a:graphicData uri="http://schemas.openxmlformats.org/drawingml/2006/table">
            <a:tbl>
              <a:tblPr/>
              <a:tblGrid>
                <a:gridCol w="439358">
                  <a:extLst>
                    <a:ext uri="{9D8B030D-6E8A-4147-A177-3AD203B41FA5}">
                      <a16:colId xmlns:a16="http://schemas.microsoft.com/office/drawing/2014/main" xmlns="" val="2198244739"/>
                    </a:ext>
                  </a:extLst>
                </a:gridCol>
                <a:gridCol w="4035198">
                  <a:extLst>
                    <a:ext uri="{9D8B030D-6E8A-4147-A177-3AD203B41FA5}">
                      <a16:colId xmlns:a16="http://schemas.microsoft.com/office/drawing/2014/main" xmlns="" val="4031659636"/>
                    </a:ext>
                  </a:extLst>
                </a:gridCol>
                <a:gridCol w="1405881">
                  <a:extLst>
                    <a:ext uri="{9D8B030D-6E8A-4147-A177-3AD203B41FA5}">
                      <a16:colId xmlns:a16="http://schemas.microsoft.com/office/drawing/2014/main" xmlns="" val="2269802208"/>
                    </a:ext>
                  </a:extLst>
                </a:gridCol>
                <a:gridCol w="1263152">
                  <a:extLst>
                    <a:ext uri="{9D8B030D-6E8A-4147-A177-3AD203B41FA5}">
                      <a16:colId xmlns:a16="http://schemas.microsoft.com/office/drawing/2014/main" xmlns="" val="2185561779"/>
                    </a:ext>
                  </a:extLst>
                </a:gridCol>
                <a:gridCol w="1263152">
                  <a:extLst>
                    <a:ext uri="{9D8B030D-6E8A-4147-A177-3AD203B41FA5}">
                      <a16:colId xmlns:a16="http://schemas.microsoft.com/office/drawing/2014/main" xmlns="" val="2680326263"/>
                    </a:ext>
                  </a:extLst>
                </a:gridCol>
              </a:tblGrid>
              <a:tr h="185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Program/Kegiatan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Pelaksanaan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Tahun Pelaksanaan/Sasaran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59206"/>
                  </a:ext>
                </a:extLst>
              </a:tr>
              <a:tr h="185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2839921"/>
                  </a:ext>
                </a:extLst>
              </a:tr>
              <a:tr h="36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Bantuan Buku Bacaan Bermutu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1349 SD, 295 PAUD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9010430"/>
                  </a:ext>
                </a:extLst>
              </a:tr>
              <a:tr h="271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Bimtek Fasilitator Pemanfaatan Buku Bacaan Bermutu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orang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9105141"/>
                  </a:ext>
                </a:extLst>
              </a:tr>
              <a:tr h="387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Sosialisasi Pengelolaan dan Pemanfaatan buku bacaan bermutu (daring)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Maret 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611228"/>
                  </a:ext>
                </a:extLst>
              </a:tr>
              <a:tr h="259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Bimtek Pemanfaatan Buku Bacaan Bermutu 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972 SD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1969724"/>
                  </a:ext>
                </a:extLst>
              </a:tr>
              <a:tr h="36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Bimtek Pemanfaatan Buku Bacaan Bermutu (Daring) 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s.d. 25 Mei, 18 s.d. 21 Juli 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SD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9657340"/>
                  </a:ext>
                </a:extLst>
              </a:tr>
              <a:tr h="551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Bimtek Fasilitator dan co-fasilitator (ToT)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s.d. 26 Mei 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Ketua MKPS, Koord. Guru Penggerak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6224706"/>
                  </a:ext>
                </a:extLst>
              </a:tr>
              <a:tr h="403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Bimtek Penguatan Kapasitas Pemda dalam Pemulihan Pembelajaran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s.d 29 Juli 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Kabid SD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5850054"/>
                  </a:ext>
                </a:extLst>
              </a:tr>
              <a:tr h="1854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Kampus Mengajar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Sekolah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043280"/>
                  </a:ext>
                </a:extLst>
              </a:tr>
              <a:tr h="551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Februari s.d. Juni, Agustus s.d. Desember 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sekolah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7240573"/>
                  </a:ext>
                </a:extLst>
              </a:tr>
              <a:tr h="36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Monitoring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Pembudayaan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Literasi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Kolaborasi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PSKP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Agst s.d. 5 September  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1644 SP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255611"/>
                  </a:ext>
                </a:extLst>
              </a:tr>
              <a:tr h="36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Berbagi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Kolaborasi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Peningkatan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Literasi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 Daerah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 s.d. 10 September  2023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57" marR="2557" marT="2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548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2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3;p11"/>
          <p:cNvSpPr txBox="1">
            <a:spLocks/>
          </p:cNvSpPr>
          <p:nvPr/>
        </p:nvSpPr>
        <p:spPr>
          <a:xfrm>
            <a:off x="1644777" y="150958"/>
            <a:ext cx="5797296" cy="50520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6" tIns="137156" rIns="137156" bIns="137156" anchor="ctr" anchorCtr="0">
            <a:normAutofit fontScale="3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lnSpc>
                <a:spcPct val="90000"/>
              </a:lnSpc>
              <a:buClr>
                <a:srgbClr val="262626"/>
              </a:buClr>
              <a:buSzPct val="100000"/>
            </a:pPr>
            <a:r>
              <a:rPr lang="nl-NL" sz="5200" dirty="0"/>
              <a:t>PROGRAM DAN KEGIATAN </a:t>
            </a:r>
            <a:r>
              <a:rPr lang="nl-NL" sz="5200" dirty="0" smtClean="0"/>
              <a:t>... 2023</a:t>
            </a:r>
            <a:endParaRPr lang="nl-NL" sz="5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74" y="656164"/>
            <a:ext cx="8197702" cy="46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ALLPPT-30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ction Break Slide Master">
  <a:themeElements>
    <a:clrScheme name="ALLPPT-COLOR-A3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ection Break Slide Master">
  <a:themeElements>
    <a:clrScheme name="ALLPPT-COLOR-A3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1939</Words>
  <Application>Microsoft Office PowerPoint</Application>
  <PresentationFormat>On-screen Show (16:9)</PresentationFormat>
  <Paragraphs>440</Paragraphs>
  <Slides>24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Open Sans</vt:lpstr>
      <vt:lpstr>Comic Sans MS</vt:lpstr>
      <vt:lpstr>Lato</vt:lpstr>
      <vt:lpstr>Poppins</vt:lpstr>
      <vt:lpstr>Arial</vt:lpstr>
      <vt:lpstr>Roboto</vt:lpstr>
      <vt:lpstr>Montserrat</vt:lpstr>
      <vt:lpstr>Poppins Light</vt:lpstr>
      <vt:lpstr>Calibri</vt:lpstr>
      <vt:lpstr>Gill Sans</vt:lpstr>
      <vt:lpstr>Simple Light</vt:lpstr>
      <vt:lpstr>1_Simple Light</vt:lpstr>
      <vt:lpstr>2_Simple Light</vt:lpstr>
      <vt:lpstr>Contents Slide Master</vt:lpstr>
      <vt:lpstr>2_Parcel</vt:lpstr>
      <vt:lpstr>Section Break Slide Master</vt:lpstr>
      <vt:lpstr>3_Parcel</vt:lpstr>
      <vt:lpstr>1_Section Break Slide Master</vt:lpstr>
      <vt:lpstr>Worksheet</vt:lpstr>
      <vt:lpstr>PDM 10 - Pemulihan Pembelajaran Pengantar </vt:lpstr>
      <vt:lpstr>PowerPoint Presentation</vt:lpstr>
      <vt:lpstr>Pengantar: Pemulihan Pembelajaran</vt:lpstr>
      <vt:lpstr>PowerPoint Presentation</vt:lpstr>
      <vt:lpstr>PowerPoint Presentation</vt:lpstr>
      <vt:lpstr>PowerPoint Presentation</vt:lpstr>
      <vt:lpstr>PowerPoint Presentation</vt:lpstr>
      <vt:lpstr>PROGRAM DAN KEGIATAN S.D TAHUN 2023  YANG TELAH TERLAKSANA</vt:lpstr>
      <vt:lpstr>PowerPoint Presentation</vt:lpstr>
      <vt:lpstr>EVALUASI PEMBUDAYAAN LITERASI PUSAT STANDAR DAN KEBIJAKAN PENDIDIKAN</vt:lpstr>
      <vt:lpstr>Progres Pengisian Evaluasi Kualitatif Pembudayaan Literasi </vt:lpstr>
      <vt:lpstr>PowerPoint Presentation</vt:lpstr>
      <vt:lpstr>JADWAL PELAKSANAAN KEGIATAN FGD PEMBUDAYAAN LITERASI  </vt:lpstr>
      <vt:lpstr>Pedoman Umum FGD</vt:lpstr>
      <vt:lpstr>Aktivitas I. Perkenalan Tujuan     : Membangun kedekatan antara fasilitator dan peserta Alokasi Waktu   : 20 menit</vt:lpstr>
      <vt:lpstr>Aktivitas II. Pemahaman Peserta terkait Buku Berjenjang Tujuan : Mengetahui pemahaman peserta terkait kesesuaian antara kemampuan membaca peserta    didik dan penjenjangan buku Alokasi Waktu  : 30 menit</vt:lpstr>
      <vt:lpstr>Aktivitas III. Kemampuan dan Kebiasaan Membaca Peserta Didik Tujuan     : Mengetahui kemampuan dan kebiasaan membaca peserta didik di satuan pendidikan Alokasi Waktu   : 30 menit</vt:lpstr>
      <vt:lpstr>Aktivitas IV. Strategi Penguatan Literasi Tujuan     : Mengetahui upaya-upaya yang telah dilakukan satuan pendidikan untuk penguatan       literasi Alokasi Waktu   : 30 menit</vt:lpstr>
      <vt:lpstr>Aktivitas V. Kurikulum dan Penguatan Literasi Tujuan     : Mengetahui persepsi peserta terkait keterkaitan implementasi kurikulum dan penguatan      literasi Alokasi Waktu   : 30 menit</vt:lpstr>
      <vt:lpstr>Aktivitas VI. Dukungan Kemendikbudristek Tujuan    : Mengetahui persepsi peserta terkait strategi pemulihan pembelajaran (penguatan literasi) oleh Kemendikbudristek Alokasi Waktu   : 30 menit</vt:lpstr>
      <vt:lpstr>Aktivitas VII. Persepsi terhadap Strategi Penguatan Literasi  Tujuan    : Mengetahui persepsi peserta terkait beberapa strategi Kemendikbudristek untuk mendorong penguatan literasi di satuan pendidikan Alokasi Waktu   : 30 menit</vt:lpstr>
      <vt:lpstr>Aktivitas VIII. Tantangan yang Dihadapi Tujuan     : Mengetahui tantangan yang masih dihadapi satuan pendidikan dalam penguatan literasi Alokasi Waktu   : 30 menit</vt:lpstr>
      <vt:lpstr>Hasil FGD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30</cp:revision>
  <dcterms:modified xsi:type="dcterms:W3CDTF">2023-09-20T15:33:36Z</dcterms:modified>
</cp:coreProperties>
</file>