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946" r:id="rId2"/>
    <p:sldId id="978" r:id="rId3"/>
    <p:sldId id="997" r:id="rId4"/>
    <p:sldId id="998" r:id="rId5"/>
    <p:sldId id="999" r:id="rId6"/>
    <p:sldId id="1000" r:id="rId7"/>
    <p:sldId id="1001" r:id="rId8"/>
    <p:sldId id="1005" r:id="rId9"/>
    <p:sldId id="1006" r:id="rId10"/>
    <p:sldId id="1007" r:id="rId11"/>
    <p:sldId id="1008" r:id="rId12"/>
    <p:sldId id="1011" r:id="rId13"/>
    <p:sldId id="1012" r:id="rId14"/>
    <p:sldId id="1013" r:id="rId15"/>
    <p:sldId id="1014" r:id="rId16"/>
    <p:sldId id="1015" r:id="rId17"/>
    <p:sldId id="1016" r:id="rId18"/>
    <p:sldId id="1017" r:id="rId19"/>
    <p:sldId id="1018" r:id="rId20"/>
    <p:sldId id="1019" r:id="rId21"/>
    <p:sldId id="1020" r:id="rId22"/>
    <p:sldId id="1021" r:id="rId23"/>
    <p:sldId id="1022" r:id="rId24"/>
    <p:sldId id="1023" r:id="rId25"/>
    <p:sldId id="1024" r:id="rId26"/>
    <p:sldId id="1025" r:id="rId27"/>
    <p:sldId id="1026" r:id="rId28"/>
    <p:sldId id="1027" r:id="rId29"/>
    <p:sldId id="1028" r:id="rId30"/>
    <p:sldId id="1031" r:id="rId31"/>
    <p:sldId id="1032" r:id="rId32"/>
    <p:sldId id="1033" r:id="rId33"/>
    <p:sldId id="1034" r:id="rId34"/>
    <p:sldId id="1036" r:id="rId35"/>
    <p:sldId id="1037" r:id="rId36"/>
    <p:sldId id="1038" r:id="rId37"/>
    <p:sldId id="1039" r:id="rId38"/>
    <p:sldId id="1040" r:id="rId39"/>
    <p:sldId id="1041" r:id="rId40"/>
    <p:sldId id="1042" r:id="rId41"/>
    <p:sldId id="1043" r:id="rId42"/>
    <p:sldId id="1044" r:id="rId43"/>
    <p:sldId id="1045" r:id="rId44"/>
    <p:sldId id="1054" r:id="rId45"/>
    <p:sldId id="1055" r:id="rId46"/>
    <p:sldId id="1056" r:id="rId47"/>
    <p:sldId id="1057" r:id="rId48"/>
    <p:sldId id="1060" r:id="rId49"/>
    <p:sldId id="1061" r:id="rId50"/>
    <p:sldId id="1062" r:id="rId51"/>
    <p:sldId id="1073" r:id="rId52"/>
    <p:sldId id="1063" r:id="rId53"/>
    <p:sldId id="1064" r:id="rId54"/>
    <p:sldId id="1065" r:id="rId55"/>
    <p:sldId id="1066" r:id="rId56"/>
    <p:sldId id="1067" r:id="rId57"/>
    <p:sldId id="1068" r:id="rId58"/>
    <p:sldId id="1069" r:id="rId59"/>
    <p:sldId id="1070" r:id="rId60"/>
    <p:sldId id="1071" r:id="rId61"/>
    <p:sldId id="1072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6" autoAdjust="0"/>
    <p:restoredTop sz="94660"/>
  </p:normalViewPr>
  <p:slideViewPr>
    <p:cSldViewPr snapToGrid="0">
      <p:cViewPr varScale="1">
        <p:scale>
          <a:sx n="71" d="100"/>
          <a:sy n="71" d="100"/>
        </p:scale>
        <p:origin x="67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A212E-6912-40E4-B2CA-EB822B06D14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9EF862A-4B69-4164-A9F0-A716ECDF0584}">
      <dgm:prSet phldrT="[Text]" custT="1"/>
      <dgm:spPr/>
      <dgm:t>
        <a:bodyPr/>
        <a:lstStyle/>
        <a:p>
          <a:r>
            <a:rPr lang="en-US" sz="3200" b="1"/>
            <a:t>MANDIRI DAN PARTISIPATIF</a:t>
          </a:r>
          <a:endParaRPr lang="en-US" sz="3200" b="1" dirty="0"/>
        </a:p>
      </dgm:t>
    </dgm:pt>
    <dgm:pt modelId="{1E50A7B1-3130-45AD-8440-2A3D4C9F35DC}" type="parTrans" cxnId="{5EC1CD49-0122-4264-9583-723BFADD8609}">
      <dgm:prSet/>
      <dgm:spPr/>
      <dgm:t>
        <a:bodyPr/>
        <a:lstStyle/>
        <a:p>
          <a:endParaRPr lang="en-US" sz="3200" b="1"/>
        </a:p>
      </dgm:t>
    </dgm:pt>
    <dgm:pt modelId="{60AF0F82-FA91-4899-BD5B-A5BE00C4A69F}" type="sibTrans" cxnId="{5EC1CD49-0122-4264-9583-723BFADD8609}">
      <dgm:prSet/>
      <dgm:spPr/>
      <dgm:t>
        <a:bodyPr/>
        <a:lstStyle/>
        <a:p>
          <a:endParaRPr lang="en-US" sz="3200" b="1"/>
        </a:p>
      </dgm:t>
    </dgm:pt>
    <dgm:pt modelId="{FC54BC66-5AF2-4554-B2FB-F66BB0AB3EF4}">
      <dgm:prSet phldrT="[Text]" custT="1"/>
      <dgm:spPr/>
      <dgm:t>
        <a:bodyPr/>
        <a:lstStyle/>
        <a:p>
          <a:r>
            <a:rPr lang="en-US" sz="3200" b="1" dirty="0"/>
            <a:t>TERSTANDAR</a:t>
          </a:r>
        </a:p>
      </dgm:t>
    </dgm:pt>
    <dgm:pt modelId="{033537DA-C34A-4FF8-A05B-BA399F075833}" type="parTrans" cxnId="{DF9A7691-D63B-42C2-9445-2F9D233B94C6}">
      <dgm:prSet/>
      <dgm:spPr/>
      <dgm:t>
        <a:bodyPr/>
        <a:lstStyle/>
        <a:p>
          <a:endParaRPr lang="en-US" sz="3200" b="1"/>
        </a:p>
      </dgm:t>
    </dgm:pt>
    <dgm:pt modelId="{9D7E4B87-9CF6-437A-9EA5-371723829531}" type="sibTrans" cxnId="{DF9A7691-D63B-42C2-9445-2F9D233B94C6}">
      <dgm:prSet/>
      <dgm:spPr/>
      <dgm:t>
        <a:bodyPr/>
        <a:lstStyle/>
        <a:p>
          <a:endParaRPr lang="en-US" sz="3200" b="1"/>
        </a:p>
      </dgm:t>
    </dgm:pt>
    <dgm:pt modelId="{FE2E2CBB-890C-4967-AFC6-9AD925367BC3}">
      <dgm:prSet phldrT="[Text]" custT="1"/>
      <dgm:spPr/>
      <dgm:t>
        <a:bodyPr/>
        <a:lstStyle/>
        <a:p>
          <a:r>
            <a:rPr lang="id-ID" sz="3200" b="1"/>
            <a:t>INTEGRITAS</a:t>
          </a:r>
          <a:endParaRPr lang="en-US" sz="3200" b="1" dirty="0"/>
        </a:p>
      </dgm:t>
    </dgm:pt>
    <dgm:pt modelId="{3508581C-78F7-49DD-AFAE-0614B846C500}" type="parTrans" cxnId="{8D37FFB8-E0E3-4CB0-A911-C83CC009028C}">
      <dgm:prSet/>
      <dgm:spPr/>
      <dgm:t>
        <a:bodyPr/>
        <a:lstStyle/>
        <a:p>
          <a:endParaRPr lang="en-US" sz="3200" b="1"/>
        </a:p>
      </dgm:t>
    </dgm:pt>
    <dgm:pt modelId="{FA166207-1A3B-40B6-BD49-3763B1BB401D}" type="sibTrans" cxnId="{8D37FFB8-E0E3-4CB0-A911-C83CC009028C}">
      <dgm:prSet/>
      <dgm:spPr/>
      <dgm:t>
        <a:bodyPr/>
        <a:lstStyle/>
        <a:p>
          <a:endParaRPr lang="en-US" sz="3200" b="1"/>
        </a:p>
      </dgm:t>
    </dgm:pt>
    <dgm:pt modelId="{0B97F54B-94EE-4484-BFCC-4F56300CA931}">
      <dgm:prSet custT="1"/>
      <dgm:spPr/>
      <dgm:t>
        <a:bodyPr/>
        <a:lstStyle/>
        <a:p>
          <a:r>
            <a:rPr lang="en-US" sz="3200" b="1"/>
            <a:t>SISTEMATIS DAN BERKELANJUTAN</a:t>
          </a:r>
          <a:endParaRPr lang="en-US" sz="3200" b="1" dirty="0"/>
        </a:p>
      </dgm:t>
    </dgm:pt>
    <dgm:pt modelId="{0E0C4C2B-4675-423F-B4D7-AA8E8F819BF5}" type="parTrans" cxnId="{437B72E5-45B8-4C9C-9278-D4CDED027355}">
      <dgm:prSet/>
      <dgm:spPr/>
      <dgm:t>
        <a:bodyPr/>
        <a:lstStyle/>
        <a:p>
          <a:endParaRPr lang="en-US" sz="3200" b="1"/>
        </a:p>
      </dgm:t>
    </dgm:pt>
    <dgm:pt modelId="{609E7667-EB5B-4DFD-B648-78B6DAFD47D0}" type="sibTrans" cxnId="{437B72E5-45B8-4C9C-9278-D4CDED027355}">
      <dgm:prSet/>
      <dgm:spPr/>
      <dgm:t>
        <a:bodyPr/>
        <a:lstStyle/>
        <a:p>
          <a:endParaRPr lang="en-US" sz="3200" b="1"/>
        </a:p>
      </dgm:t>
    </dgm:pt>
    <dgm:pt modelId="{D942EB9D-59ED-4735-A5CE-6070E30FCD28}">
      <dgm:prSet custT="1"/>
      <dgm:spPr/>
      <dgm:t>
        <a:bodyPr/>
        <a:lstStyle/>
        <a:p>
          <a:r>
            <a:rPr lang="en-US" sz="3200" b="1"/>
            <a:t>HOLISTIK</a:t>
          </a:r>
          <a:endParaRPr lang="en-US" sz="3200" b="1" dirty="0"/>
        </a:p>
      </dgm:t>
    </dgm:pt>
    <dgm:pt modelId="{787E9EB4-BB57-4BA9-987B-CF26B9AE7EEC}" type="parTrans" cxnId="{C471CC43-3A98-4E4A-92F6-24FA85AD8E43}">
      <dgm:prSet/>
      <dgm:spPr/>
      <dgm:t>
        <a:bodyPr/>
        <a:lstStyle/>
        <a:p>
          <a:endParaRPr lang="en-US" sz="3200" b="1"/>
        </a:p>
      </dgm:t>
    </dgm:pt>
    <dgm:pt modelId="{5D8CBDCF-9A9B-4F26-8F08-85355033F62E}" type="sibTrans" cxnId="{C471CC43-3A98-4E4A-92F6-24FA85AD8E43}">
      <dgm:prSet/>
      <dgm:spPr/>
      <dgm:t>
        <a:bodyPr/>
        <a:lstStyle/>
        <a:p>
          <a:endParaRPr lang="en-US" sz="3200" b="1"/>
        </a:p>
      </dgm:t>
    </dgm:pt>
    <dgm:pt modelId="{39EC875E-FC29-43C0-9DED-C95598F7C9E9}">
      <dgm:prSet custT="1"/>
      <dgm:spPr/>
      <dgm:t>
        <a:bodyPr/>
        <a:lstStyle/>
        <a:p>
          <a:r>
            <a:rPr lang="en-US" sz="3200" b="1"/>
            <a:t>TRANSPARAN DAN AKUNTABEL</a:t>
          </a:r>
          <a:endParaRPr lang="en-US" sz="3200" b="1" dirty="0"/>
        </a:p>
      </dgm:t>
    </dgm:pt>
    <dgm:pt modelId="{3BFDE975-5E2C-4AC6-A963-D5446EE176AD}" type="parTrans" cxnId="{DD9969D8-5AC4-4594-996E-F177B369AB25}">
      <dgm:prSet/>
      <dgm:spPr/>
      <dgm:t>
        <a:bodyPr/>
        <a:lstStyle/>
        <a:p>
          <a:endParaRPr lang="en-US" sz="3200" b="1"/>
        </a:p>
      </dgm:t>
    </dgm:pt>
    <dgm:pt modelId="{E1EB79F5-DEE6-4C1E-A327-E43340B30729}" type="sibTrans" cxnId="{DD9969D8-5AC4-4594-996E-F177B369AB25}">
      <dgm:prSet/>
      <dgm:spPr/>
      <dgm:t>
        <a:bodyPr/>
        <a:lstStyle/>
        <a:p>
          <a:endParaRPr lang="en-US" sz="3200" b="1"/>
        </a:p>
      </dgm:t>
    </dgm:pt>
    <dgm:pt modelId="{104F80BD-EF8A-4CF2-A3D2-CF31A7279D3F}" type="pres">
      <dgm:prSet presAssocID="{C6DA212E-6912-40E4-B2CA-EB822B06D1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E08C7EB-6EEC-4CC6-ABE1-8E84A2FBDE58}" type="pres">
      <dgm:prSet presAssocID="{C6DA212E-6912-40E4-B2CA-EB822B06D142}" presName="Name1" presStyleCnt="0"/>
      <dgm:spPr/>
    </dgm:pt>
    <dgm:pt modelId="{BA5F83DD-74A3-4033-9EB5-BE862E6B49B7}" type="pres">
      <dgm:prSet presAssocID="{C6DA212E-6912-40E4-B2CA-EB822B06D142}" presName="cycle" presStyleCnt="0"/>
      <dgm:spPr/>
    </dgm:pt>
    <dgm:pt modelId="{2CB6FE34-DEAD-4ADF-9BA7-9BA47B30036F}" type="pres">
      <dgm:prSet presAssocID="{C6DA212E-6912-40E4-B2CA-EB822B06D142}" presName="srcNode" presStyleLbl="node1" presStyleIdx="0" presStyleCnt="6"/>
      <dgm:spPr/>
    </dgm:pt>
    <dgm:pt modelId="{2912F2F7-5CC5-458E-BF56-504F69C54ADE}" type="pres">
      <dgm:prSet presAssocID="{C6DA212E-6912-40E4-B2CA-EB822B06D142}" presName="conn" presStyleLbl="parChTrans1D2" presStyleIdx="0" presStyleCnt="1"/>
      <dgm:spPr/>
      <dgm:t>
        <a:bodyPr/>
        <a:lstStyle/>
        <a:p>
          <a:endParaRPr lang="en-US"/>
        </a:p>
      </dgm:t>
    </dgm:pt>
    <dgm:pt modelId="{09DEA007-DBAD-4988-928F-2D82316C95F7}" type="pres">
      <dgm:prSet presAssocID="{C6DA212E-6912-40E4-B2CA-EB822B06D142}" presName="extraNode" presStyleLbl="node1" presStyleIdx="0" presStyleCnt="6"/>
      <dgm:spPr/>
    </dgm:pt>
    <dgm:pt modelId="{590FC2C8-05C9-406D-91CE-0CD1579A6DB6}" type="pres">
      <dgm:prSet presAssocID="{C6DA212E-6912-40E4-B2CA-EB822B06D142}" presName="dstNode" presStyleLbl="node1" presStyleIdx="0" presStyleCnt="6"/>
      <dgm:spPr/>
    </dgm:pt>
    <dgm:pt modelId="{59C43AB9-8216-4BE4-993C-9A8A05AA733C}" type="pres">
      <dgm:prSet presAssocID="{99EF862A-4B69-4164-A9F0-A716ECDF0584}" presName="text_1" presStyleLbl="node1" presStyleIdx="0" presStyleCnt="6" custScaleY="13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341EF1-F277-4BC7-A6BA-27EE120D9064}" type="pres">
      <dgm:prSet presAssocID="{99EF862A-4B69-4164-A9F0-A716ECDF0584}" presName="accent_1" presStyleCnt="0"/>
      <dgm:spPr/>
    </dgm:pt>
    <dgm:pt modelId="{F3ADCEA0-AE5F-4452-9B2C-9B63C5B056D2}" type="pres">
      <dgm:prSet presAssocID="{99EF862A-4B69-4164-A9F0-A716ECDF0584}" presName="accentRepeatNode" presStyleLbl="solidFgAcc1" presStyleIdx="0" presStyleCnt="6"/>
      <dgm:spPr/>
    </dgm:pt>
    <dgm:pt modelId="{5DB98AFB-2B1E-452D-B386-093303A8B73D}" type="pres">
      <dgm:prSet presAssocID="{FC54BC66-5AF2-4554-B2FB-F66BB0AB3EF4}" presName="text_2" presStyleLbl="node1" presStyleIdx="1" presStyleCnt="6" custScaleY="13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8BCE4-500D-4F04-B640-D875050525B0}" type="pres">
      <dgm:prSet presAssocID="{FC54BC66-5AF2-4554-B2FB-F66BB0AB3EF4}" presName="accent_2" presStyleCnt="0"/>
      <dgm:spPr/>
    </dgm:pt>
    <dgm:pt modelId="{CE03B045-A903-4A41-B234-CCE374F3043E}" type="pres">
      <dgm:prSet presAssocID="{FC54BC66-5AF2-4554-B2FB-F66BB0AB3EF4}" presName="accentRepeatNode" presStyleLbl="solidFgAcc1" presStyleIdx="1" presStyleCnt="6"/>
      <dgm:spPr/>
    </dgm:pt>
    <dgm:pt modelId="{16121B89-CB3D-4BEE-AA85-D0546906E0F9}" type="pres">
      <dgm:prSet presAssocID="{FE2E2CBB-890C-4967-AFC6-9AD925367BC3}" presName="text_3" presStyleLbl="node1" presStyleIdx="2" presStyleCnt="6" custScaleY="13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B0B63-D378-481C-9F1F-0E804B81EF04}" type="pres">
      <dgm:prSet presAssocID="{FE2E2CBB-890C-4967-AFC6-9AD925367BC3}" presName="accent_3" presStyleCnt="0"/>
      <dgm:spPr/>
    </dgm:pt>
    <dgm:pt modelId="{FC7CFF62-FE07-44BC-8783-9016B2B8E88B}" type="pres">
      <dgm:prSet presAssocID="{FE2E2CBB-890C-4967-AFC6-9AD925367BC3}" presName="accentRepeatNode" presStyleLbl="solidFgAcc1" presStyleIdx="2" presStyleCnt="6"/>
      <dgm:spPr/>
    </dgm:pt>
    <dgm:pt modelId="{D8E829AB-E729-477D-83E5-0349D0365577}" type="pres">
      <dgm:prSet presAssocID="{0B97F54B-94EE-4484-BFCC-4F56300CA931}" presName="text_4" presStyleLbl="node1" presStyleIdx="3" presStyleCnt="6" custScaleY="13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F1F02-4F62-4F2F-B134-16D71120DB7B}" type="pres">
      <dgm:prSet presAssocID="{0B97F54B-94EE-4484-BFCC-4F56300CA931}" presName="accent_4" presStyleCnt="0"/>
      <dgm:spPr/>
    </dgm:pt>
    <dgm:pt modelId="{375B51B9-7914-4D42-87C9-CF9F3D7BFECE}" type="pres">
      <dgm:prSet presAssocID="{0B97F54B-94EE-4484-BFCC-4F56300CA931}" presName="accentRepeatNode" presStyleLbl="solidFgAcc1" presStyleIdx="3" presStyleCnt="6"/>
      <dgm:spPr/>
    </dgm:pt>
    <dgm:pt modelId="{E787774E-5D48-4056-A587-3652A64170B4}" type="pres">
      <dgm:prSet presAssocID="{D942EB9D-59ED-4735-A5CE-6070E30FCD28}" presName="text_5" presStyleLbl="node1" presStyleIdx="4" presStyleCnt="6" custScaleY="13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DA546E-F632-4558-B101-703CCC11B835}" type="pres">
      <dgm:prSet presAssocID="{D942EB9D-59ED-4735-A5CE-6070E30FCD28}" presName="accent_5" presStyleCnt="0"/>
      <dgm:spPr/>
    </dgm:pt>
    <dgm:pt modelId="{5FAEA4E0-6E10-4A0E-9F0A-86476AAEB385}" type="pres">
      <dgm:prSet presAssocID="{D942EB9D-59ED-4735-A5CE-6070E30FCD28}" presName="accentRepeatNode" presStyleLbl="solidFgAcc1" presStyleIdx="4" presStyleCnt="6"/>
      <dgm:spPr/>
    </dgm:pt>
    <dgm:pt modelId="{C950835E-BC87-4F8B-80D2-555E53219073}" type="pres">
      <dgm:prSet presAssocID="{39EC875E-FC29-43C0-9DED-C95598F7C9E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6CE78-86A9-471A-9ACD-418982CBEBA4}" type="pres">
      <dgm:prSet presAssocID="{39EC875E-FC29-43C0-9DED-C95598F7C9E9}" presName="accent_6" presStyleCnt="0"/>
      <dgm:spPr/>
    </dgm:pt>
    <dgm:pt modelId="{45BAA452-709B-484B-A737-104104569E21}" type="pres">
      <dgm:prSet presAssocID="{39EC875E-FC29-43C0-9DED-C95598F7C9E9}" presName="accentRepeatNode" presStyleLbl="solidFgAcc1" presStyleIdx="5" presStyleCnt="6"/>
      <dgm:spPr/>
    </dgm:pt>
  </dgm:ptLst>
  <dgm:cxnLst>
    <dgm:cxn modelId="{8D37FFB8-E0E3-4CB0-A911-C83CC009028C}" srcId="{C6DA212E-6912-40E4-B2CA-EB822B06D142}" destId="{FE2E2CBB-890C-4967-AFC6-9AD925367BC3}" srcOrd="2" destOrd="0" parTransId="{3508581C-78F7-49DD-AFAE-0614B846C500}" sibTransId="{FA166207-1A3B-40B6-BD49-3763B1BB401D}"/>
    <dgm:cxn modelId="{452E4085-AF88-4C70-8FF5-2E6983C35CA1}" type="presOf" srcId="{D942EB9D-59ED-4735-A5CE-6070E30FCD28}" destId="{E787774E-5D48-4056-A587-3652A64170B4}" srcOrd="0" destOrd="0" presId="urn:microsoft.com/office/officeart/2008/layout/VerticalCurvedList"/>
    <dgm:cxn modelId="{378D68C6-E171-46C7-ADB8-37F9B1EFE47C}" type="presOf" srcId="{C6DA212E-6912-40E4-B2CA-EB822B06D142}" destId="{104F80BD-EF8A-4CF2-A3D2-CF31A7279D3F}" srcOrd="0" destOrd="0" presId="urn:microsoft.com/office/officeart/2008/layout/VerticalCurvedList"/>
    <dgm:cxn modelId="{596814E5-2501-4AC3-AC03-08B322212634}" type="presOf" srcId="{FC54BC66-5AF2-4554-B2FB-F66BB0AB3EF4}" destId="{5DB98AFB-2B1E-452D-B386-093303A8B73D}" srcOrd="0" destOrd="0" presId="urn:microsoft.com/office/officeart/2008/layout/VerticalCurvedList"/>
    <dgm:cxn modelId="{4D4CA9EA-666A-41B2-A3D9-F1F35B526864}" type="presOf" srcId="{0B97F54B-94EE-4484-BFCC-4F56300CA931}" destId="{D8E829AB-E729-477D-83E5-0349D0365577}" srcOrd="0" destOrd="0" presId="urn:microsoft.com/office/officeart/2008/layout/VerticalCurvedList"/>
    <dgm:cxn modelId="{46A94DE4-E0C6-4296-954A-1E21301E26D6}" type="presOf" srcId="{60AF0F82-FA91-4899-BD5B-A5BE00C4A69F}" destId="{2912F2F7-5CC5-458E-BF56-504F69C54ADE}" srcOrd="0" destOrd="0" presId="urn:microsoft.com/office/officeart/2008/layout/VerticalCurvedList"/>
    <dgm:cxn modelId="{DF9A7691-D63B-42C2-9445-2F9D233B94C6}" srcId="{C6DA212E-6912-40E4-B2CA-EB822B06D142}" destId="{FC54BC66-5AF2-4554-B2FB-F66BB0AB3EF4}" srcOrd="1" destOrd="0" parTransId="{033537DA-C34A-4FF8-A05B-BA399F075833}" sibTransId="{9D7E4B87-9CF6-437A-9EA5-371723829531}"/>
    <dgm:cxn modelId="{437B72E5-45B8-4C9C-9278-D4CDED027355}" srcId="{C6DA212E-6912-40E4-B2CA-EB822B06D142}" destId="{0B97F54B-94EE-4484-BFCC-4F56300CA931}" srcOrd="3" destOrd="0" parTransId="{0E0C4C2B-4675-423F-B4D7-AA8E8F819BF5}" sibTransId="{609E7667-EB5B-4DFD-B648-78B6DAFD47D0}"/>
    <dgm:cxn modelId="{5EC1CD49-0122-4264-9583-723BFADD8609}" srcId="{C6DA212E-6912-40E4-B2CA-EB822B06D142}" destId="{99EF862A-4B69-4164-A9F0-A716ECDF0584}" srcOrd="0" destOrd="0" parTransId="{1E50A7B1-3130-45AD-8440-2A3D4C9F35DC}" sibTransId="{60AF0F82-FA91-4899-BD5B-A5BE00C4A69F}"/>
    <dgm:cxn modelId="{C471CC43-3A98-4E4A-92F6-24FA85AD8E43}" srcId="{C6DA212E-6912-40E4-B2CA-EB822B06D142}" destId="{D942EB9D-59ED-4735-A5CE-6070E30FCD28}" srcOrd="4" destOrd="0" parTransId="{787E9EB4-BB57-4BA9-987B-CF26B9AE7EEC}" sibTransId="{5D8CBDCF-9A9B-4F26-8F08-85355033F62E}"/>
    <dgm:cxn modelId="{5C5A9051-5FBD-4F15-B58D-A627710682F9}" type="presOf" srcId="{39EC875E-FC29-43C0-9DED-C95598F7C9E9}" destId="{C950835E-BC87-4F8B-80D2-555E53219073}" srcOrd="0" destOrd="0" presId="urn:microsoft.com/office/officeart/2008/layout/VerticalCurvedList"/>
    <dgm:cxn modelId="{BFD72A56-F6CE-45F0-8B75-D3D45D7A802D}" type="presOf" srcId="{99EF862A-4B69-4164-A9F0-A716ECDF0584}" destId="{59C43AB9-8216-4BE4-993C-9A8A05AA733C}" srcOrd="0" destOrd="0" presId="urn:microsoft.com/office/officeart/2008/layout/VerticalCurvedList"/>
    <dgm:cxn modelId="{BB7B8DA5-90BF-407D-98E5-B933D18B2638}" type="presOf" srcId="{FE2E2CBB-890C-4967-AFC6-9AD925367BC3}" destId="{16121B89-CB3D-4BEE-AA85-D0546906E0F9}" srcOrd="0" destOrd="0" presId="urn:microsoft.com/office/officeart/2008/layout/VerticalCurvedList"/>
    <dgm:cxn modelId="{DD9969D8-5AC4-4594-996E-F177B369AB25}" srcId="{C6DA212E-6912-40E4-B2CA-EB822B06D142}" destId="{39EC875E-FC29-43C0-9DED-C95598F7C9E9}" srcOrd="5" destOrd="0" parTransId="{3BFDE975-5E2C-4AC6-A963-D5446EE176AD}" sibTransId="{E1EB79F5-DEE6-4C1E-A327-E43340B30729}"/>
    <dgm:cxn modelId="{923B6DC8-3BD9-416D-870C-4B681F0EE56E}" type="presParOf" srcId="{104F80BD-EF8A-4CF2-A3D2-CF31A7279D3F}" destId="{8E08C7EB-6EEC-4CC6-ABE1-8E84A2FBDE58}" srcOrd="0" destOrd="0" presId="urn:microsoft.com/office/officeart/2008/layout/VerticalCurvedList"/>
    <dgm:cxn modelId="{8F1C4165-9F8E-4559-8094-A95F04CBAEEA}" type="presParOf" srcId="{8E08C7EB-6EEC-4CC6-ABE1-8E84A2FBDE58}" destId="{BA5F83DD-74A3-4033-9EB5-BE862E6B49B7}" srcOrd="0" destOrd="0" presId="urn:microsoft.com/office/officeart/2008/layout/VerticalCurvedList"/>
    <dgm:cxn modelId="{FD38196E-8D15-476A-BA0E-10D2F738DB6F}" type="presParOf" srcId="{BA5F83DD-74A3-4033-9EB5-BE862E6B49B7}" destId="{2CB6FE34-DEAD-4ADF-9BA7-9BA47B30036F}" srcOrd="0" destOrd="0" presId="urn:microsoft.com/office/officeart/2008/layout/VerticalCurvedList"/>
    <dgm:cxn modelId="{32D3E1F6-6834-4AE6-AA8C-52D0D87293A1}" type="presParOf" srcId="{BA5F83DD-74A3-4033-9EB5-BE862E6B49B7}" destId="{2912F2F7-5CC5-458E-BF56-504F69C54ADE}" srcOrd="1" destOrd="0" presId="urn:microsoft.com/office/officeart/2008/layout/VerticalCurvedList"/>
    <dgm:cxn modelId="{DEC7D9A6-025C-4222-BFC2-8CE7A40668BB}" type="presParOf" srcId="{BA5F83DD-74A3-4033-9EB5-BE862E6B49B7}" destId="{09DEA007-DBAD-4988-928F-2D82316C95F7}" srcOrd="2" destOrd="0" presId="urn:microsoft.com/office/officeart/2008/layout/VerticalCurvedList"/>
    <dgm:cxn modelId="{63DED038-BE1F-41C0-A101-D904EAA5DBD8}" type="presParOf" srcId="{BA5F83DD-74A3-4033-9EB5-BE862E6B49B7}" destId="{590FC2C8-05C9-406D-91CE-0CD1579A6DB6}" srcOrd="3" destOrd="0" presId="urn:microsoft.com/office/officeart/2008/layout/VerticalCurvedList"/>
    <dgm:cxn modelId="{A0E17477-5264-4D2B-9889-D45AFFC815CF}" type="presParOf" srcId="{8E08C7EB-6EEC-4CC6-ABE1-8E84A2FBDE58}" destId="{59C43AB9-8216-4BE4-993C-9A8A05AA733C}" srcOrd="1" destOrd="0" presId="urn:microsoft.com/office/officeart/2008/layout/VerticalCurvedList"/>
    <dgm:cxn modelId="{1C2E193A-642B-4104-80B8-8C18B10DFBD3}" type="presParOf" srcId="{8E08C7EB-6EEC-4CC6-ABE1-8E84A2FBDE58}" destId="{91341EF1-F277-4BC7-A6BA-27EE120D9064}" srcOrd="2" destOrd="0" presId="urn:microsoft.com/office/officeart/2008/layout/VerticalCurvedList"/>
    <dgm:cxn modelId="{AFB61325-67A8-47A1-A032-CE1DC2715C93}" type="presParOf" srcId="{91341EF1-F277-4BC7-A6BA-27EE120D9064}" destId="{F3ADCEA0-AE5F-4452-9B2C-9B63C5B056D2}" srcOrd="0" destOrd="0" presId="urn:microsoft.com/office/officeart/2008/layout/VerticalCurvedList"/>
    <dgm:cxn modelId="{07F892CC-EC9E-4E9B-8469-24A2BC8CAD72}" type="presParOf" srcId="{8E08C7EB-6EEC-4CC6-ABE1-8E84A2FBDE58}" destId="{5DB98AFB-2B1E-452D-B386-093303A8B73D}" srcOrd="3" destOrd="0" presId="urn:microsoft.com/office/officeart/2008/layout/VerticalCurvedList"/>
    <dgm:cxn modelId="{41D74DCF-3F78-4B7A-9361-01C85D6F1EAE}" type="presParOf" srcId="{8E08C7EB-6EEC-4CC6-ABE1-8E84A2FBDE58}" destId="{68B8BCE4-500D-4F04-B640-D875050525B0}" srcOrd="4" destOrd="0" presId="urn:microsoft.com/office/officeart/2008/layout/VerticalCurvedList"/>
    <dgm:cxn modelId="{210B6F10-5095-4026-8FA3-283B4B33D04A}" type="presParOf" srcId="{68B8BCE4-500D-4F04-B640-D875050525B0}" destId="{CE03B045-A903-4A41-B234-CCE374F3043E}" srcOrd="0" destOrd="0" presId="urn:microsoft.com/office/officeart/2008/layout/VerticalCurvedList"/>
    <dgm:cxn modelId="{2AEC4B07-B470-4F20-ADE0-3473FBCFA79F}" type="presParOf" srcId="{8E08C7EB-6EEC-4CC6-ABE1-8E84A2FBDE58}" destId="{16121B89-CB3D-4BEE-AA85-D0546906E0F9}" srcOrd="5" destOrd="0" presId="urn:microsoft.com/office/officeart/2008/layout/VerticalCurvedList"/>
    <dgm:cxn modelId="{EBD6BDFD-1BA4-482E-9B22-549CB6670228}" type="presParOf" srcId="{8E08C7EB-6EEC-4CC6-ABE1-8E84A2FBDE58}" destId="{F24B0B63-D378-481C-9F1F-0E804B81EF04}" srcOrd="6" destOrd="0" presId="urn:microsoft.com/office/officeart/2008/layout/VerticalCurvedList"/>
    <dgm:cxn modelId="{D1AC9D93-4B3F-4333-AF1C-399F384CAB62}" type="presParOf" srcId="{F24B0B63-D378-481C-9F1F-0E804B81EF04}" destId="{FC7CFF62-FE07-44BC-8783-9016B2B8E88B}" srcOrd="0" destOrd="0" presId="urn:microsoft.com/office/officeart/2008/layout/VerticalCurvedList"/>
    <dgm:cxn modelId="{D415FF8E-BCF9-48B3-B5EE-3F49CE4758EC}" type="presParOf" srcId="{8E08C7EB-6EEC-4CC6-ABE1-8E84A2FBDE58}" destId="{D8E829AB-E729-477D-83E5-0349D0365577}" srcOrd="7" destOrd="0" presId="urn:microsoft.com/office/officeart/2008/layout/VerticalCurvedList"/>
    <dgm:cxn modelId="{7E518985-DC15-4E01-B105-91B65AD37023}" type="presParOf" srcId="{8E08C7EB-6EEC-4CC6-ABE1-8E84A2FBDE58}" destId="{500F1F02-4F62-4F2F-B134-16D71120DB7B}" srcOrd="8" destOrd="0" presId="urn:microsoft.com/office/officeart/2008/layout/VerticalCurvedList"/>
    <dgm:cxn modelId="{20E510C5-38D7-48A5-A306-2A287DA15386}" type="presParOf" srcId="{500F1F02-4F62-4F2F-B134-16D71120DB7B}" destId="{375B51B9-7914-4D42-87C9-CF9F3D7BFECE}" srcOrd="0" destOrd="0" presId="urn:microsoft.com/office/officeart/2008/layout/VerticalCurvedList"/>
    <dgm:cxn modelId="{57BED0C8-3C24-43FA-B08C-EA679900269F}" type="presParOf" srcId="{8E08C7EB-6EEC-4CC6-ABE1-8E84A2FBDE58}" destId="{E787774E-5D48-4056-A587-3652A64170B4}" srcOrd="9" destOrd="0" presId="urn:microsoft.com/office/officeart/2008/layout/VerticalCurvedList"/>
    <dgm:cxn modelId="{34383B17-E49F-4FD4-8924-0E7E043936A0}" type="presParOf" srcId="{8E08C7EB-6EEC-4CC6-ABE1-8E84A2FBDE58}" destId="{C0DA546E-F632-4558-B101-703CCC11B835}" srcOrd="10" destOrd="0" presId="urn:microsoft.com/office/officeart/2008/layout/VerticalCurvedList"/>
    <dgm:cxn modelId="{21361453-F4C6-4888-AFF8-1BE25A1EC6CE}" type="presParOf" srcId="{C0DA546E-F632-4558-B101-703CCC11B835}" destId="{5FAEA4E0-6E10-4A0E-9F0A-86476AAEB385}" srcOrd="0" destOrd="0" presId="urn:microsoft.com/office/officeart/2008/layout/VerticalCurvedList"/>
    <dgm:cxn modelId="{6C949C86-0C4D-45BB-A2A0-326B78F118AB}" type="presParOf" srcId="{8E08C7EB-6EEC-4CC6-ABE1-8E84A2FBDE58}" destId="{C950835E-BC87-4F8B-80D2-555E53219073}" srcOrd="11" destOrd="0" presId="urn:microsoft.com/office/officeart/2008/layout/VerticalCurvedList"/>
    <dgm:cxn modelId="{EB422948-CD9D-400E-B804-ADFAB7A48259}" type="presParOf" srcId="{8E08C7EB-6EEC-4CC6-ABE1-8E84A2FBDE58}" destId="{9C06CE78-86A9-471A-9ACD-418982CBEBA4}" srcOrd="12" destOrd="0" presId="urn:microsoft.com/office/officeart/2008/layout/VerticalCurvedList"/>
    <dgm:cxn modelId="{E7C36A9F-87CA-4D7A-9D56-37CFD280AF52}" type="presParOf" srcId="{9C06CE78-86A9-471A-9ACD-418982CBEBA4}" destId="{45BAA452-709B-484B-A737-104104569E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E5E9339-0C92-48D2-A2EA-9757E55527E3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539FBF-0E71-45CC-A859-C79BA3B4C7C9}">
      <dgm:prSet phldrT="[Text]" custT="1"/>
      <dgm:spPr>
        <a:solidFill>
          <a:schemeClr val="tx1">
            <a:lumMod val="95000"/>
            <a:lumOff val="5000"/>
          </a:scheme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PENGELOLAAN PENDIDIKAN</a:t>
          </a:r>
        </a:p>
      </dgm:t>
    </dgm:pt>
    <dgm:pt modelId="{34A49A08-1C25-4E2B-B27E-84E83E230338}" type="parTrans" cxnId="{4C93582B-57A5-4CFC-BF4F-A3863F2112F9}">
      <dgm:prSet/>
      <dgm:spPr/>
      <dgm:t>
        <a:bodyPr/>
        <a:lstStyle/>
        <a:p>
          <a:endParaRPr lang="en-US"/>
        </a:p>
      </dgm:t>
    </dgm:pt>
    <dgm:pt modelId="{CB4C0466-7A4D-4712-9EF2-2365E7852884}" type="sibTrans" cxnId="{4C93582B-57A5-4CFC-BF4F-A3863F2112F9}">
      <dgm:prSet/>
      <dgm:spPr/>
      <dgm:t>
        <a:bodyPr/>
        <a:lstStyle/>
        <a:p>
          <a:endParaRPr lang="en-US"/>
        </a:p>
      </dgm:t>
    </dgm:pt>
    <dgm:pt modelId="{D2329E76-5F68-4F54-970D-290203A3C517}">
      <dgm:prSet phldrT="[Text]" custT="1"/>
      <dgm:spPr>
        <a:solidFill>
          <a:schemeClr val="accent6">
            <a:lumMod val="50000"/>
          </a:schemeClr>
        </a:solidFill>
      </dgm:spPr>
      <dgm:t>
        <a:bodyPr lIns="0" rIns="0"/>
        <a:lstStyle/>
        <a:p>
          <a:r>
            <a:rPr lang="en-US" sz="1600" dirty="0" err="1"/>
            <a:t>Perencanaan</a:t>
          </a:r>
          <a:r>
            <a:rPr lang="en-US" sz="1600" dirty="0"/>
            <a:t> Program</a:t>
          </a:r>
        </a:p>
      </dgm:t>
    </dgm:pt>
    <dgm:pt modelId="{A3FE8CBB-B856-4FD2-A841-88B70E6DDC68}" type="parTrans" cxnId="{4F4AEA4F-8995-4A3A-B2AB-2D4C5534973A}">
      <dgm:prSet/>
      <dgm:spPr/>
      <dgm:t>
        <a:bodyPr/>
        <a:lstStyle/>
        <a:p>
          <a:endParaRPr lang="en-US"/>
        </a:p>
      </dgm:t>
    </dgm:pt>
    <dgm:pt modelId="{00B1C0D6-F8AB-42B6-A39A-2F68C2E93B83}" type="sibTrans" cxnId="{4F4AEA4F-8995-4A3A-B2AB-2D4C5534973A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45B0822-6E03-488E-8CB4-32BBBA15D2C1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600" dirty="0" err="1"/>
            <a:t>Pelaksanaan</a:t>
          </a:r>
          <a:r>
            <a:rPr lang="en-US" sz="1600" dirty="0"/>
            <a:t> Program &amp; </a:t>
          </a:r>
          <a:r>
            <a:rPr lang="en-US" sz="1600" dirty="0" err="1"/>
            <a:t>Pelibatan</a:t>
          </a:r>
          <a:r>
            <a:rPr lang="en-US" sz="1600" dirty="0"/>
            <a:t> </a:t>
          </a:r>
          <a:r>
            <a:rPr lang="en-US" sz="1600" dirty="0" err="1"/>
            <a:t>Pemangku</a:t>
          </a:r>
          <a:r>
            <a:rPr lang="en-US" sz="1600" dirty="0"/>
            <a:t> </a:t>
          </a:r>
          <a:r>
            <a:rPr lang="en-US" sz="1600" dirty="0" err="1"/>
            <a:t>Kepentingan</a:t>
          </a:r>
          <a:endParaRPr lang="en-US" sz="1600" dirty="0"/>
        </a:p>
      </dgm:t>
    </dgm:pt>
    <dgm:pt modelId="{B39E1192-F34B-4D25-BE4D-EFF3D62C7542}" type="parTrans" cxnId="{74C6C325-13BE-495E-A355-BAD12E67347E}">
      <dgm:prSet/>
      <dgm:spPr/>
      <dgm:t>
        <a:bodyPr/>
        <a:lstStyle/>
        <a:p>
          <a:endParaRPr lang="en-US"/>
        </a:p>
      </dgm:t>
    </dgm:pt>
    <dgm:pt modelId="{78765908-0222-4687-B166-747BB50F9AB2}" type="sibTrans" cxnId="{74C6C325-13BE-495E-A355-BAD12E67347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103DAEA-8451-44B4-B5B7-AA4358F074A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600" dirty="0" err="1"/>
            <a:t>Kinerja</a:t>
          </a:r>
          <a:r>
            <a:rPr lang="en-US" sz="1600" dirty="0"/>
            <a:t> </a:t>
          </a:r>
          <a:r>
            <a:rPr lang="en-US" sz="1600" dirty="0" err="1"/>
            <a:t>Kepala</a:t>
          </a:r>
          <a:r>
            <a:rPr lang="en-US" sz="1600" dirty="0"/>
            <a:t> </a:t>
          </a:r>
          <a:r>
            <a:rPr lang="en-US" sz="1600" dirty="0" err="1"/>
            <a:t>Sekolah</a:t>
          </a:r>
          <a:endParaRPr lang="en-US" sz="1600" dirty="0"/>
        </a:p>
      </dgm:t>
    </dgm:pt>
    <dgm:pt modelId="{58732E58-26A9-44A5-99C1-D95CBDDF77A3}" type="parTrans" cxnId="{A85EF908-0A45-4649-9A2F-CDA2C33D564C}">
      <dgm:prSet/>
      <dgm:spPr/>
      <dgm:t>
        <a:bodyPr/>
        <a:lstStyle/>
        <a:p>
          <a:endParaRPr lang="en-US"/>
        </a:p>
      </dgm:t>
    </dgm:pt>
    <dgm:pt modelId="{DF1941B4-A425-4691-8285-F5DCD49FEB9F}" type="sibTrans" cxnId="{A85EF908-0A45-4649-9A2F-CDA2C33D564C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403EC02A-BBB8-FC43-B881-267094B6C62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600" dirty="0" err="1"/>
            <a:t>Sistem</a:t>
          </a:r>
          <a:r>
            <a:rPr lang="en-US" sz="1600" dirty="0"/>
            <a:t> </a:t>
          </a:r>
          <a:r>
            <a:rPr lang="en-US" sz="1600" dirty="0" err="1"/>
            <a:t>Informasi</a:t>
          </a:r>
          <a:r>
            <a:rPr lang="en-US" sz="1600" dirty="0"/>
            <a:t> </a:t>
          </a:r>
          <a:r>
            <a:rPr lang="en-US" sz="1600" dirty="0" err="1"/>
            <a:t>Manajemen</a:t>
          </a:r>
          <a:endParaRPr lang="en-US" sz="1600" dirty="0"/>
        </a:p>
      </dgm:t>
    </dgm:pt>
    <dgm:pt modelId="{05F17172-D1E8-DB46-AD6B-9039DC747023}" type="parTrans" cxnId="{72F10D0D-A884-884B-B1FF-57706989D511}">
      <dgm:prSet/>
      <dgm:spPr/>
      <dgm:t>
        <a:bodyPr/>
        <a:lstStyle/>
        <a:p>
          <a:endParaRPr lang="en-US"/>
        </a:p>
      </dgm:t>
    </dgm:pt>
    <dgm:pt modelId="{6D88E7C0-9677-0045-943B-665D203AAC27}" type="sibTrans" cxnId="{72F10D0D-A884-884B-B1FF-57706989D511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55224D6-9D91-475F-ADF0-D39B2E1E93A2}" type="pres">
      <dgm:prSet presAssocID="{0E5E9339-0C92-48D2-A2EA-9757E55527E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2EE32A-B767-485F-AAE6-CC2165809888}" type="pres">
      <dgm:prSet presAssocID="{52539FBF-0E71-45CC-A859-C79BA3B4C7C9}" presName="centerShape" presStyleLbl="node0" presStyleIdx="0" presStyleCnt="1"/>
      <dgm:spPr>
        <a:xfrm>
          <a:off x="2888631" y="1713616"/>
          <a:ext cx="1878404" cy="1878404"/>
        </a:xfrm>
        <a:prstGeom prst="ellipse">
          <a:avLst/>
        </a:prstGeom>
      </dgm:spPr>
      <dgm:t>
        <a:bodyPr/>
        <a:lstStyle/>
        <a:p>
          <a:endParaRPr lang="en-US"/>
        </a:p>
      </dgm:t>
    </dgm:pt>
    <dgm:pt modelId="{3F1D67B5-4378-4B45-B402-DC2D1253F169}" type="pres">
      <dgm:prSet presAssocID="{D2329E76-5F68-4F54-970D-290203A3C517}" presName="node" presStyleLbl="node1" presStyleIdx="0" presStyleCnt="4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B5F16-466A-427F-9E62-2E1CA7D8A457}" type="pres">
      <dgm:prSet presAssocID="{D2329E76-5F68-4F54-970D-290203A3C517}" presName="dummy" presStyleCnt="0"/>
      <dgm:spPr/>
    </dgm:pt>
    <dgm:pt modelId="{BBE0FB24-FF38-4A71-98DA-9047EB77791E}" type="pres">
      <dgm:prSet presAssocID="{00B1C0D6-F8AB-42B6-A39A-2F68C2E93B83}" presName="sibTrans" presStyleLbl="sibTrans2D1" presStyleIdx="0" presStyleCnt="4" custLinFactNeighborX="311" custLinFactNeighborY="-622"/>
      <dgm:spPr/>
      <dgm:t>
        <a:bodyPr/>
        <a:lstStyle/>
        <a:p>
          <a:endParaRPr lang="en-US"/>
        </a:p>
      </dgm:t>
    </dgm:pt>
    <dgm:pt modelId="{36B59FC5-2371-4F56-9A2D-FA60BB5D519A}" type="pres">
      <dgm:prSet presAssocID="{645B0822-6E03-488E-8CB4-32BBBA15D2C1}" presName="node" presStyleLbl="node1" presStyleIdx="1" presStyleCnt="4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62C7A-7129-4F0A-91FA-782ECA22CA97}" type="pres">
      <dgm:prSet presAssocID="{645B0822-6E03-488E-8CB4-32BBBA15D2C1}" presName="dummy" presStyleCnt="0"/>
      <dgm:spPr/>
    </dgm:pt>
    <dgm:pt modelId="{EE0576E4-4F45-41C7-835E-3A83BC64DF22}" type="pres">
      <dgm:prSet presAssocID="{78765908-0222-4687-B166-747BB50F9AB2}" presName="sibTrans" presStyleLbl="sibTrans2D1" presStyleIdx="1" presStyleCnt="4"/>
      <dgm:spPr/>
      <dgm:t>
        <a:bodyPr/>
        <a:lstStyle/>
        <a:p>
          <a:endParaRPr lang="en-US"/>
        </a:p>
      </dgm:t>
    </dgm:pt>
    <dgm:pt modelId="{0589CFC9-F21A-42D3-ACCF-AE9EAD69E0EC}" type="pres">
      <dgm:prSet presAssocID="{1103DAEA-8451-44B4-B5B7-AA4358F074A0}" presName="node" presStyleLbl="node1" presStyleIdx="2" presStyleCnt="4" custScaleX="121000" custScaleY="121000" custRadScaleRad="980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28689C-C474-4C17-B81D-9D3F2732C43F}" type="pres">
      <dgm:prSet presAssocID="{1103DAEA-8451-44B4-B5B7-AA4358F074A0}" presName="dummy" presStyleCnt="0"/>
      <dgm:spPr/>
    </dgm:pt>
    <dgm:pt modelId="{0ED5667F-8117-4037-9FC5-F344C4D2DF96}" type="pres">
      <dgm:prSet presAssocID="{DF1941B4-A425-4691-8285-F5DCD49FEB9F}" presName="sibTrans" presStyleLbl="sibTrans2D1" presStyleIdx="2" presStyleCnt="4" custLinFactNeighborY="620"/>
      <dgm:spPr/>
      <dgm:t>
        <a:bodyPr/>
        <a:lstStyle/>
        <a:p>
          <a:endParaRPr lang="en-US"/>
        </a:p>
      </dgm:t>
    </dgm:pt>
    <dgm:pt modelId="{B5B3961E-AD84-6E4E-8BD2-A1F6FA2D31BD}" type="pres">
      <dgm:prSet presAssocID="{403EC02A-BBB8-FC43-B881-267094B6C622}" presName="node" presStyleLbl="node1" presStyleIdx="3" presStyleCnt="4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BE2673-D900-E347-A8EC-83E0E61EF83B}" type="pres">
      <dgm:prSet presAssocID="{403EC02A-BBB8-FC43-B881-267094B6C622}" presName="dummy" presStyleCnt="0"/>
      <dgm:spPr/>
    </dgm:pt>
    <dgm:pt modelId="{761496FD-76C5-8245-ADF2-B5C598D2F58C}" type="pres">
      <dgm:prSet presAssocID="{6D88E7C0-9677-0045-943B-665D203AAC27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3F67EE36-F3FB-465A-B459-F3B7ECAAE187}" type="presOf" srcId="{6D88E7C0-9677-0045-943B-665D203AAC27}" destId="{761496FD-76C5-8245-ADF2-B5C598D2F58C}" srcOrd="0" destOrd="0" presId="urn:microsoft.com/office/officeart/2005/8/layout/radial6"/>
    <dgm:cxn modelId="{A85EF908-0A45-4649-9A2F-CDA2C33D564C}" srcId="{52539FBF-0E71-45CC-A859-C79BA3B4C7C9}" destId="{1103DAEA-8451-44B4-B5B7-AA4358F074A0}" srcOrd="2" destOrd="0" parTransId="{58732E58-26A9-44A5-99C1-D95CBDDF77A3}" sibTransId="{DF1941B4-A425-4691-8285-F5DCD49FEB9F}"/>
    <dgm:cxn modelId="{4F4AEA4F-8995-4A3A-B2AB-2D4C5534973A}" srcId="{52539FBF-0E71-45CC-A859-C79BA3B4C7C9}" destId="{D2329E76-5F68-4F54-970D-290203A3C517}" srcOrd="0" destOrd="0" parTransId="{A3FE8CBB-B856-4FD2-A841-88B70E6DDC68}" sibTransId="{00B1C0D6-F8AB-42B6-A39A-2F68C2E93B83}"/>
    <dgm:cxn modelId="{F89CF181-2EA9-4824-A2AA-A04F2D0521A0}" type="presOf" srcId="{0E5E9339-0C92-48D2-A2EA-9757E55527E3}" destId="{D55224D6-9D91-475F-ADF0-D39B2E1E93A2}" srcOrd="0" destOrd="0" presId="urn:microsoft.com/office/officeart/2005/8/layout/radial6"/>
    <dgm:cxn modelId="{8D8BC9FB-3699-4D65-B07A-7CDC1958F743}" type="presOf" srcId="{403EC02A-BBB8-FC43-B881-267094B6C622}" destId="{B5B3961E-AD84-6E4E-8BD2-A1F6FA2D31BD}" srcOrd="0" destOrd="0" presId="urn:microsoft.com/office/officeart/2005/8/layout/radial6"/>
    <dgm:cxn modelId="{941C3F58-107B-4FA7-B0F8-B96022CF0CF6}" type="presOf" srcId="{00B1C0D6-F8AB-42B6-A39A-2F68C2E93B83}" destId="{BBE0FB24-FF38-4A71-98DA-9047EB77791E}" srcOrd="0" destOrd="0" presId="urn:microsoft.com/office/officeart/2005/8/layout/radial6"/>
    <dgm:cxn modelId="{F3FD2CD3-3665-4F5A-A1B9-320BE85C3393}" type="presOf" srcId="{645B0822-6E03-488E-8CB4-32BBBA15D2C1}" destId="{36B59FC5-2371-4F56-9A2D-FA60BB5D519A}" srcOrd="0" destOrd="0" presId="urn:microsoft.com/office/officeart/2005/8/layout/radial6"/>
    <dgm:cxn modelId="{4BA266D2-FF6E-4C5A-A603-447D0542ED6D}" type="presOf" srcId="{D2329E76-5F68-4F54-970D-290203A3C517}" destId="{3F1D67B5-4378-4B45-B402-DC2D1253F169}" srcOrd="0" destOrd="0" presId="urn:microsoft.com/office/officeart/2005/8/layout/radial6"/>
    <dgm:cxn modelId="{5FD581E3-E310-4A31-8C94-F01A02A66C2E}" type="presOf" srcId="{78765908-0222-4687-B166-747BB50F9AB2}" destId="{EE0576E4-4F45-41C7-835E-3A83BC64DF22}" srcOrd="0" destOrd="0" presId="urn:microsoft.com/office/officeart/2005/8/layout/radial6"/>
    <dgm:cxn modelId="{4C93582B-57A5-4CFC-BF4F-A3863F2112F9}" srcId="{0E5E9339-0C92-48D2-A2EA-9757E55527E3}" destId="{52539FBF-0E71-45CC-A859-C79BA3B4C7C9}" srcOrd="0" destOrd="0" parTransId="{34A49A08-1C25-4E2B-B27E-84E83E230338}" sibTransId="{CB4C0466-7A4D-4712-9EF2-2365E7852884}"/>
    <dgm:cxn modelId="{5DC8FF2C-D47F-44C8-9C7B-FBB2B383A2A7}" type="presOf" srcId="{52539FBF-0E71-45CC-A859-C79BA3B4C7C9}" destId="{C52EE32A-B767-485F-AAE6-CC2165809888}" srcOrd="0" destOrd="0" presId="urn:microsoft.com/office/officeart/2005/8/layout/radial6"/>
    <dgm:cxn modelId="{74C6C325-13BE-495E-A355-BAD12E67347E}" srcId="{52539FBF-0E71-45CC-A859-C79BA3B4C7C9}" destId="{645B0822-6E03-488E-8CB4-32BBBA15D2C1}" srcOrd="1" destOrd="0" parTransId="{B39E1192-F34B-4D25-BE4D-EFF3D62C7542}" sibTransId="{78765908-0222-4687-B166-747BB50F9AB2}"/>
    <dgm:cxn modelId="{976E844D-7561-4C35-951E-85D3AE3CD64B}" type="presOf" srcId="{1103DAEA-8451-44B4-B5B7-AA4358F074A0}" destId="{0589CFC9-F21A-42D3-ACCF-AE9EAD69E0EC}" srcOrd="0" destOrd="0" presId="urn:microsoft.com/office/officeart/2005/8/layout/radial6"/>
    <dgm:cxn modelId="{72F10D0D-A884-884B-B1FF-57706989D511}" srcId="{52539FBF-0E71-45CC-A859-C79BA3B4C7C9}" destId="{403EC02A-BBB8-FC43-B881-267094B6C622}" srcOrd="3" destOrd="0" parTransId="{05F17172-D1E8-DB46-AD6B-9039DC747023}" sibTransId="{6D88E7C0-9677-0045-943B-665D203AAC27}"/>
    <dgm:cxn modelId="{D77FC0DA-FC69-4BFB-B9A8-52775D92BCA9}" type="presOf" srcId="{DF1941B4-A425-4691-8285-F5DCD49FEB9F}" destId="{0ED5667F-8117-4037-9FC5-F344C4D2DF96}" srcOrd="0" destOrd="0" presId="urn:microsoft.com/office/officeart/2005/8/layout/radial6"/>
    <dgm:cxn modelId="{FCFDB06E-57CB-43F0-9B46-57FE3FB25EA0}" type="presParOf" srcId="{D55224D6-9D91-475F-ADF0-D39B2E1E93A2}" destId="{C52EE32A-B767-485F-AAE6-CC2165809888}" srcOrd="0" destOrd="0" presId="urn:microsoft.com/office/officeart/2005/8/layout/radial6"/>
    <dgm:cxn modelId="{2D9F0314-D763-40A5-ACA3-079EA6B2E55B}" type="presParOf" srcId="{D55224D6-9D91-475F-ADF0-D39B2E1E93A2}" destId="{3F1D67B5-4378-4B45-B402-DC2D1253F169}" srcOrd="1" destOrd="0" presId="urn:microsoft.com/office/officeart/2005/8/layout/radial6"/>
    <dgm:cxn modelId="{D2C0A8C8-53EC-4D42-9042-D3FAC371B3AF}" type="presParOf" srcId="{D55224D6-9D91-475F-ADF0-D39B2E1E93A2}" destId="{77BB5F16-466A-427F-9E62-2E1CA7D8A457}" srcOrd="2" destOrd="0" presId="urn:microsoft.com/office/officeart/2005/8/layout/radial6"/>
    <dgm:cxn modelId="{0AC826D6-3ABB-490A-8D93-C07195E28BAF}" type="presParOf" srcId="{D55224D6-9D91-475F-ADF0-D39B2E1E93A2}" destId="{BBE0FB24-FF38-4A71-98DA-9047EB77791E}" srcOrd="3" destOrd="0" presId="urn:microsoft.com/office/officeart/2005/8/layout/radial6"/>
    <dgm:cxn modelId="{AEA1E9C8-6C97-4320-BCD1-587A339D02BD}" type="presParOf" srcId="{D55224D6-9D91-475F-ADF0-D39B2E1E93A2}" destId="{36B59FC5-2371-4F56-9A2D-FA60BB5D519A}" srcOrd="4" destOrd="0" presId="urn:microsoft.com/office/officeart/2005/8/layout/radial6"/>
    <dgm:cxn modelId="{F3EFC1BC-7A79-44D3-BF77-8C8DFF9CA142}" type="presParOf" srcId="{D55224D6-9D91-475F-ADF0-D39B2E1E93A2}" destId="{4DB62C7A-7129-4F0A-91FA-782ECA22CA97}" srcOrd="5" destOrd="0" presId="urn:microsoft.com/office/officeart/2005/8/layout/radial6"/>
    <dgm:cxn modelId="{3849CD89-8174-4D37-B100-61A2FD0E2720}" type="presParOf" srcId="{D55224D6-9D91-475F-ADF0-D39B2E1E93A2}" destId="{EE0576E4-4F45-41C7-835E-3A83BC64DF22}" srcOrd="6" destOrd="0" presId="urn:microsoft.com/office/officeart/2005/8/layout/radial6"/>
    <dgm:cxn modelId="{8F63905A-3CE2-45F4-A818-7DA48678CDA8}" type="presParOf" srcId="{D55224D6-9D91-475F-ADF0-D39B2E1E93A2}" destId="{0589CFC9-F21A-42D3-ACCF-AE9EAD69E0EC}" srcOrd="7" destOrd="0" presId="urn:microsoft.com/office/officeart/2005/8/layout/radial6"/>
    <dgm:cxn modelId="{5D1CE14A-1D43-4617-A32A-FC11DD47761C}" type="presParOf" srcId="{D55224D6-9D91-475F-ADF0-D39B2E1E93A2}" destId="{8228689C-C474-4C17-B81D-9D3F2732C43F}" srcOrd="8" destOrd="0" presId="urn:microsoft.com/office/officeart/2005/8/layout/radial6"/>
    <dgm:cxn modelId="{55FF3C3E-3BA4-4C01-91AA-FF80DBC6580A}" type="presParOf" srcId="{D55224D6-9D91-475F-ADF0-D39B2E1E93A2}" destId="{0ED5667F-8117-4037-9FC5-F344C4D2DF96}" srcOrd="9" destOrd="0" presId="urn:microsoft.com/office/officeart/2005/8/layout/radial6"/>
    <dgm:cxn modelId="{1650DC32-3C49-4F4B-9856-D9BE90420274}" type="presParOf" srcId="{D55224D6-9D91-475F-ADF0-D39B2E1E93A2}" destId="{B5B3961E-AD84-6E4E-8BD2-A1F6FA2D31BD}" srcOrd="10" destOrd="0" presId="urn:microsoft.com/office/officeart/2005/8/layout/radial6"/>
    <dgm:cxn modelId="{BD38CD2D-9C14-41C4-B25C-FE91E976AB9F}" type="presParOf" srcId="{D55224D6-9D91-475F-ADF0-D39B2E1E93A2}" destId="{3DBE2673-D900-E347-A8EC-83E0E61EF83B}" srcOrd="11" destOrd="0" presId="urn:microsoft.com/office/officeart/2005/8/layout/radial6"/>
    <dgm:cxn modelId="{C10623DA-F880-4840-9C1C-431D149B64EA}" type="presParOf" srcId="{D55224D6-9D91-475F-ADF0-D39B2E1E93A2}" destId="{761496FD-76C5-8245-ADF2-B5C598D2F58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943FF1-04DE-EA40-8967-7FE090522010}" type="doc">
      <dgm:prSet loTypeId="urn:microsoft.com/office/officeart/2005/8/layout/hProcess9" loCatId="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1310DF8-59C4-E64C-A1A6-5CC1B2BEF233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200" b="1" dirty="0" err="1" smtClean="0">
              <a:solidFill>
                <a:schemeClr val="bg1"/>
              </a:solidFill>
            </a:rPr>
            <a:t>Seleksi</a:t>
          </a:r>
          <a:r>
            <a:rPr lang="en-US" sz="1200" b="1" dirty="0" smtClean="0">
              <a:solidFill>
                <a:schemeClr val="bg1"/>
              </a:solidFill>
            </a:rPr>
            <a:t> </a:t>
          </a:r>
          <a:r>
            <a:rPr lang="en-US" sz="1200" b="1" dirty="0" err="1" smtClean="0">
              <a:solidFill>
                <a:schemeClr val="bg1"/>
              </a:solidFill>
            </a:rPr>
            <a:t>dan</a:t>
          </a:r>
          <a:r>
            <a:rPr lang="en-US" sz="1200" b="1" dirty="0" smtClean="0">
              <a:solidFill>
                <a:schemeClr val="bg1"/>
              </a:solidFill>
            </a:rPr>
            <a:t> </a:t>
          </a:r>
          <a:r>
            <a:rPr lang="en-US" sz="1200" b="1" dirty="0" err="1" smtClean="0">
              <a:solidFill>
                <a:schemeClr val="bg1"/>
              </a:solidFill>
            </a:rPr>
            <a:t>Penetapan</a:t>
          </a:r>
          <a:r>
            <a:rPr lang="en-US" sz="1200" b="1" dirty="0" smtClean="0">
              <a:solidFill>
                <a:schemeClr val="bg1"/>
              </a:solidFill>
            </a:rPr>
            <a:t> </a:t>
          </a:r>
          <a:endParaRPr lang="en-US" sz="1200" b="1" dirty="0">
            <a:solidFill>
              <a:schemeClr val="bg1"/>
            </a:solidFill>
          </a:endParaRPr>
        </a:p>
      </dgm:t>
    </dgm:pt>
    <dgm:pt modelId="{56E354DE-4266-E34D-BAB9-6298B9E0A669}" type="parTrans" cxnId="{D988EB99-AF88-6442-AEA3-D8D49D4C6973}">
      <dgm:prSet/>
      <dgm:spPr/>
      <dgm:t>
        <a:bodyPr/>
        <a:lstStyle/>
        <a:p>
          <a:endParaRPr lang="en-US"/>
        </a:p>
      </dgm:t>
    </dgm:pt>
    <dgm:pt modelId="{DBD00FE9-D879-E84D-8667-CAF0BA75DC08}" type="sibTrans" cxnId="{D988EB99-AF88-6442-AEA3-D8D49D4C6973}">
      <dgm:prSet/>
      <dgm:spPr/>
      <dgm:t>
        <a:bodyPr/>
        <a:lstStyle/>
        <a:p>
          <a:endParaRPr lang="en-US"/>
        </a:p>
      </dgm:t>
    </dgm:pt>
    <dgm:pt modelId="{053B05D9-239A-C348-9E4C-B5F012374179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200" b="1" dirty="0" err="1" smtClean="0">
              <a:solidFill>
                <a:schemeClr val="bg1"/>
              </a:solidFill>
            </a:rPr>
            <a:t>Bimbingan</a:t>
          </a:r>
          <a:r>
            <a:rPr lang="en-US" sz="1200" b="1" dirty="0" smtClean="0">
              <a:solidFill>
                <a:schemeClr val="bg1"/>
              </a:solidFill>
            </a:rPr>
            <a:t> </a:t>
          </a:r>
          <a:r>
            <a:rPr lang="en-US" sz="1200" b="1" dirty="0" err="1" smtClean="0">
              <a:solidFill>
                <a:schemeClr val="bg1"/>
              </a:solidFill>
            </a:rPr>
            <a:t>Teknis</a:t>
          </a:r>
          <a:r>
            <a:rPr lang="en-US" sz="1200" b="1" dirty="0" smtClean="0">
              <a:solidFill>
                <a:schemeClr val="bg1"/>
              </a:solidFill>
            </a:rPr>
            <a:t> </a:t>
          </a:r>
          <a:r>
            <a:rPr lang="en-US" sz="1200" b="1" baseline="0" dirty="0" err="1" smtClean="0">
              <a:solidFill>
                <a:schemeClr val="bg1"/>
              </a:solidFill>
            </a:rPr>
            <a:t>Sekolah</a:t>
          </a:r>
          <a:endParaRPr lang="en-US" sz="1200" b="1" dirty="0">
            <a:solidFill>
              <a:schemeClr val="bg1"/>
            </a:solidFill>
          </a:endParaRPr>
        </a:p>
      </dgm:t>
    </dgm:pt>
    <dgm:pt modelId="{E5929958-819A-0544-BA9F-D424F499F320}" type="parTrans" cxnId="{07959FA1-DE16-D54B-9807-11FDFD388062}">
      <dgm:prSet/>
      <dgm:spPr/>
      <dgm:t>
        <a:bodyPr/>
        <a:lstStyle/>
        <a:p>
          <a:endParaRPr lang="en-US"/>
        </a:p>
      </dgm:t>
    </dgm:pt>
    <dgm:pt modelId="{527299B1-A384-A745-A447-164132862D52}" type="sibTrans" cxnId="{07959FA1-DE16-D54B-9807-11FDFD388062}">
      <dgm:prSet/>
      <dgm:spPr/>
      <dgm:t>
        <a:bodyPr/>
        <a:lstStyle/>
        <a:p>
          <a:endParaRPr lang="en-US"/>
        </a:p>
      </dgm:t>
    </dgm:pt>
    <dgm:pt modelId="{90DA415C-96CA-FC43-A1E4-1A5D88FFDFCE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200" b="1" dirty="0" err="1" smtClean="0">
              <a:solidFill>
                <a:schemeClr val="bg1"/>
              </a:solidFill>
            </a:rPr>
            <a:t>Fasilitasi</a:t>
          </a:r>
          <a:r>
            <a:rPr lang="en-US" sz="1200" b="1" dirty="0" smtClean="0">
              <a:solidFill>
                <a:schemeClr val="bg1"/>
              </a:solidFill>
            </a:rPr>
            <a:t> </a:t>
          </a:r>
          <a:r>
            <a:rPr lang="en-US" sz="1200" b="1" dirty="0" err="1" smtClean="0">
              <a:solidFill>
                <a:schemeClr val="bg1"/>
              </a:solidFill>
            </a:rPr>
            <a:t>Peningkatan</a:t>
          </a:r>
          <a:r>
            <a:rPr lang="en-US" sz="1200" b="1" dirty="0" smtClean="0">
              <a:solidFill>
                <a:schemeClr val="bg1"/>
              </a:solidFill>
            </a:rPr>
            <a:t> </a:t>
          </a:r>
          <a:r>
            <a:rPr lang="en-US" sz="1200" b="1" dirty="0" err="1" smtClean="0">
              <a:solidFill>
                <a:schemeClr val="bg1"/>
              </a:solidFill>
            </a:rPr>
            <a:t>mutu</a:t>
          </a:r>
          <a:r>
            <a:rPr lang="en-US" sz="1200" b="1" dirty="0" smtClean="0">
              <a:solidFill>
                <a:schemeClr val="bg1"/>
              </a:solidFill>
            </a:rPr>
            <a:t> </a:t>
          </a:r>
          <a:r>
            <a:rPr lang="en-US" sz="1200" b="1" baseline="0" dirty="0" err="1" smtClean="0">
              <a:solidFill>
                <a:schemeClr val="bg1"/>
              </a:solidFill>
            </a:rPr>
            <a:t>sekolah</a:t>
          </a:r>
          <a:endParaRPr lang="en-US" sz="1200" b="1" dirty="0">
            <a:solidFill>
              <a:schemeClr val="bg1"/>
            </a:solidFill>
          </a:endParaRPr>
        </a:p>
      </dgm:t>
    </dgm:pt>
    <dgm:pt modelId="{CE4515F3-3E7B-7843-8D68-9862CFEC69F0}" type="parTrans" cxnId="{DFF1F12B-F6FF-DA41-A6D6-39A04332A669}">
      <dgm:prSet/>
      <dgm:spPr/>
      <dgm:t>
        <a:bodyPr/>
        <a:lstStyle/>
        <a:p>
          <a:endParaRPr lang="en-US"/>
        </a:p>
      </dgm:t>
    </dgm:pt>
    <dgm:pt modelId="{C6BE093A-C1E0-F440-A89E-EB393682BF39}" type="sibTrans" cxnId="{DFF1F12B-F6FF-DA41-A6D6-39A04332A669}">
      <dgm:prSet/>
      <dgm:spPr/>
      <dgm:t>
        <a:bodyPr/>
        <a:lstStyle/>
        <a:p>
          <a:endParaRPr lang="en-US"/>
        </a:p>
      </dgm:t>
    </dgm:pt>
    <dgm:pt modelId="{49C1E038-B525-314F-9FCC-744B78AA8140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200" b="1" dirty="0" smtClean="0">
              <a:solidFill>
                <a:schemeClr val="bg1"/>
              </a:solidFill>
            </a:rPr>
            <a:t>Monitoring </a:t>
          </a:r>
          <a:r>
            <a:rPr lang="en-US" sz="1200" b="1" dirty="0" err="1" smtClean="0">
              <a:solidFill>
                <a:schemeClr val="bg1"/>
              </a:solidFill>
            </a:rPr>
            <a:t>dan</a:t>
          </a:r>
          <a:r>
            <a:rPr lang="en-US" sz="1200" b="1" dirty="0" smtClean="0">
              <a:solidFill>
                <a:schemeClr val="bg1"/>
              </a:solidFill>
            </a:rPr>
            <a:t> </a:t>
          </a:r>
          <a:r>
            <a:rPr lang="en-US" sz="1200" b="1" dirty="0" err="1" smtClean="0">
              <a:solidFill>
                <a:schemeClr val="bg1"/>
              </a:solidFill>
            </a:rPr>
            <a:t>evaluasi</a:t>
          </a:r>
          <a:endParaRPr lang="en-US" sz="1200" b="1" dirty="0">
            <a:solidFill>
              <a:schemeClr val="bg1"/>
            </a:solidFill>
          </a:endParaRPr>
        </a:p>
      </dgm:t>
    </dgm:pt>
    <dgm:pt modelId="{8146D913-874E-A94E-B217-87F92459ADE5}" type="parTrans" cxnId="{41446CA0-C098-D84A-9A63-7A0A387A781F}">
      <dgm:prSet/>
      <dgm:spPr/>
      <dgm:t>
        <a:bodyPr/>
        <a:lstStyle/>
        <a:p>
          <a:endParaRPr lang="en-US"/>
        </a:p>
      </dgm:t>
    </dgm:pt>
    <dgm:pt modelId="{9AF028D4-BB67-AF46-B573-6E2E9497D9C1}" type="sibTrans" cxnId="{41446CA0-C098-D84A-9A63-7A0A387A781F}">
      <dgm:prSet/>
      <dgm:spPr/>
      <dgm:t>
        <a:bodyPr/>
        <a:lstStyle/>
        <a:p>
          <a:endParaRPr lang="en-US"/>
        </a:p>
      </dgm:t>
    </dgm:pt>
    <dgm:pt modelId="{EF8720AA-FECE-8744-A7D6-9D8762FBFBF1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050" b="1" dirty="0" err="1" smtClean="0">
              <a:solidFill>
                <a:schemeClr val="bg1"/>
              </a:solidFill>
            </a:rPr>
            <a:t>Pendampingan</a:t>
          </a:r>
          <a:endParaRPr lang="en-US" sz="1050" b="1" dirty="0">
            <a:solidFill>
              <a:schemeClr val="bg1"/>
            </a:solidFill>
          </a:endParaRPr>
        </a:p>
      </dgm:t>
    </dgm:pt>
    <dgm:pt modelId="{CDCEF197-1DB7-B442-B5E1-EC6A8D651384}" type="parTrans" cxnId="{9B696E63-545F-0947-AEDF-883E2E2758EA}">
      <dgm:prSet/>
      <dgm:spPr/>
      <dgm:t>
        <a:bodyPr/>
        <a:lstStyle/>
        <a:p>
          <a:endParaRPr lang="en-US"/>
        </a:p>
      </dgm:t>
    </dgm:pt>
    <dgm:pt modelId="{CB31A628-9AF2-5044-9149-99DCA6FADA7D}" type="sibTrans" cxnId="{9B696E63-545F-0947-AEDF-883E2E2758EA}">
      <dgm:prSet/>
      <dgm:spPr/>
      <dgm:t>
        <a:bodyPr/>
        <a:lstStyle/>
        <a:p>
          <a:endParaRPr lang="en-US"/>
        </a:p>
      </dgm:t>
    </dgm:pt>
    <dgm:pt modelId="{84C33B93-2A3A-834D-BB62-AB4BF10F9860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200" b="1" dirty="0" err="1" smtClean="0">
              <a:solidFill>
                <a:schemeClr val="bg1"/>
              </a:solidFill>
            </a:rPr>
            <a:t>Diseminasi</a:t>
          </a:r>
          <a:endParaRPr lang="en-US" sz="1200" b="1" dirty="0">
            <a:solidFill>
              <a:schemeClr val="bg1"/>
            </a:solidFill>
          </a:endParaRPr>
        </a:p>
      </dgm:t>
    </dgm:pt>
    <dgm:pt modelId="{B86EE321-576F-F242-B01A-D18DFA4D1F58}" type="parTrans" cxnId="{DD1B43B0-5833-6C4B-85B4-B4EAD12F6BD7}">
      <dgm:prSet/>
      <dgm:spPr/>
      <dgm:t>
        <a:bodyPr/>
        <a:lstStyle/>
        <a:p>
          <a:endParaRPr lang="en-US"/>
        </a:p>
      </dgm:t>
    </dgm:pt>
    <dgm:pt modelId="{AB9BD475-5A7D-9949-8548-8DD8B936F6FF}" type="sibTrans" cxnId="{DD1B43B0-5833-6C4B-85B4-B4EAD12F6BD7}">
      <dgm:prSet/>
      <dgm:spPr/>
      <dgm:t>
        <a:bodyPr/>
        <a:lstStyle/>
        <a:p>
          <a:endParaRPr lang="en-US"/>
        </a:p>
      </dgm:t>
    </dgm:pt>
    <dgm:pt modelId="{D22526E2-C4B1-FE49-AA63-402F542D0289}" type="pres">
      <dgm:prSet presAssocID="{A9943FF1-04DE-EA40-8967-7FE09052201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83EE0A-341F-5444-9470-C79255236DCD}" type="pres">
      <dgm:prSet presAssocID="{A9943FF1-04DE-EA40-8967-7FE090522010}" presName="arrow" presStyleLbl="bgShp" presStyleIdx="0" presStyleCnt="1" custLinFactNeighborX="-172" custLinFactNeighborY="-18943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id-ID"/>
        </a:p>
      </dgm:t>
    </dgm:pt>
    <dgm:pt modelId="{32864E40-348D-E44D-8411-37C8A164EF00}" type="pres">
      <dgm:prSet presAssocID="{A9943FF1-04DE-EA40-8967-7FE090522010}" presName="linearProcess" presStyleCnt="0"/>
      <dgm:spPr/>
    </dgm:pt>
    <dgm:pt modelId="{DB529B1F-DE27-7747-93DA-452A24AE8AEC}" type="pres">
      <dgm:prSet presAssocID="{61310DF8-59C4-E64C-A1A6-5CC1B2BEF233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C759A1-F492-D241-8F7F-5859CFF805F1}" type="pres">
      <dgm:prSet presAssocID="{DBD00FE9-D879-E84D-8667-CAF0BA75DC08}" presName="sibTrans" presStyleCnt="0"/>
      <dgm:spPr/>
    </dgm:pt>
    <dgm:pt modelId="{79A41665-1C78-DD4E-8CB5-AB2C4131D9EF}" type="pres">
      <dgm:prSet presAssocID="{053B05D9-239A-C348-9E4C-B5F012374179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594FC8-A7FE-3447-BF8E-CACE150ADD4F}" type="pres">
      <dgm:prSet presAssocID="{527299B1-A384-A745-A447-164132862D52}" presName="sibTrans" presStyleCnt="0"/>
      <dgm:spPr/>
    </dgm:pt>
    <dgm:pt modelId="{1B5279B2-760E-5B40-B62B-548173DCE315}" type="pres">
      <dgm:prSet presAssocID="{90DA415C-96CA-FC43-A1E4-1A5D88FFDFCE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531FDE-BAED-D84F-822D-8E17A1E6BE2B}" type="pres">
      <dgm:prSet presAssocID="{C6BE093A-C1E0-F440-A89E-EB393682BF39}" presName="sibTrans" presStyleCnt="0"/>
      <dgm:spPr/>
    </dgm:pt>
    <dgm:pt modelId="{6BBBC3A1-F278-E74B-9041-22C13D2CBEAD}" type="pres">
      <dgm:prSet presAssocID="{EF8720AA-FECE-8744-A7D6-9D8762FBFBF1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B8A98-A342-954C-8ABB-5F75DCE92E9D}" type="pres">
      <dgm:prSet presAssocID="{CB31A628-9AF2-5044-9149-99DCA6FADA7D}" presName="sibTrans" presStyleCnt="0"/>
      <dgm:spPr/>
    </dgm:pt>
    <dgm:pt modelId="{244F4F12-7577-0447-92DD-CC90D674E6AA}" type="pres">
      <dgm:prSet presAssocID="{49C1E038-B525-314F-9FCC-744B78AA8140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F11D61-9627-AE41-9BDB-DB40DF0A6CF2}" type="pres">
      <dgm:prSet presAssocID="{9AF028D4-BB67-AF46-B573-6E2E9497D9C1}" presName="sibTrans" presStyleCnt="0"/>
      <dgm:spPr/>
    </dgm:pt>
    <dgm:pt modelId="{A10062CC-0DD6-2F4F-9834-5610B116E5D0}" type="pres">
      <dgm:prSet presAssocID="{84C33B93-2A3A-834D-BB62-AB4BF10F9860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696E63-545F-0947-AEDF-883E2E2758EA}" srcId="{A9943FF1-04DE-EA40-8967-7FE090522010}" destId="{EF8720AA-FECE-8744-A7D6-9D8762FBFBF1}" srcOrd="3" destOrd="0" parTransId="{CDCEF197-1DB7-B442-B5E1-EC6A8D651384}" sibTransId="{CB31A628-9AF2-5044-9149-99DCA6FADA7D}"/>
    <dgm:cxn modelId="{7641180B-88D5-4D17-AE72-4CF6F233CF7F}" type="presOf" srcId="{A9943FF1-04DE-EA40-8967-7FE090522010}" destId="{D22526E2-C4B1-FE49-AA63-402F542D0289}" srcOrd="0" destOrd="0" presId="urn:microsoft.com/office/officeart/2005/8/layout/hProcess9"/>
    <dgm:cxn modelId="{EE7ED5A4-CF71-4BDF-A776-040E1B383E68}" type="presOf" srcId="{61310DF8-59C4-E64C-A1A6-5CC1B2BEF233}" destId="{DB529B1F-DE27-7747-93DA-452A24AE8AEC}" srcOrd="0" destOrd="0" presId="urn:microsoft.com/office/officeart/2005/8/layout/hProcess9"/>
    <dgm:cxn modelId="{DD1B43B0-5833-6C4B-85B4-B4EAD12F6BD7}" srcId="{A9943FF1-04DE-EA40-8967-7FE090522010}" destId="{84C33B93-2A3A-834D-BB62-AB4BF10F9860}" srcOrd="5" destOrd="0" parTransId="{B86EE321-576F-F242-B01A-D18DFA4D1F58}" sibTransId="{AB9BD475-5A7D-9949-8548-8DD8B936F6FF}"/>
    <dgm:cxn modelId="{DE102073-8F55-4443-A86D-7E1CCFFA560E}" type="presOf" srcId="{84C33B93-2A3A-834D-BB62-AB4BF10F9860}" destId="{A10062CC-0DD6-2F4F-9834-5610B116E5D0}" srcOrd="0" destOrd="0" presId="urn:microsoft.com/office/officeart/2005/8/layout/hProcess9"/>
    <dgm:cxn modelId="{ACDB012E-5DF4-4A8F-AA6F-8039A2FC62E8}" type="presOf" srcId="{49C1E038-B525-314F-9FCC-744B78AA8140}" destId="{244F4F12-7577-0447-92DD-CC90D674E6AA}" srcOrd="0" destOrd="0" presId="urn:microsoft.com/office/officeart/2005/8/layout/hProcess9"/>
    <dgm:cxn modelId="{EEE9D229-9622-4A6F-8AE6-172703186DB2}" type="presOf" srcId="{053B05D9-239A-C348-9E4C-B5F012374179}" destId="{79A41665-1C78-DD4E-8CB5-AB2C4131D9EF}" srcOrd="0" destOrd="0" presId="urn:microsoft.com/office/officeart/2005/8/layout/hProcess9"/>
    <dgm:cxn modelId="{DFF1F12B-F6FF-DA41-A6D6-39A04332A669}" srcId="{A9943FF1-04DE-EA40-8967-7FE090522010}" destId="{90DA415C-96CA-FC43-A1E4-1A5D88FFDFCE}" srcOrd="2" destOrd="0" parTransId="{CE4515F3-3E7B-7843-8D68-9862CFEC69F0}" sibTransId="{C6BE093A-C1E0-F440-A89E-EB393682BF39}"/>
    <dgm:cxn modelId="{4F58EF3D-3D85-4D35-9FFD-8883594052C3}" type="presOf" srcId="{90DA415C-96CA-FC43-A1E4-1A5D88FFDFCE}" destId="{1B5279B2-760E-5B40-B62B-548173DCE315}" srcOrd="0" destOrd="0" presId="urn:microsoft.com/office/officeart/2005/8/layout/hProcess9"/>
    <dgm:cxn modelId="{A8D0EB74-E958-40DB-A60F-7D6DA0065AAB}" type="presOf" srcId="{EF8720AA-FECE-8744-A7D6-9D8762FBFBF1}" destId="{6BBBC3A1-F278-E74B-9041-22C13D2CBEAD}" srcOrd="0" destOrd="0" presId="urn:microsoft.com/office/officeart/2005/8/layout/hProcess9"/>
    <dgm:cxn modelId="{07959FA1-DE16-D54B-9807-11FDFD388062}" srcId="{A9943FF1-04DE-EA40-8967-7FE090522010}" destId="{053B05D9-239A-C348-9E4C-B5F012374179}" srcOrd="1" destOrd="0" parTransId="{E5929958-819A-0544-BA9F-D424F499F320}" sibTransId="{527299B1-A384-A745-A447-164132862D52}"/>
    <dgm:cxn modelId="{D988EB99-AF88-6442-AEA3-D8D49D4C6973}" srcId="{A9943FF1-04DE-EA40-8967-7FE090522010}" destId="{61310DF8-59C4-E64C-A1A6-5CC1B2BEF233}" srcOrd="0" destOrd="0" parTransId="{56E354DE-4266-E34D-BAB9-6298B9E0A669}" sibTransId="{DBD00FE9-D879-E84D-8667-CAF0BA75DC08}"/>
    <dgm:cxn modelId="{41446CA0-C098-D84A-9A63-7A0A387A781F}" srcId="{A9943FF1-04DE-EA40-8967-7FE090522010}" destId="{49C1E038-B525-314F-9FCC-744B78AA8140}" srcOrd="4" destOrd="0" parTransId="{8146D913-874E-A94E-B217-87F92459ADE5}" sibTransId="{9AF028D4-BB67-AF46-B573-6E2E9497D9C1}"/>
    <dgm:cxn modelId="{0DB4D394-B03E-4C4F-84EC-2F5FCDA32C92}" type="presParOf" srcId="{D22526E2-C4B1-FE49-AA63-402F542D0289}" destId="{3683EE0A-341F-5444-9470-C79255236DCD}" srcOrd="0" destOrd="0" presId="urn:microsoft.com/office/officeart/2005/8/layout/hProcess9"/>
    <dgm:cxn modelId="{BFEDEE25-5E44-4BE3-8E37-17E2F735DD28}" type="presParOf" srcId="{D22526E2-C4B1-FE49-AA63-402F542D0289}" destId="{32864E40-348D-E44D-8411-37C8A164EF00}" srcOrd="1" destOrd="0" presId="urn:microsoft.com/office/officeart/2005/8/layout/hProcess9"/>
    <dgm:cxn modelId="{9B3490F6-02CA-4483-AE56-8E4B937E1BBC}" type="presParOf" srcId="{32864E40-348D-E44D-8411-37C8A164EF00}" destId="{DB529B1F-DE27-7747-93DA-452A24AE8AEC}" srcOrd="0" destOrd="0" presId="urn:microsoft.com/office/officeart/2005/8/layout/hProcess9"/>
    <dgm:cxn modelId="{229281E9-37B0-463D-B103-A9A2ECE389DA}" type="presParOf" srcId="{32864E40-348D-E44D-8411-37C8A164EF00}" destId="{84C759A1-F492-D241-8F7F-5859CFF805F1}" srcOrd="1" destOrd="0" presId="urn:microsoft.com/office/officeart/2005/8/layout/hProcess9"/>
    <dgm:cxn modelId="{E4850AC4-47B4-40FA-AF0A-5F612C03BEF9}" type="presParOf" srcId="{32864E40-348D-E44D-8411-37C8A164EF00}" destId="{79A41665-1C78-DD4E-8CB5-AB2C4131D9EF}" srcOrd="2" destOrd="0" presId="urn:microsoft.com/office/officeart/2005/8/layout/hProcess9"/>
    <dgm:cxn modelId="{9A229254-E7A7-4962-987E-B79E13BB4AB3}" type="presParOf" srcId="{32864E40-348D-E44D-8411-37C8A164EF00}" destId="{C7594FC8-A7FE-3447-BF8E-CACE150ADD4F}" srcOrd="3" destOrd="0" presId="urn:microsoft.com/office/officeart/2005/8/layout/hProcess9"/>
    <dgm:cxn modelId="{D8503A2A-8828-4C54-B2BE-6C3F69AA541D}" type="presParOf" srcId="{32864E40-348D-E44D-8411-37C8A164EF00}" destId="{1B5279B2-760E-5B40-B62B-548173DCE315}" srcOrd="4" destOrd="0" presId="urn:microsoft.com/office/officeart/2005/8/layout/hProcess9"/>
    <dgm:cxn modelId="{3D53F534-14E5-4EA9-A19E-561A0F5924BF}" type="presParOf" srcId="{32864E40-348D-E44D-8411-37C8A164EF00}" destId="{1E531FDE-BAED-D84F-822D-8E17A1E6BE2B}" srcOrd="5" destOrd="0" presId="urn:microsoft.com/office/officeart/2005/8/layout/hProcess9"/>
    <dgm:cxn modelId="{0DCED81D-7B1B-4EF5-835A-4C715A1ECDAB}" type="presParOf" srcId="{32864E40-348D-E44D-8411-37C8A164EF00}" destId="{6BBBC3A1-F278-E74B-9041-22C13D2CBEAD}" srcOrd="6" destOrd="0" presId="urn:microsoft.com/office/officeart/2005/8/layout/hProcess9"/>
    <dgm:cxn modelId="{282E102A-4ED4-4501-AC81-416A8A18BAD5}" type="presParOf" srcId="{32864E40-348D-E44D-8411-37C8A164EF00}" destId="{689B8A98-A342-954C-8ABB-5F75DCE92E9D}" srcOrd="7" destOrd="0" presId="urn:microsoft.com/office/officeart/2005/8/layout/hProcess9"/>
    <dgm:cxn modelId="{9F22BC56-AEC1-4765-A30A-AB648187152E}" type="presParOf" srcId="{32864E40-348D-E44D-8411-37C8A164EF00}" destId="{244F4F12-7577-0447-92DD-CC90D674E6AA}" srcOrd="8" destOrd="0" presId="urn:microsoft.com/office/officeart/2005/8/layout/hProcess9"/>
    <dgm:cxn modelId="{3CF029AD-3848-4BD4-A917-7A39D9ED4F7C}" type="presParOf" srcId="{32864E40-348D-E44D-8411-37C8A164EF00}" destId="{85F11D61-9627-AE41-9BDB-DB40DF0A6CF2}" srcOrd="9" destOrd="0" presId="urn:microsoft.com/office/officeart/2005/8/layout/hProcess9"/>
    <dgm:cxn modelId="{5EB50131-8ED5-46CF-9496-3CD488A89B2F}" type="presParOf" srcId="{32864E40-348D-E44D-8411-37C8A164EF00}" destId="{A10062CC-0DD6-2F4F-9834-5610B116E5D0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5E9339-0C92-48D2-A2EA-9757E55527E3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539FBF-0E71-45CC-A859-C79BA3B4C7C9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KOMPETENSI LULUSAN</a:t>
          </a:r>
        </a:p>
      </dgm:t>
    </dgm:pt>
    <dgm:pt modelId="{34A49A08-1C25-4E2B-B27E-84E83E230338}" type="parTrans" cxnId="{4C93582B-57A5-4CFC-BF4F-A3863F2112F9}">
      <dgm:prSet/>
      <dgm:spPr/>
      <dgm:t>
        <a:bodyPr/>
        <a:lstStyle/>
        <a:p>
          <a:endParaRPr lang="en-US"/>
        </a:p>
      </dgm:t>
    </dgm:pt>
    <dgm:pt modelId="{CB4C0466-7A4D-4712-9EF2-2365E7852884}" type="sibTrans" cxnId="{4C93582B-57A5-4CFC-BF4F-A3863F2112F9}">
      <dgm:prSet/>
      <dgm:spPr/>
      <dgm:t>
        <a:bodyPr/>
        <a:lstStyle/>
        <a:p>
          <a:endParaRPr lang="en-US"/>
        </a:p>
      </dgm:t>
    </dgm:pt>
    <dgm:pt modelId="{D2329E76-5F68-4F54-970D-290203A3C517}">
      <dgm:prSet phldrT="[Text]" custT="1"/>
      <dgm:spPr>
        <a:solidFill>
          <a:schemeClr val="accent5">
            <a:lumMod val="50000"/>
          </a:schemeClr>
        </a:solidFill>
      </dgm:spPr>
      <dgm:t>
        <a:bodyPr lIns="0" rIns="0"/>
        <a:lstStyle/>
        <a:p>
          <a:r>
            <a:rPr lang="en-US" sz="1600" dirty="0" err="1"/>
            <a:t>Sikap</a:t>
          </a:r>
          <a:r>
            <a:rPr lang="en-US" sz="1600" dirty="0"/>
            <a:t> </a:t>
          </a:r>
        </a:p>
      </dgm:t>
    </dgm:pt>
    <dgm:pt modelId="{A3FE8CBB-B856-4FD2-A841-88B70E6DDC68}" type="parTrans" cxnId="{4F4AEA4F-8995-4A3A-B2AB-2D4C5534973A}">
      <dgm:prSet/>
      <dgm:spPr/>
      <dgm:t>
        <a:bodyPr/>
        <a:lstStyle/>
        <a:p>
          <a:endParaRPr lang="en-US"/>
        </a:p>
      </dgm:t>
    </dgm:pt>
    <dgm:pt modelId="{00B1C0D6-F8AB-42B6-A39A-2F68C2E93B83}" type="sibTrans" cxnId="{4F4AEA4F-8995-4A3A-B2AB-2D4C5534973A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46CB558-E626-45E1-8A6F-EF2601B132C7}">
      <dgm:prSet phldrT="[Text]" custT="1"/>
      <dgm:spPr>
        <a:solidFill>
          <a:schemeClr val="accent4">
            <a:lumMod val="50000"/>
          </a:schemeClr>
        </a:solidFill>
      </dgm:spPr>
      <dgm:t>
        <a:bodyPr lIns="0" rIns="0"/>
        <a:lstStyle/>
        <a:p>
          <a:r>
            <a:rPr lang="en-US" sz="1600" dirty="0" err="1"/>
            <a:t>Pengetahuan</a:t>
          </a:r>
          <a:endParaRPr lang="en-US" sz="1600" dirty="0"/>
        </a:p>
      </dgm:t>
    </dgm:pt>
    <dgm:pt modelId="{C1C56917-2328-40C0-A755-260790564622}" type="parTrans" cxnId="{583045DF-6ED4-4C34-B3B4-3D80A8550384}">
      <dgm:prSet/>
      <dgm:spPr/>
      <dgm:t>
        <a:bodyPr/>
        <a:lstStyle/>
        <a:p>
          <a:endParaRPr lang="en-US"/>
        </a:p>
      </dgm:t>
    </dgm:pt>
    <dgm:pt modelId="{7DF37B04-2B75-4653-8882-976DCE8187B8}" type="sibTrans" cxnId="{583045DF-6ED4-4C34-B3B4-3D80A8550384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7DBC659-F9F2-4D3C-8F90-C1ECAF6C3AE8}">
      <dgm:prSet phldrT="[Text]" custT="1"/>
      <dgm:spPr>
        <a:solidFill>
          <a:schemeClr val="accent3">
            <a:lumMod val="50000"/>
          </a:schemeClr>
        </a:solidFill>
      </dgm:spPr>
      <dgm:t>
        <a:bodyPr lIns="0" rIns="0"/>
        <a:lstStyle/>
        <a:p>
          <a:r>
            <a:rPr lang="en-US" sz="1600" dirty="0" err="1"/>
            <a:t>Keterampilan</a:t>
          </a:r>
          <a:endParaRPr lang="en-US" sz="1600" dirty="0"/>
        </a:p>
      </dgm:t>
    </dgm:pt>
    <dgm:pt modelId="{18F389BE-4404-411C-A255-B3D966C25C5C}" type="parTrans" cxnId="{CFD8A9E5-D313-4B21-8A4A-B0C62B41C504}">
      <dgm:prSet/>
      <dgm:spPr/>
      <dgm:t>
        <a:bodyPr/>
        <a:lstStyle/>
        <a:p>
          <a:endParaRPr lang="en-US"/>
        </a:p>
      </dgm:t>
    </dgm:pt>
    <dgm:pt modelId="{277081F9-F82C-4B1D-A918-80ADF3C49AAD}" type="sibTrans" cxnId="{CFD8A9E5-D313-4B21-8A4A-B0C62B41C504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55224D6-9D91-475F-ADF0-D39B2E1E93A2}" type="pres">
      <dgm:prSet presAssocID="{0E5E9339-0C92-48D2-A2EA-9757E55527E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2EE32A-B767-485F-AAE6-CC2165809888}" type="pres">
      <dgm:prSet presAssocID="{52539FBF-0E71-45CC-A859-C79BA3B4C7C9}" presName="centerShape" presStyleLbl="node0" presStyleIdx="0" presStyleCnt="1"/>
      <dgm:spPr/>
      <dgm:t>
        <a:bodyPr/>
        <a:lstStyle/>
        <a:p>
          <a:endParaRPr lang="en-US"/>
        </a:p>
      </dgm:t>
    </dgm:pt>
    <dgm:pt modelId="{3F1D67B5-4378-4B45-B402-DC2D1253F169}" type="pres">
      <dgm:prSet presAssocID="{D2329E76-5F68-4F54-970D-290203A3C517}" presName="node" presStyleLbl="node1" presStyleIdx="0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B5F16-466A-427F-9E62-2E1CA7D8A457}" type="pres">
      <dgm:prSet presAssocID="{D2329E76-5F68-4F54-970D-290203A3C517}" presName="dummy" presStyleCnt="0"/>
      <dgm:spPr/>
    </dgm:pt>
    <dgm:pt modelId="{BBE0FB24-FF38-4A71-98DA-9047EB77791E}" type="pres">
      <dgm:prSet presAssocID="{00B1C0D6-F8AB-42B6-A39A-2F68C2E93B8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93C86CF-523C-49C4-ABFA-2985B339964F}" type="pres">
      <dgm:prSet presAssocID="{546CB558-E626-45E1-8A6F-EF2601B132C7}" presName="node" presStyleLbl="node1" presStyleIdx="1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F4E6D-0E52-4B75-A706-34F64114A1DD}" type="pres">
      <dgm:prSet presAssocID="{546CB558-E626-45E1-8A6F-EF2601B132C7}" presName="dummy" presStyleCnt="0"/>
      <dgm:spPr/>
    </dgm:pt>
    <dgm:pt modelId="{C2EE032B-B81F-452B-B0C7-A1B603FDEAE4}" type="pres">
      <dgm:prSet presAssocID="{7DF37B04-2B75-4653-8882-976DCE8187B8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9BA1262-EF44-45FB-BDC3-3212450DAC38}" type="pres">
      <dgm:prSet presAssocID="{17DBC659-F9F2-4D3C-8F90-C1ECAF6C3AE8}" presName="node" presStyleLbl="node1" presStyleIdx="2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F1C0D9-D11F-4339-94BF-142A4F091D93}" type="pres">
      <dgm:prSet presAssocID="{17DBC659-F9F2-4D3C-8F90-C1ECAF6C3AE8}" presName="dummy" presStyleCnt="0"/>
      <dgm:spPr/>
    </dgm:pt>
    <dgm:pt modelId="{B8D0F6BF-3C6E-4F92-8469-8A13E0D9BD02}" type="pres">
      <dgm:prSet presAssocID="{277081F9-F82C-4B1D-A918-80ADF3C49AAD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CFD8A9E5-D313-4B21-8A4A-B0C62B41C504}" srcId="{52539FBF-0E71-45CC-A859-C79BA3B4C7C9}" destId="{17DBC659-F9F2-4D3C-8F90-C1ECAF6C3AE8}" srcOrd="2" destOrd="0" parTransId="{18F389BE-4404-411C-A255-B3D966C25C5C}" sibTransId="{277081F9-F82C-4B1D-A918-80ADF3C49AAD}"/>
    <dgm:cxn modelId="{E5CE8141-56A4-4EBB-956C-681019D5765D}" type="presOf" srcId="{D2329E76-5F68-4F54-970D-290203A3C517}" destId="{3F1D67B5-4378-4B45-B402-DC2D1253F169}" srcOrd="0" destOrd="0" presId="urn:microsoft.com/office/officeart/2005/8/layout/radial6"/>
    <dgm:cxn modelId="{583045DF-6ED4-4C34-B3B4-3D80A8550384}" srcId="{52539FBF-0E71-45CC-A859-C79BA3B4C7C9}" destId="{546CB558-E626-45E1-8A6F-EF2601B132C7}" srcOrd="1" destOrd="0" parTransId="{C1C56917-2328-40C0-A755-260790564622}" sibTransId="{7DF37B04-2B75-4653-8882-976DCE8187B8}"/>
    <dgm:cxn modelId="{4F4AEA4F-8995-4A3A-B2AB-2D4C5534973A}" srcId="{52539FBF-0E71-45CC-A859-C79BA3B4C7C9}" destId="{D2329E76-5F68-4F54-970D-290203A3C517}" srcOrd="0" destOrd="0" parTransId="{A3FE8CBB-B856-4FD2-A841-88B70E6DDC68}" sibTransId="{00B1C0D6-F8AB-42B6-A39A-2F68C2E93B83}"/>
    <dgm:cxn modelId="{005CADA3-E032-4729-B0C1-98CED7199890}" type="presOf" srcId="{00B1C0D6-F8AB-42B6-A39A-2F68C2E93B83}" destId="{BBE0FB24-FF38-4A71-98DA-9047EB77791E}" srcOrd="0" destOrd="0" presId="urn:microsoft.com/office/officeart/2005/8/layout/radial6"/>
    <dgm:cxn modelId="{CF778325-BC68-4F57-A4FB-327F505BA2B6}" type="presOf" srcId="{7DF37B04-2B75-4653-8882-976DCE8187B8}" destId="{C2EE032B-B81F-452B-B0C7-A1B603FDEAE4}" srcOrd="0" destOrd="0" presId="urn:microsoft.com/office/officeart/2005/8/layout/radial6"/>
    <dgm:cxn modelId="{71BA13AD-FAAA-435E-9536-5EAC56AAEC67}" type="presOf" srcId="{546CB558-E626-45E1-8A6F-EF2601B132C7}" destId="{A93C86CF-523C-49C4-ABFA-2985B339964F}" srcOrd="0" destOrd="0" presId="urn:microsoft.com/office/officeart/2005/8/layout/radial6"/>
    <dgm:cxn modelId="{4C93582B-57A5-4CFC-BF4F-A3863F2112F9}" srcId="{0E5E9339-0C92-48D2-A2EA-9757E55527E3}" destId="{52539FBF-0E71-45CC-A859-C79BA3B4C7C9}" srcOrd="0" destOrd="0" parTransId="{34A49A08-1C25-4E2B-B27E-84E83E230338}" sibTransId="{CB4C0466-7A4D-4712-9EF2-2365E7852884}"/>
    <dgm:cxn modelId="{FE252E16-9078-4D5D-A620-DB26AFFDB985}" type="presOf" srcId="{17DBC659-F9F2-4D3C-8F90-C1ECAF6C3AE8}" destId="{09BA1262-EF44-45FB-BDC3-3212450DAC38}" srcOrd="0" destOrd="0" presId="urn:microsoft.com/office/officeart/2005/8/layout/radial6"/>
    <dgm:cxn modelId="{0AAFAC12-109D-41D6-80F5-112C1E341747}" type="presOf" srcId="{0E5E9339-0C92-48D2-A2EA-9757E55527E3}" destId="{D55224D6-9D91-475F-ADF0-D39B2E1E93A2}" srcOrd="0" destOrd="0" presId="urn:microsoft.com/office/officeart/2005/8/layout/radial6"/>
    <dgm:cxn modelId="{7B7164FF-AAE5-4251-8A01-66B68DA9273E}" type="presOf" srcId="{52539FBF-0E71-45CC-A859-C79BA3B4C7C9}" destId="{C52EE32A-B767-485F-AAE6-CC2165809888}" srcOrd="0" destOrd="0" presId="urn:microsoft.com/office/officeart/2005/8/layout/radial6"/>
    <dgm:cxn modelId="{2857843C-AE4C-4DEB-9618-160E9A910E9F}" type="presOf" srcId="{277081F9-F82C-4B1D-A918-80ADF3C49AAD}" destId="{B8D0F6BF-3C6E-4F92-8469-8A13E0D9BD02}" srcOrd="0" destOrd="0" presId="urn:microsoft.com/office/officeart/2005/8/layout/radial6"/>
    <dgm:cxn modelId="{72A379E1-2DFC-4696-9B82-26C76945883C}" type="presParOf" srcId="{D55224D6-9D91-475F-ADF0-D39B2E1E93A2}" destId="{C52EE32A-B767-485F-AAE6-CC2165809888}" srcOrd="0" destOrd="0" presId="urn:microsoft.com/office/officeart/2005/8/layout/radial6"/>
    <dgm:cxn modelId="{2318CAB5-40CD-4E1B-9C12-64BFBEF265DA}" type="presParOf" srcId="{D55224D6-9D91-475F-ADF0-D39B2E1E93A2}" destId="{3F1D67B5-4378-4B45-B402-DC2D1253F169}" srcOrd="1" destOrd="0" presId="urn:microsoft.com/office/officeart/2005/8/layout/radial6"/>
    <dgm:cxn modelId="{23D79186-B399-44B6-BCBA-A646149B12AC}" type="presParOf" srcId="{D55224D6-9D91-475F-ADF0-D39B2E1E93A2}" destId="{77BB5F16-466A-427F-9E62-2E1CA7D8A457}" srcOrd="2" destOrd="0" presId="urn:microsoft.com/office/officeart/2005/8/layout/radial6"/>
    <dgm:cxn modelId="{AF3525A8-F6A6-4366-9A0A-326E54B84EEE}" type="presParOf" srcId="{D55224D6-9D91-475F-ADF0-D39B2E1E93A2}" destId="{BBE0FB24-FF38-4A71-98DA-9047EB77791E}" srcOrd="3" destOrd="0" presId="urn:microsoft.com/office/officeart/2005/8/layout/radial6"/>
    <dgm:cxn modelId="{AD984541-E008-4DA3-A574-28ABC7771CD2}" type="presParOf" srcId="{D55224D6-9D91-475F-ADF0-D39B2E1E93A2}" destId="{A93C86CF-523C-49C4-ABFA-2985B339964F}" srcOrd="4" destOrd="0" presId="urn:microsoft.com/office/officeart/2005/8/layout/radial6"/>
    <dgm:cxn modelId="{1D6E1AF8-694D-4DE4-B519-6063C7357F21}" type="presParOf" srcId="{D55224D6-9D91-475F-ADF0-D39B2E1E93A2}" destId="{B5AF4E6D-0E52-4B75-A706-34F64114A1DD}" srcOrd="5" destOrd="0" presId="urn:microsoft.com/office/officeart/2005/8/layout/radial6"/>
    <dgm:cxn modelId="{FDD1C742-1D9D-44F5-84E2-E2565362A807}" type="presParOf" srcId="{D55224D6-9D91-475F-ADF0-D39B2E1E93A2}" destId="{C2EE032B-B81F-452B-B0C7-A1B603FDEAE4}" srcOrd="6" destOrd="0" presId="urn:microsoft.com/office/officeart/2005/8/layout/radial6"/>
    <dgm:cxn modelId="{58B6128E-26FE-42CC-B068-A0884492B1DD}" type="presParOf" srcId="{D55224D6-9D91-475F-ADF0-D39B2E1E93A2}" destId="{09BA1262-EF44-45FB-BDC3-3212450DAC38}" srcOrd="7" destOrd="0" presId="urn:microsoft.com/office/officeart/2005/8/layout/radial6"/>
    <dgm:cxn modelId="{8DE096C5-B15E-4703-95BD-5B8CB49BA587}" type="presParOf" srcId="{D55224D6-9D91-475F-ADF0-D39B2E1E93A2}" destId="{9CF1C0D9-D11F-4339-94BF-142A4F091D93}" srcOrd="8" destOrd="0" presId="urn:microsoft.com/office/officeart/2005/8/layout/radial6"/>
    <dgm:cxn modelId="{EA5FBA67-AECA-40DA-BF9B-C879A33B85FD}" type="presParOf" srcId="{D55224D6-9D91-475F-ADF0-D39B2E1E93A2}" destId="{B8D0F6BF-3C6E-4F92-8469-8A13E0D9BD0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5E9339-0C92-48D2-A2EA-9757E55527E3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539FBF-0E71-45CC-A859-C79BA3B4C7C9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ISI PEMBELAJARAN</a:t>
          </a:r>
        </a:p>
      </dgm:t>
    </dgm:pt>
    <dgm:pt modelId="{34A49A08-1C25-4E2B-B27E-84E83E230338}" type="parTrans" cxnId="{4C93582B-57A5-4CFC-BF4F-A3863F2112F9}">
      <dgm:prSet/>
      <dgm:spPr/>
      <dgm:t>
        <a:bodyPr/>
        <a:lstStyle/>
        <a:p>
          <a:endParaRPr lang="en-US"/>
        </a:p>
      </dgm:t>
    </dgm:pt>
    <dgm:pt modelId="{CB4C0466-7A4D-4712-9EF2-2365E7852884}" type="sibTrans" cxnId="{4C93582B-57A5-4CFC-BF4F-A3863F2112F9}">
      <dgm:prSet/>
      <dgm:spPr/>
      <dgm:t>
        <a:bodyPr/>
        <a:lstStyle/>
        <a:p>
          <a:endParaRPr lang="en-US"/>
        </a:p>
      </dgm:t>
    </dgm:pt>
    <dgm:pt modelId="{D2329E76-5F68-4F54-970D-290203A3C517}">
      <dgm:prSet phldrT="[Text]" custT="1"/>
      <dgm:spPr>
        <a:solidFill>
          <a:schemeClr val="accent4">
            <a:lumMod val="50000"/>
          </a:schemeClr>
        </a:solidFill>
      </dgm:spPr>
      <dgm:t>
        <a:bodyPr lIns="0" rIns="0"/>
        <a:lstStyle/>
        <a:p>
          <a:r>
            <a:rPr lang="en-US" sz="1600" dirty="0" err="1"/>
            <a:t>Perangkat</a:t>
          </a:r>
          <a:r>
            <a:rPr lang="en-US" sz="1600" dirty="0"/>
            <a:t> </a:t>
          </a:r>
          <a:r>
            <a:rPr lang="en-US" sz="1600" dirty="0" err="1"/>
            <a:t>Pembela-jaran</a:t>
          </a:r>
          <a:endParaRPr lang="en-US" sz="1600" dirty="0"/>
        </a:p>
      </dgm:t>
    </dgm:pt>
    <dgm:pt modelId="{A3FE8CBB-B856-4FD2-A841-88B70E6DDC68}" type="parTrans" cxnId="{4F4AEA4F-8995-4A3A-B2AB-2D4C5534973A}">
      <dgm:prSet/>
      <dgm:spPr/>
      <dgm:t>
        <a:bodyPr/>
        <a:lstStyle/>
        <a:p>
          <a:endParaRPr lang="en-US"/>
        </a:p>
      </dgm:t>
    </dgm:pt>
    <dgm:pt modelId="{00B1C0D6-F8AB-42B6-A39A-2F68C2E93B83}" type="sibTrans" cxnId="{4F4AEA4F-8995-4A3A-B2AB-2D4C5534973A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46CB558-E626-45E1-8A6F-EF2601B132C7}">
      <dgm:prSet phldrT="[Text]" custT="1"/>
      <dgm:spPr>
        <a:solidFill>
          <a:schemeClr val="accent3">
            <a:lumMod val="50000"/>
          </a:schemeClr>
        </a:solidFill>
      </dgm:spPr>
      <dgm:t>
        <a:bodyPr lIns="0" rIns="0"/>
        <a:lstStyle/>
        <a:p>
          <a:r>
            <a:rPr lang="en-US" sz="1600" dirty="0" err="1"/>
            <a:t>Pelaksanaan</a:t>
          </a:r>
          <a:r>
            <a:rPr lang="en-US" sz="1600" dirty="0"/>
            <a:t> KTSP</a:t>
          </a:r>
        </a:p>
      </dgm:t>
    </dgm:pt>
    <dgm:pt modelId="{C1C56917-2328-40C0-A755-260790564622}" type="parTrans" cxnId="{583045DF-6ED4-4C34-B3B4-3D80A8550384}">
      <dgm:prSet/>
      <dgm:spPr/>
      <dgm:t>
        <a:bodyPr/>
        <a:lstStyle/>
        <a:p>
          <a:endParaRPr lang="en-US"/>
        </a:p>
      </dgm:t>
    </dgm:pt>
    <dgm:pt modelId="{7DF37B04-2B75-4653-8882-976DCE8187B8}" type="sibTrans" cxnId="{583045DF-6ED4-4C34-B3B4-3D80A8550384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7DBC659-F9F2-4D3C-8F90-C1ECAF6C3AE8}">
      <dgm:prSet phldrT="[Text]" custT="1"/>
      <dgm:spPr>
        <a:solidFill>
          <a:schemeClr val="accent2">
            <a:lumMod val="50000"/>
          </a:schemeClr>
        </a:solidFill>
      </dgm:spPr>
      <dgm:t>
        <a:bodyPr lIns="0" rIns="0"/>
        <a:lstStyle/>
        <a:p>
          <a:r>
            <a:rPr lang="en-US" sz="1600" dirty="0" err="1"/>
            <a:t>Pengem-bangan</a:t>
          </a:r>
          <a:r>
            <a:rPr lang="en-US" sz="1600" dirty="0"/>
            <a:t> KTSP</a:t>
          </a:r>
        </a:p>
      </dgm:t>
    </dgm:pt>
    <dgm:pt modelId="{18F389BE-4404-411C-A255-B3D966C25C5C}" type="parTrans" cxnId="{CFD8A9E5-D313-4B21-8A4A-B0C62B41C504}">
      <dgm:prSet/>
      <dgm:spPr/>
      <dgm:t>
        <a:bodyPr/>
        <a:lstStyle/>
        <a:p>
          <a:endParaRPr lang="en-US"/>
        </a:p>
      </dgm:t>
    </dgm:pt>
    <dgm:pt modelId="{277081F9-F82C-4B1D-A918-80ADF3C49AAD}" type="sibTrans" cxnId="{CFD8A9E5-D313-4B21-8A4A-B0C62B41C504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55224D6-9D91-475F-ADF0-D39B2E1E93A2}" type="pres">
      <dgm:prSet presAssocID="{0E5E9339-0C92-48D2-A2EA-9757E55527E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2EE32A-B767-485F-AAE6-CC2165809888}" type="pres">
      <dgm:prSet presAssocID="{52539FBF-0E71-45CC-A859-C79BA3B4C7C9}" presName="centerShape" presStyleLbl="node0" presStyleIdx="0" presStyleCnt="1"/>
      <dgm:spPr/>
      <dgm:t>
        <a:bodyPr/>
        <a:lstStyle/>
        <a:p>
          <a:endParaRPr lang="en-US"/>
        </a:p>
      </dgm:t>
    </dgm:pt>
    <dgm:pt modelId="{3F1D67B5-4378-4B45-B402-DC2D1253F169}" type="pres">
      <dgm:prSet presAssocID="{D2329E76-5F68-4F54-970D-290203A3C517}" presName="node" presStyleLbl="node1" presStyleIdx="0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B5F16-466A-427F-9E62-2E1CA7D8A457}" type="pres">
      <dgm:prSet presAssocID="{D2329E76-5F68-4F54-970D-290203A3C517}" presName="dummy" presStyleCnt="0"/>
      <dgm:spPr/>
    </dgm:pt>
    <dgm:pt modelId="{BBE0FB24-FF38-4A71-98DA-9047EB77791E}" type="pres">
      <dgm:prSet presAssocID="{00B1C0D6-F8AB-42B6-A39A-2F68C2E93B8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93C86CF-523C-49C4-ABFA-2985B339964F}" type="pres">
      <dgm:prSet presAssocID="{546CB558-E626-45E1-8A6F-EF2601B132C7}" presName="node" presStyleLbl="node1" presStyleIdx="1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F4E6D-0E52-4B75-A706-34F64114A1DD}" type="pres">
      <dgm:prSet presAssocID="{546CB558-E626-45E1-8A6F-EF2601B132C7}" presName="dummy" presStyleCnt="0"/>
      <dgm:spPr/>
    </dgm:pt>
    <dgm:pt modelId="{C2EE032B-B81F-452B-B0C7-A1B603FDEAE4}" type="pres">
      <dgm:prSet presAssocID="{7DF37B04-2B75-4653-8882-976DCE8187B8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9BA1262-EF44-45FB-BDC3-3212450DAC38}" type="pres">
      <dgm:prSet presAssocID="{17DBC659-F9F2-4D3C-8F90-C1ECAF6C3AE8}" presName="node" presStyleLbl="node1" presStyleIdx="2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F1C0D9-D11F-4339-94BF-142A4F091D93}" type="pres">
      <dgm:prSet presAssocID="{17DBC659-F9F2-4D3C-8F90-C1ECAF6C3AE8}" presName="dummy" presStyleCnt="0"/>
      <dgm:spPr/>
    </dgm:pt>
    <dgm:pt modelId="{B8D0F6BF-3C6E-4F92-8469-8A13E0D9BD02}" type="pres">
      <dgm:prSet presAssocID="{277081F9-F82C-4B1D-A918-80ADF3C49AAD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521838C8-2863-4F65-9980-4DC415944055}" type="presOf" srcId="{17DBC659-F9F2-4D3C-8F90-C1ECAF6C3AE8}" destId="{09BA1262-EF44-45FB-BDC3-3212450DAC38}" srcOrd="0" destOrd="0" presId="urn:microsoft.com/office/officeart/2005/8/layout/radial6"/>
    <dgm:cxn modelId="{CFD8A9E5-D313-4B21-8A4A-B0C62B41C504}" srcId="{52539FBF-0E71-45CC-A859-C79BA3B4C7C9}" destId="{17DBC659-F9F2-4D3C-8F90-C1ECAF6C3AE8}" srcOrd="2" destOrd="0" parTransId="{18F389BE-4404-411C-A255-B3D966C25C5C}" sibTransId="{277081F9-F82C-4B1D-A918-80ADF3C49AAD}"/>
    <dgm:cxn modelId="{A3DF2337-B587-4BAD-8DD2-E7E608460416}" type="presOf" srcId="{546CB558-E626-45E1-8A6F-EF2601B132C7}" destId="{A93C86CF-523C-49C4-ABFA-2985B339964F}" srcOrd="0" destOrd="0" presId="urn:microsoft.com/office/officeart/2005/8/layout/radial6"/>
    <dgm:cxn modelId="{583045DF-6ED4-4C34-B3B4-3D80A8550384}" srcId="{52539FBF-0E71-45CC-A859-C79BA3B4C7C9}" destId="{546CB558-E626-45E1-8A6F-EF2601B132C7}" srcOrd="1" destOrd="0" parTransId="{C1C56917-2328-40C0-A755-260790564622}" sibTransId="{7DF37B04-2B75-4653-8882-976DCE8187B8}"/>
    <dgm:cxn modelId="{4F4AEA4F-8995-4A3A-B2AB-2D4C5534973A}" srcId="{52539FBF-0E71-45CC-A859-C79BA3B4C7C9}" destId="{D2329E76-5F68-4F54-970D-290203A3C517}" srcOrd="0" destOrd="0" parTransId="{A3FE8CBB-B856-4FD2-A841-88B70E6DDC68}" sibTransId="{00B1C0D6-F8AB-42B6-A39A-2F68C2E93B83}"/>
    <dgm:cxn modelId="{E7E51625-E90C-4F8A-A49A-95311C8AB60D}" type="presOf" srcId="{277081F9-F82C-4B1D-A918-80ADF3C49AAD}" destId="{B8D0F6BF-3C6E-4F92-8469-8A13E0D9BD02}" srcOrd="0" destOrd="0" presId="urn:microsoft.com/office/officeart/2005/8/layout/radial6"/>
    <dgm:cxn modelId="{62131093-BAFE-4EA0-9164-7BDB26B587F9}" type="presOf" srcId="{D2329E76-5F68-4F54-970D-290203A3C517}" destId="{3F1D67B5-4378-4B45-B402-DC2D1253F169}" srcOrd="0" destOrd="0" presId="urn:microsoft.com/office/officeart/2005/8/layout/radial6"/>
    <dgm:cxn modelId="{377258D7-6657-45C0-BD0E-2C296347E1F1}" type="presOf" srcId="{52539FBF-0E71-45CC-A859-C79BA3B4C7C9}" destId="{C52EE32A-B767-485F-AAE6-CC2165809888}" srcOrd="0" destOrd="0" presId="urn:microsoft.com/office/officeart/2005/8/layout/radial6"/>
    <dgm:cxn modelId="{4C93582B-57A5-4CFC-BF4F-A3863F2112F9}" srcId="{0E5E9339-0C92-48D2-A2EA-9757E55527E3}" destId="{52539FBF-0E71-45CC-A859-C79BA3B4C7C9}" srcOrd="0" destOrd="0" parTransId="{34A49A08-1C25-4E2B-B27E-84E83E230338}" sibTransId="{CB4C0466-7A4D-4712-9EF2-2365E7852884}"/>
    <dgm:cxn modelId="{1D5E1484-84F5-4501-AE59-96BAAE0B6095}" type="presOf" srcId="{00B1C0D6-F8AB-42B6-A39A-2F68C2E93B83}" destId="{BBE0FB24-FF38-4A71-98DA-9047EB77791E}" srcOrd="0" destOrd="0" presId="urn:microsoft.com/office/officeart/2005/8/layout/radial6"/>
    <dgm:cxn modelId="{87AD5AA9-D955-415C-BDC2-AFEF7B495576}" type="presOf" srcId="{7DF37B04-2B75-4653-8882-976DCE8187B8}" destId="{C2EE032B-B81F-452B-B0C7-A1B603FDEAE4}" srcOrd="0" destOrd="0" presId="urn:microsoft.com/office/officeart/2005/8/layout/radial6"/>
    <dgm:cxn modelId="{83349B9B-8F05-4B53-B6B9-632386EC96C7}" type="presOf" srcId="{0E5E9339-0C92-48D2-A2EA-9757E55527E3}" destId="{D55224D6-9D91-475F-ADF0-D39B2E1E93A2}" srcOrd="0" destOrd="0" presId="urn:microsoft.com/office/officeart/2005/8/layout/radial6"/>
    <dgm:cxn modelId="{34B2F69B-3616-4C07-8E00-CB85F2E9AFDC}" type="presParOf" srcId="{D55224D6-9D91-475F-ADF0-D39B2E1E93A2}" destId="{C52EE32A-B767-485F-AAE6-CC2165809888}" srcOrd="0" destOrd="0" presId="urn:microsoft.com/office/officeart/2005/8/layout/radial6"/>
    <dgm:cxn modelId="{A4465A15-3924-4142-8DA4-6D3C2C7F940A}" type="presParOf" srcId="{D55224D6-9D91-475F-ADF0-D39B2E1E93A2}" destId="{3F1D67B5-4378-4B45-B402-DC2D1253F169}" srcOrd="1" destOrd="0" presId="urn:microsoft.com/office/officeart/2005/8/layout/radial6"/>
    <dgm:cxn modelId="{02331FC4-9E43-4552-A9EF-1E1784080C12}" type="presParOf" srcId="{D55224D6-9D91-475F-ADF0-D39B2E1E93A2}" destId="{77BB5F16-466A-427F-9E62-2E1CA7D8A457}" srcOrd="2" destOrd="0" presId="urn:microsoft.com/office/officeart/2005/8/layout/radial6"/>
    <dgm:cxn modelId="{57310880-451C-4184-A691-77C5D6FB6DDB}" type="presParOf" srcId="{D55224D6-9D91-475F-ADF0-D39B2E1E93A2}" destId="{BBE0FB24-FF38-4A71-98DA-9047EB77791E}" srcOrd="3" destOrd="0" presId="urn:microsoft.com/office/officeart/2005/8/layout/radial6"/>
    <dgm:cxn modelId="{3C6A203F-58D2-4285-BD7A-041B1323382A}" type="presParOf" srcId="{D55224D6-9D91-475F-ADF0-D39B2E1E93A2}" destId="{A93C86CF-523C-49C4-ABFA-2985B339964F}" srcOrd="4" destOrd="0" presId="urn:microsoft.com/office/officeart/2005/8/layout/radial6"/>
    <dgm:cxn modelId="{58CCC644-AEB3-462D-B52E-A1AFA90E1CDB}" type="presParOf" srcId="{D55224D6-9D91-475F-ADF0-D39B2E1E93A2}" destId="{B5AF4E6D-0E52-4B75-A706-34F64114A1DD}" srcOrd="5" destOrd="0" presId="urn:microsoft.com/office/officeart/2005/8/layout/radial6"/>
    <dgm:cxn modelId="{2FE54E4D-716C-4A12-95B0-36DDE833E101}" type="presParOf" srcId="{D55224D6-9D91-475F-ADF0-D39B2E1E93A2}" destId="{C2EE032B-B81F-452B-B0C7-A1B603FDEAE4}" srcOrd="6" destOrd="0" presId="urn:microsoft.com/office/officeart/2005/8/layout/radial6"/>
    <dgm:cxn modelId="{F9CCCF42-E4D3-4D5B-8DBD-EF1166D9596B}" type="presParOf" srcId="{D55224D6-9D91-475F-ADF0-D39B2E1E93A2}" destId="{09BA1262-EF44-45FB-BDC3-3212450DAC38}" srcOrd="7" destOrd="0" presId="urn:microsoft.com/office/officeart/2005/8/layout/radial6"/>
    <dgm:cxn modelId="{1188310B-76B3-41E4-AD01-60E5543E7B3F}" type="presParOf" srcId="{D55224D6-9D91-475F-ADF0-D39B2E1E93A2}" destId="{9CF1C0D9-D11F-4339-94BF-142A4F091D93}" srcOrd="8" destOrd="0" presId="urn:microsoft.com/office/officeart/2005/8/layout/radial6"/>
    <dgm:cxn modelId="{074DEE9A-5974-442F-8494-AA68B9BBFF82}" type="presParOf" srcId="{D55224D6-9D91-475F-ADF0-D39B2E1E93A2}" destId="{B8D0F6BF-3C6E-4F92-8469-8A13E0D9BD0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5E9339-0C92-48D2-A2EA-9757E55527E3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539FBF-0E71-45CC-A859-C79BA3B4C7C9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/>
            <a:t>PROSES PEMBELAJARAN</a:t>
          </a:r>
        </a:p>
      </dgm:t>
    </dgm:pt>
    <dgm:pt modelId="{34A49A08-1C25-4E2B-B27E-84E83E230338}" type="parTrans" cxnId="{4C93582B-57A5-4CFC-BF4F-A3863F2112F9}">
      <dgm:prSet/>
      <dgm:spPr/>
      <dgm:t>
        <a:bodyPr/>
        <a:lstStyle/>
        <a:p>
          <a:endParaRPr lang="en-US"/>
        </a:p>
      </dgm:t>
    </dgm:pt>
    <dgm:pt modelId="{CB4C0466-7A4D-4712-9EF2-2365E7852884}" type="sibTrans" cxnId="{4C93582B-57A5-4CFC-BF4F-A3863F2112F9}">
      <dgm:prSet/>
      <dgm:spPr/>
      <dgm:t>
        <a:bodyPr/>
        <a:lstStyle/>
        <a:p>
          <a:endParaRPr lang="en-US"/>
        </a:p>
      </dgm:t>
    </dgm:pt>
    <dgm:pt modelId="{D2329E76-5F68-4F54-970D-290203A3C517}">
      <dgm:prSet phldrT="[Text]" custT="1"/>
      <dgm:spPr>
        <a:solidFill>
          <a:schemeClr val="accent3">
            <a:lumMod val="50000"/>
          </a:schemeClr>
        </a:solidFill>
      </dgm:spPr>
      <dgm:t>
        <a:bodyPr lIns="0" rIns="0"/>
        <a:lstStyle/>
        <a:p>
          <a:r>
            <a:rPr lang="en-US" sz="1600" dirty="0" err="1"/>
            <a:t>Perencanaan</a:t>
          </a:r>
          <a:endParaRPr lang="en-US" sz="1600" dirty="0"/>
        </a:p>
      </dgm:t>
    </dgm:pt>
    <dgm:pt modelId="{A3FE8CBB-B856-4FD2-A841-88B70E6DDC68}" type="parTrans" cxnId="{4F4AEA4F-8995-4A3A-B2AB-2D4C5534973A}">
      <dgm:prSet/>
      <dgm:spPr/>
      <dgm:t>
        <a:bodyPr/>
        <a:lstStyle/>
        <a:p>
          <a:endParaRPr lang="en-US"/>
        </a:p>
      </dgm:t>
    </dgm:pt>
    <dgm:pt modelId="{00B1C0D6-F8AB-42B6-A39A-2F68C2E93B83}" type="sibTrans" cxnId="{4F4AEA4F-8995-4A3A-B2AB-2D4C5534973A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46CB558-E626-45E1-8A6F-EF2601B132C7}">
      <dgm:prSet phldrT="[Text]" custT="1"/>
      <dgm:spPr>
        <a:solidFill>
          <a:schemeClr val="accent2">
            <a:lumMod val="50000"/>
          </a:schemeClr>
        </a:solidFill>
      </dgm:spPr>
      <dgm:t>
        <a:bodyPr lIns="0" rIns="0"/>
        <a:lstStyle/>
        <a:p>
          <a:r>
            <a:rPr lang="en-US" sz="1600" dirty="0" err="1"/>
            <a:t>Pelaksanaan</a:t>
          </a:r>
          <a:endParaRPr lang="en-US" sz="1600" dirty="0"/>
        </a:p>
      </dgm:t>
    </dgm:pt>
    <dgm:pt modelId="{C1C56917-2328-40C0-A755-260790564622}" type="parTrans" cxnId="{583045DF-6ED4-4C34-B3B4-3D80A8550384}">
      <dgm:prSet/>
      <dgm:spPr/>
      <dgm:t>
        <a:bodyPr/>
        <a:lstStyle/>
        <a:p>
          <a:endParaRPr lang="en-US"/>
        </a:p>
      </dgm:t>
    </dgm:pt>
    <dgm:pt modelId="{7DF37B04-2B75-4653-8882-976DCE8187B8}" type="sibTrans" cxnId="{583045DF-6ED4-4C34-B3B4-3D80A8550384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7DBC659-F9F2-4D3C-8F90-C1ECAF6C3AE8}">
      <dgm:prSet phldrT="[Text]" custT="1"/>
      <dgm:spPr>
        <a:solidFill>
          <a:schemeClr val="accent1">
            <a:lumMod val="50000"/>
          </a:schemeClr>
        </a:solidFill>
      </dgm:spPr>
      <dgm:t>
        <a:bodyPr lIns="0" rIns="0"/>
        <a:lstStyle/>
        <a:p>
          <a:r>
            <a:rPr lang="en-US" sz="1400" dirty="0" err="1"/>
            <a:t>Pengawasan</a:t>
          </a:r>
          <a:r>
            <a:rPr lang="en-US" sz="1400" dirty="0"/>
            <a:t> Dan </a:t>
          </a:r>
          <a:r>
            <a:rPr lang="en-US" sz="1400" dirty="0" err="1"/>
            <a:t>Penilaian</a:t>
          </a:r>
          <a:r>
            <a:rPr lang="en-US" sz="1400" dirty="0"/>
            <a:t> </a:t>
          </a:r>
          <a:r>
            <a:rPr lang="en-US" sz="1400" dirty="0" err="1"/>
            <a:t>Otentik</a:t>
          </a:r>
          <a:endParaRPr lang="en-US" sz="1400" dirty="0"/>
        </a:p>
      </dgm:t>
    </dgm:pt>
    <dgm:pt modelId="{18F389BE-4404-411C-A255-B3D966C25C5C}" type="parTrans" cxnId="{CFD8A9E5-D313-4B21-8A4A-B0C62B41C504}">
      <dgm:prSet/>
      <dgm:spPr/>
      <dgm:t>
        <a:bodyPr/>
        <a:lstStyle/>
        <a:p>
          <a:endParaRPr lang="en-US"/>
        </a:p>
      </dgm:t>
    </dgm:pt>
    <dgm:pt modelId="{277081F9-F82C-4B1D-A918-80ADF3C49AAD}" type="sibTrans" cxnId="{CFD8A9E5-D313-4B21-8A4A-B0C62B41C50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55224D6-9D91-475F-ADF0-D39B2E1E93A2}" type="pres">
      <dgm:prSet presAssocID="{0E5E9339-0C92-48D2-A2EA-9757E55527E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2EE32A-B767-485F-AAE6-CC2165809888}" type="pres">
      <dgm:prSet presAssocID="{52539FBF-0E71-45CC-A859-C79BA3B4C7C9}" presName="centerShape" presStyleLbl="node0" presStyleIdx="0" presStyleCnt="1"/>
      <dgm:spPr/>
      <dgm:t>
        <a:bodyPr/>
        <a:lstStyle/>
        <a:p>
          <a:endParaRPr lang="en-US"/>
        </a:p>
      </dgm:t>
    </dgm:pt>
    <dgm:pt modelId="{3F1D67B5-4378-4B45-B402-DC2D1253F169}" type="pres">
      <dgm:prSet presAssocID="{D2329E76-5F68-4F54-970D-290203A3C517}" presName="node" presStyleLbl="node1" presStyleIdx="0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B5F16-466A-427F-9E62-2E1CA7D8A457}" type="pres">
      <dgm:prSet presAssocID="{D2329E76-5F68-4F54-970D-290203A3C517}" presName="dummy" presStyleCnt="0"/>
      <dgm:spPr/>
    </dgm:pt>
    <dgm:pt modelId="{BBE0FB24-FF38-4A71-98DA-9047EB77791E}" type="pres">
      <dgm:prSet presAssocID="{00B1C0D6-F8AB-42B6-A39A-2F68C2E93B8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93C86CF-523C-49C4-ABFA-2985B339964F}" type="pres">
      <dgm:prSet presAssocID="{546CB558-E626-45E1-8A6F-EF2601B132C7}" presName="node" presStyleLbl="node1" presStyleIdx="1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F4E6D-0E52-4B75-A706-34F64114A1DD}" type="pres">
      <dgm:prSet presAssocID="{546CB558-E626-45E1-8A6F-EF2601B132C7}" presName="dummy" presStyleCnt="0"/>
      <dgm:spPr/>
    </dgm:pt>
    <dgm:pt modelId="{C2EE032B-B81F-452B-B0C7-A1B603FDEAE4}" type="pres">
      <dgm:prSet presAssocID="{7DF37B04-2B75-4653-8882-976DCE8187B8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9BA1262-EF44-45FB-BDC3-3212450DAC38}" type="pres">
      <dgm:prSet presAssocID="{17DBC659-F9F2-4D3C-8F90-C1ECAF6C3AE8}" presName="node" presStyleLbl="node1" presStyleIdx="2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F1C0D9-D11F-4339-94BF-142A4F091D93}" type="pres">
      <dgm:prSet presAssocID="{17DBC659-F9F2-4D3C-8F90-C1ECAF6C3AE8}" presName="dummy" presStyleCnt="0"/>
      <dgm:spPr/>
    </dgm:pt>
    <dgm:pt modelId="{B8D0F6BF-3C6E-4F92-8469-8A13E0D9BD02}" type="pres">
      <dgm:prSet presAssocID="{277081F9-F82C-4B1D-A918-80ADF3C49AAD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29AC04F-36D8-4FC8-9E41-D0518D02EFD1}" type="presOf" srcId="{7DF37B04-2B75-4653-8882-976DCE8187B8}" destId="{C2EE032B-B81F-452B-B0C7-A1B603FDEAE4}" srcOrd="0" destOrd="0" presId="urn:microsoft.com/office/officeart/2005/8/layout/radial6"/>
    <dgm:cxn modelId="{CFD8A9E5-D313-4B21-8A4A-B0C62B41C504}" srcId="{52539FBF-0E71-45CC-A859-C79BA3B4C7C9}" destId="{17DBC659-F9F2-4D3C-8F90-C1ECAF6C3AE8}" srcOrd="2" destOrd="0" parTransId="{18F389BE-4404-411C-A255-B3D966C25C5C}" sibTransId="{277081F9-F82C-4B1D-A918-80ADF3C49AAD}"/>
    <dgm:cxn modelId="{583045DF-6ED4-4C34-B3B4-3D80A8550384}" srcId="{52539FBF-0E71-45CC-A859-C79BA3B4C7C9}" destId="{546CB558-E626-45E1-8A6F-EF2601B132C7}" srcOrd="1" destOrd="0" parTransId="{C1C56917-2328-40C0-A755-260790564622}" sibTransId="{7DF37B04-2B75-4653-8882-976DCE8187B8}"/>
    <dgm:cxn modelId="{55883E5E-C720-4AE2-ADD9-38BF555EDA45}" type="presOf" srcId="{277081F9-F82C-4B1D-A918-80ADF3C49AAD}" destId="{B8D0F6BF-3C6E-4F92-8469-8A13E0D9BD02}" srcOrd="0" destOrd="0" presId="urn:microsoft.com/office/officeart/2005/8/layout/radial6"/>
    <dgm:cxn modelId="{4F4AEA4F-8995-4A3A-B2AB-2D4C5534973A}" srcId="{52539FBF-0E71-45CC-A859-C79BA3B4C7C9}" destId="{D2329E76-5F68-4F54-970D-290203A3C517}" srcOrd="0" destOrd="0" parTransId="{A3FE8CBB-B856-4FD2-A841-88B70E6DDC68}" sibTransId="{00B1C0D6-F8AB-42B6-A39A-2F68C2E93B83}"/>
    <dgm:cxn modelId="{4C93582B-57A5-4CFC-BF4F-A3863F2112F9}" srcId="{0E5E9339-0C92-48D2-A2EA-9757E55527E3}" destId="{52539FBF-0E71-45CC-A859-C79BA3B4C7C9}" srcOrd="0" destOrd="0" parTransId="{34A49A08-1C25-4E2B-B27E-84E83E230338}" sibTransId="{CB4C0466-7A4D-4712-9EF2-2365E7852884}"/>
    <dgm:cxn modelId="{6562B8F6-2A6C-4A06-9401-E803114CBCE1}" type="presOf" srcId="{546CB558-E626-45E1-8A6F-EF2601B132C7}" destId="{A93C86CF-523C-49C4-ABFA-2985B339964F}" srcOrd="0" destOrd="0" presId="urn:microsoft.com/office/officeart/2005/8/layout/radial6"/>
    <dgm:cxn modelId="{D6813175-0C6B-4B44-82C8-CC6271064942}" type="presOf" srcId="{D2329E76-5F68-4F54-970D-290203A3C517}" destId="{3F1D67B5-4378-4B45-B402-DC2D1253F169}" srcOrd="0" destOrd="0" presId="urn:microsoft.com/office/officeart/2005/8/layout/radial6"/>
    <dgm:cxn modelId="{575ABAE0-F749-42BA-8B21-234A432AAB12}" type="presOf" srcId="{00B1C0D6-F8AB-42B6-A39A-2F68C2E93B83}" destId="{BBE0FB24-FF38-4A71-98DA-9047EB77791E}" srcOrd="0" destOrd="0" presId="urn:microsoft.com/office/officeart/2005/8/layout/radial6"/>
    <dgm:cxn modelId="{C142F62A-CFA7-4DBB-8D72-F40014E51B67}" type="presOf" srcId="{52539FBF-0E71-45CC-A859-C79BA3B4C7C9}" destId="{C52EE32A-B767-485F-AAE6-CC2165809888}" srcOrd="0" destOrd="0" presId="urn:microsoft.com/office/officeart/2005/8/layout/radial6"/>
    <dgm:cxn modelId="{DAF86021-0C07-4E50-A22B-DC98B8F8F8F5}" type="presOf" srcId="{17DBC659-F9F2-4D3C-8F90-C1ECAF6C3AE8}" destId="{09BA1262-EF44-45FB-BDC3-3212450DAC38}" srcOrd="0" destOrd="0" presId="urn:microsoft.com/office/officeart/2005/8/layout/radial6"/>
    <dgm:cxn modelId="{D53989C6-C296-4F73-A6DB-440DDED39FFE}" type="presOf" srcId="{0E5E9339-0C92-48D2-A2EA-9757E55527E3}" destId="{D55224D6-9D91-475F-ADF0-D39B2E1E93A2}" srcOrd="0" destOrd="0" presId="urn:microsoft.com/office/officeart/2005/8/layout/radial6"/>
    <dgm:cxn modelId="{49D24F35-6617-419B-BCCB-6FED20A74C65}" type="presParOf" srcId="{D55224D6-9D91-475F-ADF0-D39B2E1E93A2}" destId="{C52EE32A-B767-485F-AAE6-CC2165809888}" srcOrd="0" destOrd="0" presId="urn:microsoft.com/office/officeart/2005/8/layout/radial6"/>
    <dgm:cxn modelId="{718CB5CC-EC25-4B1A-94C4-0D49BD1FCD8F}" type="presParOf" srcId="{D55224D6-9D91-475F-ADF0-D39B2E1E93A2}" destId="{3F1D67B5-4378-4B45-B402-DC2D1253F169}" srcOrd="1" destOrd="0" presId="urn:microsoft.com/office/officeart/2005/8/layout/radial6"/>
    <dgm:cxn modelId="{C0A9BC5B-24F4-41E1-AFED-72DAD63FDC2E}" type="presParOf" srcId="{D55224D6-9D91-475F-ADF0-D39B2E1E93A2}" destId="{77BB5F16-466A-427F-9E62-2E1CA7D8A457}" srcOrd="2" destOrd="0" presId="urn:microsoft.com/office/officeart/2005/8/layout/radial6"/>
    <dgm:cxn modelId="{EDF2EF2B-504A-43D7-BBDD-5387C4EF9DF0}" type="presParOf" srcId="{D55224D6-9D91-475F-ADF0-D39B2E1E93A2}" destId="{BBE0FB24-FF38-4A71-98DA-9047EB77791E}" srcOrd="3" destOrd="0" presId="urn:microsoft.com/office/officeart/2005/8/layout/radial6"/>
    <dgm:cxn modelId="{75613526-9038-4209-B945-1C2251C00382}" type="presParOf" srcId="{D55224D6-9D91-475F-ADF0-D39B2E1E93A2}" destId="{A93C86CF-523C-49C4-ABFA-2985B339964F}" srcOrd="4" destOrd="0" presId="urn:microsoft.com/office/officeart/2005/8/layout/radial6"/>
    <dgm:cxn modelId="{F2CCCC1B-34C4-4716-98A4-BDA10BA9FC92}" type="presParOf" srcId="{D55224D6-9D91-475F-ADF0-D39B2E1E93A2}" destId="{B5AF4E6D-0E52-4B75-A706-34F64114A1DD}" srcOrd="5" destOrd="0" presId="urn:microsoft.com/office/officeart/2005/8/layout/radial6"/>
    <dgm:cxn modelId="{6875887B-6679-4988-8F81-715FCCFC6AA7}" type="presParOf" srcId="{D55224D6-9D91-475F-ADF0-D39B2E1E93A2}" destId="{C2EE032B-B81F-452B-B0C7-A1B603FDEAE4}" srcOrd="6" destOrd="0" presId="urn:microsoft.com/office/officeart/2005/8/layout/radial6"/>
    <dgm:cxn modelId="{85921235-D916-4783-B145-B14B467E3C55}" type="presParOf" srcId="{D55224D6-9D91-475F-ADF0-D39B2E1E93A2}" destId="{09BA1262-EF44-45FB-BDC3-3212450DAC38}" srcOrd="7" destOrd="0" presId="urn:microsoft.com/office/officeart/2005/8/layout/radial6"/>
    <dgm:cxn modelId="{15696EB7-2A6F-4A1B-8136-1942579840ED}" type="presParOf" srcId="{D55224D6-9D91-475F-ADF0-D39B2E1E93A2}" destId="{9CF1C0D9-D11F-4339-94BF-142A4F091D93}" srcOrd="8" destOrd="0" presId="urn:microsoft.com/office/officeart/2005/8/layout/radial6"/>
    <dgm:cxn modelId="{1AB8EDC0-C36C-48B1-B2DA-2A66B41D6B84}" type="presParOf" srcId="{D55224D6-9D91-475F-ADF0-D39B2E1E93A2}" destId="{B8D0F6BF-3C6E-4F92-8469-8A13E0D9BD0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5E9339-0C92-48D2-A2EA-9757E55527E3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539FBF-0E71-45CC-A859-C79BA3B4C7C9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1600" dirty="0"/>
            <a:t>PENILAIAN </a:t>
          </a:r>
          <a:r>
            <a:rPr lang="en-US" sz="1600" dirty="0" err="1"/>
            <a:t>PENDIDIKAn</a:t>
          </a:r>
          <a:endParaRPr lang="en-US" sz="1600" dirty="0"/>
        </a:p>
      </dgm:t>
    </dgm:pt>
    <dgm:pt modelId="{34A49A08-1C25-4E2B-B27E-84E83E230338}" type="parTrans" cxnId="{4C93582B-57A5-4CFC-BF4F-A3863F2112F9}">
      <dgm:prSet/>
      <dgm:spPr/>
      <dgm:t>
        <a:bodyPr/>
        <a:lstStyle/>
        <a:p>
          <a:endParaRPr lang="en-US"/>
        </a:p>
      </dgm:t>
    </dgm:pt>
    <dgm:pt modelId="{CB4C0466-7A4D-4712-9EF2-2365E7852884}" type="sibTrans" cxnId="{4C93582B-57A5-4CFC-BF4F-A3863F2112F9}">
      <dgm:prSet/>
      <dgm:spPr/>
      <dgm:t>
        <a:bodyPr/>
        <a:lstStyle/>
        <a:p>
          <a:endParaRPr lang="en-US"/>
        </a:p>
      </dgm:t>
    </dgm:pt>
    <dgm:pt modelId="{D2329E76-5F68-4F54-970D-290203A3C517}">
      <dgm:prSet phldrT="[Text]" custT="1"/>
      <dgm:spPr>
        <a:solidFill>
          <a:schemeClr val="accent2">
            <a:lumMod val="50000"/>
          </a:schemeClr>
        </a:solidFill>
      </dgm:spPr>
      <dgm:t>
        <a:bodyPr lIns="0" rIns="0"/>
        <a:lstStyle/>
        <a:p>
          <a:r>
            <a:rPr lang="en-US" sz="1400" dirty="0" err="1"/>
            <a:t>Aspek</a:t>
          </a:r>
          <a:endParaRPr lang="en-US" sz="1400" b="0" i="0" dirty="0">
            <a:latin typeface="Calibri"/>
            <a:cs typeface="Calibri"/>
          </a:endParaRPr>
        </a:p>
      </dgm:t>
    </dgm:pt>
    <dgm:pt modelId="{A3FE8CBB-B856-4FD2-A841-88B70E6DDC68}" type="parTrans" cxnId="{4F4AEA4F-8995-4A3A-B2AB-2D4C5534973A}">
      <dgm:prSet/>
      <dgm:spPr/>
      <dgm:t>
        <a:bodyPr/>
        <a:lstStyle/>
        <a:p>
          <a:endParaRPr lang="en-US"/>
        </a:p>
      </dgm:t>
    </dgm:pt>
    <dgm:pt modelId="{00B1C0D6-F8AB-42B6-A39A-2F68C2E93B83}" type="sibTrans" cxnId="{4F4AEA4F-8995-4A3A-B2AB-2D4C5534973A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46CB558-E626-45E1-8A6F-EF2601B132C7}">
      <dgm:prSet phldrT="[Text]" custT="1"/>
      <dgm:spPr>
        <a:solidFill>
          <a:schemeClr val="bg2">
            <a:lumMod val="10000"/>
          </a:schemeClr>
        </a:solidFill>
      </dgm:spPr>
      <dgm:t>
        <a:bodyPr lIns="0" rIns="0"/>
        <a:lstStyle/>
        <a:p>
          <a:r>
            <a:rPr lang="en-US" sz="1400" dirty="0" err="1"/>
            <a:t>Instrumen</a:t>
          </a:r>
          <a:endParaRPr lang="en-US" sz="1400" dirty="0"/>
        </a:p>
      </dgm:t>
    </dgm:pt>
    <dgm:pt modelId="{C1C56917-2328-40C0-A755-260790564622}" type="parTrans" cxnId="{583045DF-6ED4-4C34-B3B4-3D80A8550384}">
      <dgm:prSet/>
      <dgm:spPr/>
      <dgm:t>
        <a:bodyPr/>
        <a:lstStyle/>
        <a:p>
          <a:endParaRPr lang="en-US"/>
        </a:p>
      </dgm:t>
    </dgm:pt>
    <dgm:pt modelId="{7DF37B04-2B75-4653-8882-976DCE8187B8}" type="sibTrans" cxnId="{583045DF-6ED4-4C34-B3B4-3D80A8550384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n-US"/>
        </a:p>
      </dgm:t>
    </dgm:pt>
    <dgm:pt modelId="{17DBC659-F9F2-4D3C-8F90-C1ECAF6C3AE8}">
      <dgm:prSet phldrT="[Text]" custT="1"/>
      <dgm:spPr>
        <a:solidFill>
          <a:schemeClr val="accent6">
            <a:lumMod val="50000"/>
          </a:schemeClr>
        </a:solidFill>
      </dgm:spPr>
      <dgm:t>
        <a:bodyPr lIns="0" rIns="0"/>
        <a:lstStyle/>
        <a:p>
          <a:r>
            <a:rPr lang="en-US" sz="1400" dirty="0" err="1"/>
            <a:t>Prosedur</a:t>
          </a:r>
          <a:endParaRPr lang="en-US" sz="1400" dirty="0"/>
        </a:p>
      </dgm:t>
    </dgm:pt>
    <dgm:pt modelId="{18F389BE-4404-411C-A255-B3D966C25C5C}" type="parTrans" cxnId="{CFD8A9E5-D313-4B21-8A4A-B0C62B41C504}">
      <dgm:prSet/>
      <dgm:spPr/>
      <dgm:t>
        <a:bodyPr/>
        <a:lstStyle/>
        <a:p>
          <a:endParaRPr lang="en-US"/>
        </a:p>
      </dgm:t>
    </dgm:pt>
    <dgm:pt modelId="{277081F9-F82C-4B1D-A918-80ADF3C49AAD}" type="sibTrans" cxnId="{CFD8A9E5-D313-4B21-8A4A-B0C62B41C504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45B0822-6E03-488E-8CB4-32BBBA15D2C1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dirty="0" err="1"/>
            <a:t>Teknik</a:t>
          </a:r>
          <a:endParaRPr lang="en-US" sz="1400" b="0" i="0" dirty="0">
            <a:latin typeface="Calibri"/>
            <a:cs typeface="Calibri"/>
          </a:endParaRPr>
        </a:p>
      </dgm:t>
    </dgm:pt>
    <dgm:pt modelId="{B39E1192-F34B-4D25-BE4D-EFF3D62C7542}" type="parTrans" cxnId="{74C6C325-13BE-495E-A355-BAD12E67347E}">
      <dgm:prSet/>
      <dgm:spPr/>
      <dgm:t>
        <a:bodyPr/>
        <a:lstStyle/>
        <a:p>
          <a:endParaRPr lang="en-US"/>
        </a:p>
      </dgm:t>
    </dgm:pt>
    <dgm:pt modelId="{78765908-0222-4687-B166-747BB50F9AB2}" type="sibTrans" cxnId="{74C6C325-13BE-495E-A355-BAD12E67347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103DAEA-8451-44B4-B5B7-AA4358F074A0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1400" dirty="0" err="1"/>
            <a:t>Tindak</a:t>
          </a:r>
          <a:r>
            <a:rPr lang="en-US" sz="1400" dirty="0"/>
            <a:t> </a:t>
          </a:r>
          <a:r>
            <a:rPr lang="en-US" sz="1400" dirty="0" err="1"/>
            <a:t>Lanjut</a:t>
          </a:r>
          <a:endParaRPr lang="en-US" sz="1600" dirty="0"/>
        </a:p>
      </dgm:t>
    </dgm:pt>
    <dgm:pt modelId="{58732E58-26A9-44A5-99C1-D95CBDDF77A3}" type="parTrans" cxnId="{A85EF908-0A45-4649-9A2F-CDA2C33D564C}">
      <dgm:prSet/>
      <dgm:spPr/>
      <dgm:t>
        <a:bodyPr/>
        <a:lstStyle/>
        <a:p>
          <a:endParaRPr lang="en-US"/>
        </a:p>
      </dgm:t>
    </dgm:pt>
    <dgm:pt modelId="{DF1941B4-A425-4691-8285-F5DCD49FEB9F}" type="sibTrans" cxnId="{A85EF908-0A45-4649-9A2F-CDA2C33D564C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55224D6-9D91-475F-ADF0-D39B2E1E93A2}" type="pres">
      <dgm:prSet presAssocID="{0E5E9339-0C92-48D2-A2EA-9757E55527E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2EE32A-B767-485F-AAE6-CC2165809888}" type="pres">
      <dgm:prSet presAssocID="{52539FBF-0E71-45CC-A859-C79BA3B4C7C9}" presName="centerShape" presStyleLbl="node0" presStyleIdx="0" presStyleCnt="1"/>
      <dgm:spPr/>
      <dgm:t>
        <a:bodyPr/>
        <a:lstStyle/>
        <a:p>
          <a:endParaRPr lang="en-US"/>
        </a:p>
      </dgm:t>
    </dgm:pt>
    <dgm:pt modelId="{3F1D67B5-4378-4B45-B402-DC2D1253F169}" type="pres">
      <dgm:prSet presAssocID="{D2329E76-5F68-4F54-970D-290203A3C517}" presName="node" presStyleLbl="node1" presStyleIdx="0" presStyleCnt="5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B5F16-466A-427F-9E62-2E1CA7D8A457}" type="pres">
      <dgm:prSet presAssocID="{D2329E76-5F68-4F54-970D-290203A3C517}" presName="dummy" presStyleCnt="0"/>
      <dgm:spPr/>
    </dgm:pt>
    <dgm:pt modelId="{BBE0FB24-FF38-4A71-98DA-9047EB77791E}" type="pres">
      <dgm:prSet presAssocID="{00B1C0D6-F8AB-42B6-A39A-2F68C2E93B8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36B59FC5-2371-4F56-9A2D-FA60BB5D519A}" type="pres">
      <dgm:prSet presAssocID="{645B0822-6E03-488E-8CB4-32BBBA15D2C1}" presName="node" presStyleLbl="node1" presStyleIdx="1" presStyleCnt="5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62C7A-7129-4F0A-91FA-782ECA22CA97}" type="pres">
      <dgm:prSet presAssocID="{645B0822-6E03-488E-8CB4-32BBBA15D2C1}" presName="dummy" presStyleCnt="0"/>
      <dgm:spPr/>
    </dgm:pt>
    <dgm:pt modelId="{EE0576E4-4F45-41C7-835E-3A83BC64DF22}" type="pres">
      <dgm:prSet presAssocID="{78765908-0222-4687-B166-747BB50F9AB2}" presName="sibTrans" presStyleLbl="sibTrans2D1" presStyleIdx="1" presStyleCnt="5"/>
      <dgm:spPr/>
      <dgm:t>
        <a:bodyPr/>
        <a:lstStyle/>
        <a:p>
          <a:endParaRPr lang="en-US"/>
        </a:p>
      </dgm:t>
    </dgm:pt>
    <dgm:pt modelId="{0589CFC9-F21A-42D3-ACCF-AE9EAD69E0EC}" type="pres">
      <dgm:prSet presAssocID="{1103DAEA-8451-44B4-B5B7-AA4358F074A0}" presName="node" presStyleLbl="node1" presStyleIdx="2" presStyleCnt="5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28689C-C474-4C17-B81D-9D3F2732C43F}" type="pres">
      <dgm:prSet presAssocID="{1103DAEA-8451-44B4-B5B7-AA4358F074A0}" presName="dummy" presStyleCnt="0"/>
      <dgm:spPr/>
    </dgm:pt>
    <dgm:pt modelId="{0ED5667F-8117-4037-9FC5-F344C4D2DF96}" type="pres">
      <dgm:prSet presAssocID="{DF1941B4-A425-4691-8285-F5DCD49FEB9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A93C86CF-523C-49C4-ABFA-2985B339964F}" type="pres">
      <dgm:prSet presAssocID="{546CB558-E626-45E1-8A6F-EF2601B132C7}" presName="node" presStyleLbl="node1" presStyleIdx="3" presStyleCnt="5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F4E6D-0E52-4B75-A706-34F64114A1DD}" type="pres">
      <dgm:prSet presAssocID="{546CB558-E626-45E1-8A6F-EF2601B132C7}" presName="dummy" presStyleCnt="0"/>
      <dgm:spPr/>
    </dgm:pt>
    <dgm:pt modelId="{C2EE032B-B81F-452B-B0C7-A1B603FDEAE4}" type="pres">
      <dgm:prSet presAssocID="{7DF37B04-2B75-4653-8882-976DCE8187B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09BA1262-EF44-45FB-BDC3-3212450DAC38}" type="pres">
      <dgm:prSet presAssocID="{17DBC659-F9F2-4D3C-8F90-C1ECAF6C3AE8}" presName="node" presStyleLbl="node1" presStyleIdx="4" presStyleCnt="5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F1C0D9-D11F-4339-94BF-142A4F091D93}" type="pres">
      <dgm:prSet presAssocID="{17DBC659-F9F2-4D3C-8F90-C1ECAF6C3AE8}" presName="dummy" presStyleCnt="0"/>
      <dgm:spPr/>
    </dgm:pt>
    <dgm:pt modelId="{B8D0F6BF-3C6E-4F92-8469-8A13E0D9BD02}" type="pres">
      <dgm:prSet presAssocID="{277081F9-F82C-4B1D-A918-80ADF3C49AAD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229AEC56-AFE6-4A3A-9A1B-E42B17F13185}" type="presOf" srcId="{17DBC659-F9F2-4D3C-8F90-C1ECAF6C3AE8}" destId="{09BA1262-EF44-45FB-BDC3-3212450DAC38}" srcOrd="0" destOrd="0" presId="urn:microsoft.com/office/officeart/2005/8/layout/radial6"/>
    <dgm:cxn modelId="{CFD8A9E5-D313-4B21-8A4A-B0C62B41C504}" srcId="{52539FBF-0E71-45CC-A859-C79BA3B4C7C9}" destId="{17DBC659-F9F2-4D3C-8F90-C1ECAF6C3AE8}" srcOrd="4" destOrd="0" parTransId="{18F389BE-4404-411C-A255-B3D966C25C5C}" sibTransId="{277081F9-F82C-4B1D-A918-80ADF3C49AAD}"/>
    <dgm:cxn modelId="{583045DF-6ED4-4C34-B3B4-3D80A8550384}" srcId="{52539FBF-0E71-45CC-A859-C79BA3B4C7C9}" destId="{546CB558-E626-45E1-8A6F-EF2601B132C7}" srcOrd="3" destOrd="0" parTransId="{C1C56917-2328-40C0-A755-260790564622}" sibTransId="{7DF37B04-2B75-4653-8882-976DCE8187B8}"/>
    <dgm:cxn modelId="{A85EF908-0A45-4649-9A2F-CDA2C33D564C}" srcId="{52539FBF-0E71-45CC-A859-C79BA3B4C7C9}" destId="{1103DAEA-8451-44B4-B5B7-AA4358F074A0}" srcOrd="2" destOrd="0" parTransId="{58732E58-26A9-44A5-99C1-D95CBDDF77A3}" sibTransId="{DF1941B4-A425-4691-8285-F5DCD49FEB9F}"/>
    <dgm:cxn modelId="{384BCC82-2EB1-4937-8378-2E94867B6474}" type="presOf" srcId="{7DF37B04-2B75-4653-8882-976DCE8187B8}" destId="{C2EE032B-B81F-452B-B0C7-A1B603FDEAE4}" srcOrd="0" destOrd="0" presId="urn:microsoft.com/office/officeart/2005/8/layout/radial6"/>
    <dgm:cxn modelId="{4F4AEA4F-8995-4A3A-B2AB-2D4C5534973A}" srcId="{52539FBF-0E71-45CC-A859-C79BA3B4C7C9}" destId="{D2329E76-5F68-4F54-970D-290203A3C517}" srcOrd="0" destOrd="0" parTransId="{A3FE8CBB-B856-4FD2-A841-88B70E6DDC68}" sibTransId="{00B1C0D6-F8AB-42B6-A39A-2F68C2E93B83}"/>
    <dgm:cxn modelId="{36288093-BAAE-451C-BE33-5E3FBEDBC352}" type="presOf" srcId="{78765908-0222-4687-B166-747BB50F9AB2}" destId="{EE0576E4-4F45-41C7-835E-3A83BC64DF22}" srcOrd="0" destOrd="0" presId="urn:microsoft.com/office/officeart/2005/8/layout/radial6"/>
    <dgm:cxn modelId="{6EF3188C-0FFC-45F8-8A15-04F018B9C14E}" type="presOf" srcId="{52539FBF-0E71-45CC-A859-C79BA3B4C7C9}" destId="{C52EE32A-B767-485F-AAE6-CC2165809888}" srcOrd="0" destOrd="0" presId="urn:microsoft.com/office/officeart/2005/8/layout/radial6"/>
    <dgm:cxn modelId="{4C93582B-57A5-4CFC-BF4F-A3863F2112F9}" srcId="{0E5E9339-0C92-48D2-A2EA-9757E55527E3}" destId="{52539FBF-0E71-45CC-A859-C79BA3B4C7C9}" srcOrd="0" destOrd="0" parTransId="{34A49A08-1C25-4E2B-B27E-84E83E230338}" sibTransId="{CB4C0466-7A4D-4712-9EF2-2365E7852884}"/>
    <dgm:cxn modelId="{DE90BD5D-5686-4B84-93E0-13813848D85C}" type="presOf" srcId="{D2329E76-5F68-4F54-970D-290203A3C517}" destId="{3F1D67B5-4378-4B45-B402-DC2D1253F169}" srcOrd="0" destOrd="0" presId="urn:microsoft.com/office/officeart/2005/8/layout/radial6"/>
    <dgm:cxn modelId="{02B2160F-3B8B-4AC1-A493-60CC8FE4EBDA}" type="presOf" srcId="{277081F9-F82C-4B1D-A918-80ADF3C49AAD}" destId="{B8D0F6BF-3C6E-4F92-8469-8A13E0D9BD02}" srcOrd="0" destOrd="0" presId="urn:microsoft.com/office/officeart/2005/8/layout/radial6"/>
    <dgm:cxn modelId="{ED551EB2-1A08-4D0E-A023-C9E8AA44EACD}" type="presOf" srcId="{00B1C0D6-F8AB-42B6-A39A-2F68C2E93B83}" destId="{BBE0FB24-FF38-4A71-98DA-9047EB77791E}" srcOrd="0" destOrd="0" presId="urn:microsoft.com/office/officeart/2005/8/layout/radial6"/>
    <dgm:cxn modelId="{74C6C325-13BE-495E-A355-BAD12E67347E}" srcId="{52539FBF-0E71-45CC-A859-C79BA3B4C7C9}" destId="{645B0822-6E03-488E-8CB4-32BBBA15D2C1}" srcOrd="1" destOrd="0" parTransId="{B39E1192-F34B-4D25-BE4D-EFF3D62C7542}" sibTransId="{78765908-0222-4687-B166-747BB50F9AB2}"/>
    <dgm:cxn modelId="{60EDBA87-95FA-47A8-B8A2-3FE26DCE4C0D}" type="presOf" srcId="{DF1941B4-A425-4691-8285-F5DCD49FEB9F}" destId="{0ED5667F-8117-4037-9FC5-F344C4D2DF96}" srcOrd="0" destOrd="0" presId="urn:microsoft.com/office/officeart/2005/8/layout/radial6"/>
    <dgm:cxn modelId="{505E8EE9-3552-4DE9-877C-DEA627026653}" type="presOf" srcId="{0E5E9339-0C92-48D2-A2EA-9757E55527E3}" destId="{D55224D6-9D91-475F-ADF0-D39B2E1E93A2}" srcOrd="0" destOrd="0" presId="urn:microsoft.com/office/officeart/2005/8/layout/radial6"/>
    <dgm:cxn modelId="{35F97B5F-B99A-4F09-B4DC-B4456276357B}" type="presOf" srcId="{645B0822-6E03-488E-8CB4-32BBBA15D2C1}" destId="{36B59FC5-2371-4F56-9A2D-FA60BB5D519A}" srcOrd="0" destOrd="0" presId="urn:microsoft.com/office/officeart/2005/8/layout/radial6"/>
    <dgm:cxn modelId="{1783C70C-DAEC-4393-B461-E775A44A4839}" type="presOf" srcId="{1103DAEA-8451-44B4-B5B7-AA4358F074A0}" destId="{0589CFC9-F21A-42D3-ACCF-AE9EAD69E0EC}" srcOrd="0" destOrd="0" presId="urn:microsoft.com/office/officeart/2005/8/layout/radial6"/>
    <dgm:cxn modelId="{828429F9-5F0E-4017-A92F-F2D78B704B24}" type="presOf" srcId="{546CB558-E626-45E1-8A6F-EF2601B132C7}" destId="{A93C86CF-523C-49C4-ABFA-2985B339964F}" srcOrd="0" destOrd="0" presId="urn:microsoft.com/office/officeart/2005/8/layout/radial6"/>
    <dgm:cxn modelId="{C69F6290-8F7B-43E0-8714-E596E8E87FC2}" type="presParOf" srcId="{D55224D6-9D91-475F-ADF0-D39B2E1E93A2}" destId="{C52EE32A-B767-485F-AAE6-CC2165809888}" srcOrd="0" destOrd="0" presId="urn:microsoft.com/office/officeart/2005/8/layout/radial6"/>
    <dgm:cxn modelId="{9554FCFF-2EFE-46DE-B8B6-7BAD2BAF59F9}" type="presParOf" srcId="{D55224D6-9D91-475F-ADF0-D39B2E1E93A2}" destId="{3F1D67B5-4378-4B45-B402-DC2D1253F169}" srcOrd="1" destOrd="0" presId="urn:microsoft.com/office/officeart/2005/8/layout/radial6"/>
    <dgm:cxn modelId="{0D81CC21-4E91-4AF7-86B4-1FDFCF0C3801}" type="presParOf" srcId="{D55224D6-9D91-475F-ADF0-D39B2E1E93A2}" destId="{77BB5F16-466A-427F-9E62-2E1CA7D8A457}" srcOrd="2" destOrd="0" presId="urn:microsoft.com/office/officeart/2005/8/layout/radial6"/>
    <dgm:cxn modelId="{D7D5EE26-234B-490F-B4D4-BBB3E0B7B86E}" type="presParOf" srcId="{D55224D6-9D91-475F-ADF0-D39B2E1E93A2}" destId="{BBE0FB24-FF38-4A71-98DA-9047EB77791E}" srcOrd="3" destOrd="0" presId="urn:microsoft.com/office/officeart/2005/8/layout/radial6"/>
    <dgm:cxn modelId="{FF08E5C2-B18C-4DAE-A018-6CC93777F1AC}" type="presParOf" srcId="{D55224D6-9D91-475F-ADF0-D39B2E1E93A2}" destId="{36B59FC5-2371-4F56-9A2D-FA60BB5D519A}" srcOrd="4" destOrd="0" presId="urn:microsoft.com/office/officeart/2005/8/layout/radial6"/>
    <dgm:cxn modelId="{64A853B4-F7E6-409F-B6D0-00B6FF38E367}" type="presParOf" srcId="{D55224D6-9D91-475F-ADF0-D39B2E1E93A2}" destId="{4DB62C7A-7129-4F0A-91FA-782ECA22CA97}" srcOrd="5" destOrd="0" presId="urn:microsoft.com/office/officeart/2005/8/layout/radial6"/>
    <dgm:cxn modelId="{73D3C763-B343-46D7-A14F-859787A41B6F}" type="presParOf" srcId="{D55224D6-9D91-475F-ADF0-D39B2E1E93A2}" destId="{EE0576E4-4F45-41C7-835E-3A83BC64DF22}" srcOrd="6" destOrd="0" presId="urn:microsoft.com/office/officeart/2005/8/layout/radial6"/>
    <dgm:cxn modelId="{758C4FE3-68FA-4FD0-9E74-7CE457EDBB6D}" type="presParOf" srcId="{D55224D6-9D91-475F-ADF0-D39B2E1E93A2}" destId="{0589CFC9-F21A-42D3-ACCF-AE9EAD69E0EC}" srcOrd="7" destOrd="0" presId="urn:microsoft.com/office/officeart/2005/8/layout/radial6"/>
    <dgm:cxn modelId="{61D02CAC-5015-4989-A9F1-1AD09EA6DCCF}" type="presParOf" srcId="{D55224D6-9D91-475F-ADF0-D39B2E1E93A2}" destId="{8228689C-C474-4C17-B81D-9D3F2732C43F}" srcOrd="8" destOrd="0" presId="urn:microsoft.com/office/officeart/2005/8/layout/radial6"/>
    <dgm:cxn modelId="{F2D91DC9-8A02-4004-9828-3333B908B1E6}" type="presParOf" srcId="{D55224D6-9D91-475F-ADF0-D39B2E1E93A2}" destId="{0ED5667F-8117-4037-9FC5-F344C4D2DF96}" srcOrd="9" destOrd="0" presId="urn:microsoft.com/office/officeart/2005/8/layout/radial6"/>
    <dgm:cxn modelId="{6AF9EB26-A750-4817-98ED-9DCED393AAB9}" type="presParOf" srcId="{D55224D6-9D91-475F-ADF0-D39B2E1E93A2}" destId="{A93C86CF-523C-49C4-ABFA-2985B339964F}" srcOrd="10" destOrd="0" presId="urn:microsoft.com/office/officeart/2005/8/layout/radial6"/>
    <dgm:cxn modelId="{731DF9B9-4A63-4528-8F94-111160A13188}" type="presParOf" srcId="{D55224D6-9D91-475F-ADF0-D39B2E1E93A2}" destId="{B5AF4E6D-0E52-4B75-A706-34F64114A1DD}" srcOrd="11" destOrd="0" presId="urn:microsoft.com/office/officeart/2005/8/layout/radial6"/>
    <dgm:cxn modelId="{81CBE11B-90C9-4BE7-8188-A1DDCAB4E5B2}" type="presParOf" srcId="{D55224D6-9D91-475F-ADF0-D39B2E1E93A2}" destId="{C2EE032B-B81F-452B-B0C7-A1B603FDEAE4}" srcOrd="12" destOrd="0" presId="urn:microsoft.com/office/officeart/2005/8/layout/radial6"/>
    <dgm:cxn modelId="{7FA71B88-1A83-4909-8A37-7F34A1953256}" type="presParOf" srcId="{D55224D6-9D91-475F-ADF0-D39B2E1E93A2}" destId="{09BA1262-EF44-45FB-BDC3-3212450DAC38}" srcOrd="13" destOrd="0" presId="urn:microsoft.com/office/officeart/2005/8/layout/radial6"/>
    <dgm:cxn modelId="{1CE0985F-C473-45F2-83D9-8BB0B78006FD}" type="presParOf" srcId="{D55224D6-9D91-475F-ADF0-D39B2E1E93A2}" destId="{9CF1C0D9-D11F-4339-94BF-142A4F091D93}" srcOrd="14" destOrd="0" presId="urn:microsoft.com/office/officeart/2005/8/layout/radial6"/>
    <dgm:cxn modelId="{29F7751D-8E96-43E0-BC08-100422BD48A2}" type="presParOf" srcId="{D55224D6-9D91-475F-ADF0-D39B2E1E93A2}" destId="{B8D0F6BF-3C6E-4F92-8469-8A13E0D9BD0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5E9339-0C92-48D2-A2EA-9757E55527E3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539FBF-0E71-45CC-A859-C79BA3B4C7C9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dirty="0"/>
            <a:t>PENDIDIK DAN TENAGA KEPENDIDIKAN</a:t>
          </a:r>
        </a:p>
      </dgm:t>
    </dgm:pt>
    <dgm:pt modelId="{34A49A08-1C25-4E2B-B27E-84E83E230338}" type="parTrans" cxnId="{4C93582B-57A5-4CFC-BF4F-A3863F2112F9}">
      <dgm:prSet/>
      <dgm:spPr/>
      <dgm:t>
        <a:bodyPr/>
        <a:lstStyle/>
        <a:p>
          <a:endParaRPr lang="en-US"/>
        </a:p>
      </dgm:t>
    </dgm:pt>
    <dgm:pt modelId="{CB4C0466-7A4D-4712-9EF2-2365E7852884}" type="sibTrans" cxnId="{4C93582B-57A5-4CFC-BF4F-A3863F2112F9}">
      <dgm:prSet/>
      <dgm:spPr/>
      <dgm:t>
        <a:bodyPr/>
        <a:lstStyle/>
        <a:p>
          <a:endParaRPr lang="en-US"/>
        </a:p>
      </dgm:t>
    </dgm:pt>
    <dgm:pt modelId="{D2329E76-5F68-4F54-970D-290203A3C517}">
      <dgm:prSet phldrT="[Text]" custT="1"/>
      <dgm:spPr>
        <a:solidFill>
          <a:schemeClr val="accent1">
            <a:lumMod val="50000"/>
          </a:schemeClr>
        </a:solidFill>
      </dgm:spPr>
      <dgm:t>
        <a:bodyPr lIns="0" rIns="0"/>
        <a:lstStyle/>
        <a:p>
          <a:r>
            <a:rPr lang="en-US" sz="1600" b="0" i="0" dirty="0" err="1">
              <a:latin typeface="Calibri"/>
              <a:cs typeface="Calibri"/>
            </a:rPr>
            <a:t>Ketersediaan</a:t>
          </a:r>
          <a:r>
            <a:rPr lang="en-US" sz="1600" b="0" i="0" dirty="0">
              <a:latin typeface="Calibri"/>
              <a:cs typeface="Calibri"/>
            </a:rPr>
            <a:t> </a:t>
          </a:r>
          <a:r>
            <a:rPr lang="en-US" sz="1600" b="0" i="0" dirty="0" err="1">
              <a:latin typeface="Calibri"/>
              <a:cs typeface="Calibri"/>
            </a:rPr>
            <a:t>dan</a:t>
          </a:r>
          <a:r>
            <a:rPr lang="en-US" sz="1600" b="0" i="0" dirty="0">
              <a:latin typeface="Calibri"/>
              <a:cs typeface="Calibri"/>
            </a:rPr>
            <a:t> </a:t>
          </a:r>
          <a:r>
            <a:rPr lang="en-US" sz="1600" b="0" i="0" dirty="0" err="1">
              <a:latin typeface="Calibri"/>
              <a:cs typeface="Calibri"/>
            </a:rPr>
            <a:t>Kompetensi</a:t>
          </a:r>
          <a:r>
            <a:rPr lang="en-US" sz="1600" b="0" i="0" dirty="0">
              <a:latin typeface="Calibri"/>
              <a:cs typeface="Calibri"/>
            </a:rPr>
            <a:t> Guru</a:t>
          </a:r>
        </a:p>
      </dgm:t>
    </dgm:pt>
    <dgm:pt modelId="{A3FE8CBB-B856-4FD2-A841-88B70E6DDC68}" type="parTrans" cxnId="{4F4AEA4F-8995-4A3A-B2AB-2D4C5534973A}">
      <dgm:prSet/>
      <dgm:spPr/>
      <dgm:t>
        <a:bodyPr/>
        <a:lstStyle/>
        <a:p>
          <a:endParaRPr lang="en-US"/>
        </a:p>
      </dgm:t>
    </dgm:pt>
    <dgm:pt modelId="{00B1C0D6-F8AB-42B6-A39A-2F68C2E93B83}" type="sibTrans" cxnId="{4F4AEA4F-8995-4A3A-B2AB-2D4C5534973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46CB558-E626-45E1-8A6F-EF2601B132C7}">
      <dgm:prSet phldrT="[Text]" custT="1"/>
      <dgm:spPr>
        <a:solidFill>
          <a:schemeClr val="accent6">
            <a:lumMod val="50000"/>
          </a:schemeClr>
        </a:solidFill>
      </dgm:spPr>
      <dgm:t>
        <a:bodyPr lIns="0" rIns="0"/>
        <a:lstStyle/>
        <a:p>
          <a:r>
            <a:rPr lang="en-US" sz="1600" dirty="0" err="1"/>
            <a:t>Ketersediaan</a:t>
          </a:r>
          <a:r>
            <a:rPr lang="en-US" sz="1600" dirty="0"/>
            <a:t>  </a:t>
          </a:r>
          <a:r>
            <a:rPr lang="en-US" sz="1600" dirty="0" err="1"/>
            <a:t>dan</a:t>
          </a:r>
          <a:r>
            <a:rPr lang="en-US" sz="1600" dirty="0"/>
            <a:t> </a:t>
          </a:r>
          <a:r>
            <a:rPr lang="en-US" sz="1600" dirty="0" err="1"/>
            <a:t>Kompetensi</a:t>
          </a:r>
          <a:r>
            <a:rPr lang="en-US" sz="1600" dirty="0"/>
            <a:t> </a:t>
          </a:r>
          <a:r>
            <a:rPr lang="en-US" sz="1600" dirty="0" err="1"/>
            <a:t>Laboran</a:t>
          </a:r>
          <a:endParaRPr lang="en-US" sz="1600" dirty="0"/>
        </a:p>
      </dgm:t>
    </dgm:pt>
    <dgm:pt modelId="{C1C56917-2328-40C0-A755-260790564622}" type="parTrans" cxnId="{583045DF-6ED4-4C34-B3B4-3D80A8550384}">
      <dgm:prSet/>
      <dgm:spPr/>
      <dgm:t>
        <a:bodyPr/>
        <a:lstStyle/>
        <a:p>
          <a:endParaRPr lang="en-US"/>
        </a:p>
      </dgm:t>
    </dgm:pt>
    <dgm:pt modelId="{7DF37B04-2B75-4653-8882-976DCE8187B8}" type="sibTrans" cxnId="{583045DF-6ED4-4C34-B3B4-3D80A8550384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7DBC659-F9F2-4D3C-8F90-C1ECAF6C3AE8}">
      <dgm:prSet phldrT="[Text]" custT="1"/>
      <dgm:spPr>
        <a:solidFill>
          <a:schemeClr val="accent5">
            <a:lumMod val="50000"/>
          </a:schemeClr>
        </a:solidFill>
      </dgm:spPr>
      <dgm:t>
        <a:bodyPr lIns="0" rIns="0"/>
        <a:lstStyle/>
        <a:p>
          <a:r>
            <a:rPr lang="en-US" sz="1600" dirty="0" err="1"/>
            <a:t>Ketersediaan</a:t>
          </a:r>
          <a:r>
            <a:rPr lang="en-US" sz="1600" dirty="0"/>
            <a:t>  </a:t>
          </a:r>
          <a:r>
            <a:rPr lang="en-US" sz="1600" dirty="0" err="1"/>
            <a:t>dan</a:t>
          </a:r>
          <a:r>
            <a:rPr lang="en-US" sz="1600" dirty="0"/>
            <a:t> </a:t>
          </a:r>
          <a:r>
            <a:rPr lang="en-US" sz="1600" dirty="0" err="1"/>
            <a:t>Kompetensi</a:t>
          </a:r>
          <a:r>
            <a:rPr lang="en-US" sz="1600" dirty="0"/>
            <a:t> </a:t>
          </a:r>
          <a:r>
            <a:rPr lang="en-US" sz="1600" dirty="0" err="1"/>
            <a:t>Pustakawan</a:t>
          </a:r>
          <a:r>
            <a:rPr lang="en-US" sz="1600" dirty="0"/>
            <a:t> </a:t>
          </a:r>
        </a:p>
      </dgm:t>
    </dgm:pt>
    <dgm:pt modelId="{18F389BE-4404-411C-A255-B3D966C25C5C}" type="parTrans" cxnId="{CFD8A9E5-D313-4B21-8A4A-B0C62B41C504}">
      <dgm:prSet/>
      <dgm:spPr/>
      <dgm:t>
        <a:bodyPr/>
        <a:lstStyle/>
        <a:p>
          <a:endParaRPr lang="en-US"/>
        </a:p>
      </dgm:t>
    </dgm:pt>
    <dgm:pt modelId="{277081F9-F82C-4B1D-A918-80ADF3C49AAD}" type="sibTrans" cxnId="{CFD8A9E5-D313-4B21-8A4A-B0C62B41C504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45B0822-6E03-488E-8CB4-32BBBA15D2C1}">
      <dgm:prSet custT="1"/>
      <dgm:spPr>
        <a:solidFill>
          <a:schemeClr val="bg2">
            <a:lumMod val="10000"/>
          </a:schemeClr>
        </a:solidFill>
      </dgm:spPr>
      <dgm:t>
        <a:bodyPr/>
        <a:lstStyle/>
        <a:p>
          <a:r>
            <a:rPr lang="en-US" sz="1600" b="0" i="0" dirty="0" err="1">
              <a:latin typeface="Calibri"/>
              <a:cs typeface="Calibri"/>
            </a:rPr>
            <a:t>Ketersediaan</a:t>
          </a:r>
          <a:r>
            <a:rPr lang="en-US" sz="1600" b="0" i="0" dirty="0">
              <a:latin typeface="Calibri"/>
              <a:cs typeface="Calibri"/>
            </a:rPr>
            <a:t> </a:t>
          </a:r>
          <a:r>
            <a:rPr lang="en-US" sz="1600" b="0" i="0" dirty="0" err="1">
              <a:latin typeface="Calibri"/>
              <a:cs typeface="Calibri"/>
            </a:rPr>
            <a:t>dan</a:t>
          </a:r>
          <a:r>
            <a:rPr lang="en-US" sz="1600" b="0" i="0" dirty="0">
              <a:latin typeface="Calibri"/>
              <a:cs typeface="Calibri"/>
            </a:rPr>
            <a:t> </a:t>
          </a:r>
          <a:r>
            <a:rPr lang="en-US" sz="1600" b="0" i="0" dirty="0" err="1">
              <a:latin typeface="Calibri"/>
              <a:cs typeface="Calibri"/>
            </a:rPr>
            <a:t>Kompetensi</a:t>
          </a:r>
          <a:r>
            <a:rPr lang="en-US" sz="1600" b="0" i="0" dirty="0">
              <a:latin typeface="Calibri"/>
              <a:cs typeface="Calibri"/>
            </a:rPr>
            <a:t> </a:t>
          </a:r>
          <a:r>
            <a:rPr lang="en-US" sz="1600" b="0" i="0" dirty="0" err="1">
              <a:latin typeface="Calibri"/>
              <a:cs typeface="Calibri"/>
            </a:rPr>
            <a:t>Kepala</a:t>
          </a:r>
          <a:r>
            <a:rPr lang="en-US" sz="1600" b="0" i="0" dirty="0">
              <a:latin typeface="Calibri"/>
              <a:cs typeface="Calibri"/>
            </a:rPr>
            <a:t> </a:t>
          </a:r>
          <a:r>
            <a:rPr lang="en-US" sz="1600" b="0" i="0" dirty="0" err="1">
              <a:latin typeface="Calibri"/>
              <a:cs typeface="Calibri"/>
            </a:rPr>
            <a:t>Sekolah</a:t>
          </a:r>
          <a:endParaRPr lang="en-US" sz="1600" b="0" i="0" dirty="0">
            <a:latin typeface="Calibri"/>
            <a:cs typeface="Calibri"/>
          </a:endParaRPr>
        </a:p>
      </dgm:t>
    </dgm:pt>
    <dgm:pt modelId="{B39E1192-F34B-4D25-BE4D-EFF3D62C7542}" type="parTrans" cxnId="{74C6C325-13BE-495E-A355-BAD12E67347E}">
      <dgm:prSet/>
      <dgm:spPr/>
      <dgm:t>
        <a:bodyPr/>
        <a:lstStyle/>
        <a:p>
          <a:endParaRPr lang="en-US"/>
        </a:p>
      </dgm:t>
    </dgm:pt>
    <dgm:pt modelId="{78765908-0222-4687-B166-747BB50F9AB2}" type="sibTrans" cxnId="{74C6C325-13BE-495E-A355-BAD12E67347E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103DAEA-8451-44B4-B5B7-AA4358F074A0}">
      <dgm:prSet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en-US" sz="1600" dirty="0" err="1"/>
            <a:t>Ketersediaan</a:t>
          </a:r>
          <a:r>
            <a:rPr lang="en-US" sz="1600" dirty="0"/>
            <a:t>  </a:t>
          </a:r>
          <a:r>
            <a:rPr lang="en-US" sz="1600" dirty="0" err="1"/>
            <a:t>dan</a:t>
          </a:r>
          <a:r>
            <a:rPr lang="en-US" sz="1600" dirty="0"/>
            <a:t> </a:t>
          </a:r>
          <a:r>
            <a:rPr lang="en-US" sz="1600" dirty="0" err="1"/>
            <a:t>Kompetensi</a:t>
          </a:r>
          <a:r>
            <a:rPr lang="en-US" sz="1600" dirty="0"/>
            <a:t> </a:t>
          </a:r>
          <a:r>
            <a:rPr lang="en-US" sz="1600" dirty="0" err="1"/>
            <a:t>Tenaga</a:t>
          </a:r>
          <a:r>
            <a:rPr lang="en-US" sz="1600" dirty="0"/>
            <a:t> </a:t>
          </a:r>
          <a:r>
            <a:rPr lang="en-US" sz="1600" dirty="0" err="1"/>
            <a:t>Administrasi</a:t>
          </a:r>
          <a:endParaRPr lang="en-US" sz="1800" dirty="0"/>
        </a:p>
      </dgm:t>
    </dgm:pt>
    <dgm:pt modelId="{58732E58-26A9-44A5-99C1-D95CBDDF77A3}" type="parTrans" cxnId="{A85EF908-0A45-4649-9A2F-CDA2C33D564C}">
      <dgm:prSet/>
      <dgm:spPr/>
      <dgm:t>
        <a:bodyPr/>
        <a:lstStyle/>
        <a:p>
          <a:endParaRPr lang="en-US"/>
        </a:p>
      </dgm:t>
    </dgm:pt>
    <dgm:pt modelId="{DF1941B4-A425-4691-8285-F5DCD49FEB9F}" type="sibTrans" cxnId="{A85EF908-0A45-4649-9A2F-CDA2C33D564C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endParaRPr lang="en-US"/>
        </a:p>
      </dgm:t>
    </dgm:pt>
    <dgm:pt modelId="{D55224D6-9D91-475F-ADF0-D39B2E1E93A2}" type="pres">
      <dgm:prSet presAssocID="{0E5E9339-0C92-48D2-A2EA-9757E55527E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2EE32A-B767-485F-AAE6-CC2165809888}" type="pres">
      <dgm:prSet presAssocID="{52539FBF-0E71-45CC-A859-C79BA3B4C7C9}" presName="centerShape" presStyleLbl="node0" presStyleIdx="0" presStyleCnt="1"/>
      <dgm:spPr/>
      <dgm:t>
        <a:bodyPr/>
        <a:lstStyle/>
        <a:p>
          <a:endParaRPr lang="en-US"/>
        </a:p>
      </dgm:t>
    </dgm:pt>
    <dgm:pt modelId="{3F1D67B5-4378-4B45-B402-DC2D1253F169}" type="pres">
      <dgm:prSet presAssocID="{D2329E76-5F68-4F54-970D-290203A3C517}" presName="node" presStyleLbl="node1" presStyleIdx="0" presStyleCnt="5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B5F16-466A-427F-9E62-2E1CA7D8A457}" type="pres">
      <dgm:prSet presAssocID="{D2329E76-5F68-4F54-970D-290203A3C517}" presName="dummy" presStyleCnt="0"/>
      <dgm:spPr/>
    </dgm:pt>
    <dgm:pt modelId="{BBE0FB24-FF38-4A71-98DA-9047EB77791E}" type="pres">
      <dgm:prSet presAssocID="{00B1C0D6-F8AB-42B6-A39A-2F68C2E93B8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36B59FC5-2371-4F56-9A2D-FA60BB5D519A}" type="pres">
      <dgm:prSet presAssocID="{645B0822-6E03-488E-8CB4-32BBBA15D2C1}" presName="node" presStyleLbl="node1" presStyleIdx="1" presStyleCnt="5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62C7A-7129-4F0A-91FA-782ECA22CA97}" type="pres">
      <dgm:prSet presAssocID="{645B0822-6E03-488E-8CB4-32BBBA15D2C1}" presName="dummy" presStyleCnt="0"/>
      <dgm:spPr/>
    </dgm:pt>
    <dgm:pt modelId="{EE0576E4-4F45-41C7-835E-3A83BC64DF22}" type="pres">
      <dgm:prSet presAssocID="{78765908-0222-4687-B166-747BB50F9AB2}" presName="sibTrans" presStyleLbl="sibTrans2D1" presStyleIdx="1" presStyleCnt="5"/>
      <dgm:spPr/>
      <dgm:t>
        <a:bodyPr/>
        <a:lstStyle/>
        <a:p>
          <a:endParaRPr lang="en-US"/>
        </a:p>
      </dgm:t>
    </dgm:pt>
    <dgm:pt modelId="{0589CFC9-F21A-42D3-ACCF-AE9EAD69E0EC}" type="pres">
      <dgm:prSet presAssocID="{1103DAEA-8451-44B4-B5B7-AA4358F074A0}" presName="node" presStyleLbl="node1" presStyleIdx="2" presStyleCnt="5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28689C-C474-4C17-B81D-9D3F2732C43F}" type="pres">
      <dgm:prSet presAssocID="{1103DAEA-8451-44B4-B5B7-AA4358F074A0}" presName="dummy" presStyleCnt="0"/>
      <dgm:spPr/>
    </dgm:pt>
    <dgm:pt modelId="{0ED5667F-8117-4037-9FC5-F344C4D2DF96}" type="pres">
      <dgm:prSet presAssocID="{DF1941B4-A425-4691-8285-F5DCD49FEB9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A93C86CF-523C-49C4-ABFA-2985B339964F}" type="pres">
      <dgm:prSet presAssocID="{546CB558-E626-45E1-8A6F-EF2601B132C7}" presName="node" presStyleLbl="node1" presStyleIdx="3" presStyleCnt="5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F4E6D-0E52-4B75-A706-34F64114A1DD}" type="pres">
      <dgm:prSet presAssocID="{546CB558-E626-45E1-8A6F-EF2601B132C7}" presName="dummy" presStyleCnt="0"/>
      <dgm:spPr/>
    </dgm:pt>
    <dgm:pt modelId="{C2EE032B-B81F-452B-B0C7-A1B603FDEAE4}" type="pres">
      <dgm:prSet presAssocID="{7DF37B04-2B75-4653-8882-976DCE8187B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09BA1262-EF44-45FB-BDC3-3212450DAC38}" type="pres">
      <dgm:prSet presAssocID="{17DBC659-F9F2-4D3C-8F90-C1ECAF6C3AE8}" presName="node" presStyleLbl="node1" presStyleIdx="4" presStyleCnt="5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F1C0D9-D11F-4339-94BF-142A4F091D93}" type="pres">
      <dgm:prSet presAssocID="{17DBC659-F9F2-4D3C-8F90-C1ECAF6C3AE8}" presName="dummy" presStyleCnt="0"/>
      <dgm:spPr/>
    </dgm:pt>
    <dgm:pt modelId="{B8D0F6BF-3C6E-4F92-8469-8A13E0D9BD02}" type="pres">
      <dgm:prSet presAssocID="{277081F9-F82C-4B1D-A918-80ADF3C49AAD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8C24E715-21AB-4E2A-BFA2-F6A7E9F81652}" type="presOf" srcId="{0E5E9339-0C92-48D2-A2EA-9757E55527E3}" destId="{D55224D6-9D91-475F-ADF0-D39B2E1E93A2}" srcOrd="0" destOrd="0" presId="urn:microsoft.com/office/officeart/2005/8/layout/radial6"/>
    <dgm:cxn modelId="{CFD8A9E5-D313-4B21-8A4A-B0C62B41C504}" srcId="{52539FBF-0E71-45CC-A859-C79BA3B4C7C9}" destId="{17DBC659-F9F2-4D3C-8F90-C1ECAF6C3AE8}" srcOrd="4" destOrd="0" parTransId="{18F389BE-4404-411C-A255-B3D966C25C5C}" sibTransId="{277081F9-F82C-4B1D-A918-80ADF3C49AAD}"/>
    <dgm:cxn modelId="{583045DF-6ED4-4C34-B3B4-3D80A8550384}" srcId="{52539FBF-0E71-45CC-A859-C79BA3B4C7C9}" destId="{546CB558-E626-45E1-8A6F-EF2601B132C7}" srcOrd="3" destOrd="0" parTransId="{C1C56917-2328-40C0-A755-260790564622}" sibTransId="{7DF37B04-2B75-4653-8882-976DCE8187B8}"/>
    <dgm:cxn modelId="{A85EF908-0A45-4649-9A2F-CDA2C33D564C}" srcId="{52539FBF-0E71-45CC-A859-C79BA3B4C7C9}" destId="{1103DAEA-8451-44B4-B5B7-AA4358F074A0}" srcOrd="2" destOrd="0" parTransId="{58732E58-26A9-44A5-99C1-D95CBDDF77A3}" sibTransId="{DF1941B4-A425-4691-8285-F5DCD49FEB9F}"/>
    <dgm:cxn modelId="{F6B1A7B3-B1B4-4FE4-842F-FADC5034CDFB}" type="presOf" srcId="{52539FBF-0E71-45CC-A859-C79BA3B4C7C9}" destId="{C52EE32A-B767-485F-AAE6-CC2165809888}" srcOrd="0" destOrd="0" presId="urn:microsoft.com/office/officeart/2005/8/layout/radial6"/>
    <dgm:cxn modelId="{4F4AEA4F-8995-4A3A-B2AB-2D4C5534973A}" srcId="{52539FBF-0E71-45CC-A859-C79BA3B4C7C9}" destId="{D2329E76-5F68-4F54-970D-290203A3C517}" srcOrd="0" destOrd="0" parTransId="{A3FE8CBB-B856-4FD2-A841-88B70E6DDC68}" sibTransId="{00B1C0D6-F8AB-42B6-A39A-2F68C2E93B83}"/>
    <dgm:cxn modelId="{9E014D88-DDD0-4849-830B-434C2CD7A379}" type="presOf" srcId="{1103DAEA-8451-44B4-B5B7-AA4358F074A0}" destId="{0589CFC9-F21A-42D3-ACCF-AE9EAD69E0EC}" srcOrd="0" destOrd="0" presId="urn:microsoft.com/office/officeart/2005/8/layout/radial6"/>
    <dgm:cxn modelId="{CDA8CD69-2471-4A77-9537-35E4A5766112}" type="presOf" srcId="{277081F9-F82C-4B1D-A918-80ADF3C49AAD}" destId="{B8D0F6BF-3C6E-4F92-8469-8A13E0D9BD02}" srcOrd="0" destOrd="0" presId="urn:microsoft.com/office/officeart/2005/8/layout/radial6"/>
    <dgm:cxn modelId="{58215CD7-7ECF-4F2B-816C-02DE4F4DAC5C}" type="presOf" srcId="{DF1941B4-A425-4691-8285-F5DCD49FEB9F}" destId="{0ED5667F-8117-4037-9FC5-F344C4D2DF96}" srcOrd="0" destOrd="0" presId="urn:microsoft.com/office/officeart/2005/8/layout/radial6"/>
    <dgm:cxn modelId="{4C93582B-57A5-4CFC-BF4F-A3863F2112F9}" srcId="{0E5E9339-0C92-48D2-A2EA-9757E55527E3}" destId="{52539FBF-0E71-45CC-A859-C79BA3B4C7C9}" srcOrd="0" destOrd="0" parTransId="{34A49A08-1C25-4E2B-B27E-84E83E230338}" sibTransId="{CB4C0466-7A4D-4712-9EF2-2365E7852884}"/>
    <dgm:cxn modelId="{0697B351-2CB6-4981-8C8A-77D420383692}" type="presOf" srcId="{645B0822-6E03-488E-8CB4-32BBBA15D2C1}" destId="{36B59FC5-2371-4F56-9A2D-FA60BB5D519A}" srcOrd="0" destOrd="0" presId="urn:microsoft.com/office/officeart/2005/8/layout/radial6"/>
    <dgm:cxn modelId="{E0D105AF-E4B9-482F-A886-12D155D4843E}" type="presOf" srcId="{D2329E76-5F68-4F54-970D-290203A3C517}" destId="{3F1D67B5-4378-4B45-B402-DC2D1253F169}" srcOrd="0" destOrd="0" presId="urn:microsoft.com/office/officeart/2005/8/layout/radial6"/>
    <dgm:cxn modelId="{74C6C325-13BE-495E-A355-BAD12E67347E}" srcId="{52539FBF-0E71-45CC-A859-C79BA3B4C7C9}" destId="{645B0822-6E03-488E-8CB4-32BBBA15D2C1}" srcOrd="1" destOrd="0" parTransId="{B39E1192-F34B-4D25-BE4D-EFF3D62C7542}" sibTransId="{78765908-0222-4687-B166-747BB50F9AB2}"/>
    <dgm:cxn modelId="{43564B1C-EC27-45EE-8F1F-5681F974C74F}" type="presOf" srcId="{546CB558-E626-45E1-8A6F-EF2601B132C7}" destId="{A93C86CF-523C-49C4-ABFA-2985B339964F}" srcOrd="0" destOrd="0" presId="urn:microsoft.com/office/officeart/2005/8/layout/radial6"/>
    <dgm:cxn modelId="{644F909E-8546-40BC-90BA-FCDF4336DCB0}" type="presOf" srcId="{7DF37B04-2B75-4653-8882-976DCE8187B8}" destId="{C2EE032B-B81F-452B-B0C7-A1B603FDEAE4}" srcOrd="0" destOrd="0" presId="urn:microsoft.com/office/officeart/2005/8/layout/radial6"/>
    <dgm:cxn modelId="{7EB28803-7D47-4BE1-A104-328341E5BCAD}" type="presOf" srcId="{17DBC659-F9F2-4D3C-8F90-C1ECAF6C3AE8}" destId="{09BA1262-EF44-45FB-BDC3-3212450DAC38}" srcOrd="0" destOrd="0" presId="urn:microsoft.com/office/officeart/2005/8/layout/radial6"/>
    <dgm:cxn modelId="{9B9B094D-FF2D-4B37-89F3-1CC4682FDCF5}" type="presOf" srcId="{78765908-0222-4687-B166-747BB50F9AB2}" destId="{EE0576E4-4F45-41C7-835E-3A83BC64DF22}" srcOrd="0" destOrd="0" presId="urn:microsoft.com/office/officeart/2005/8/layout/radial6"/>
    <dgm:cxn modelId="{BAF0F16A-180F-4150-8F13-EBC4A20DD452}" type="presOf" srcId="{00B1C0D6-F8AB-42B6-A39A-2F68C2E93B83}" destId="{BBE0FB24-FF38-4A71-98DA-9047EB77791E}" srcOrd="0" destOrd="0" presId="urn:microsoft.com/office/officeart/2005/8/layout/radial6"/>
    <dgm:cxn modelId="{CF3A919F-B727-46E7-B119-0A16ADFDBA4D}" type="presParOf" srcId="{D55224D6-9D91-475F-ADF0-D39B2E1E93A2}" destId="{C52EE32A-B767-485F-AAE6-CC2165809888}" srcOrd="0" destOrd="0" presId="urn:microsoft.com/office/officeart/2005/8/layout/radial6"/>
    <dgm:cxn modelId="{1E338CA2-3EA0-4CB3-98BB-89CF858FEE14}" type="presParOf" srcId="{D55224D6-9D91-475F-ADF0-D39B2E1E93A2}" destId="{3F1D67B5-4378-4B45-B402-DC2D1253F169}" srcOrd="1" destOrd="0" presId="urn:microsoft.com/office/officeart/2005/8/layout/radial6"/>
    <dgm:cxn modelId="{439EF38F-1310-4F3C-B698-BC13D25EF817}" type="presParOf" srcId="{D55224D6-9D91-475F-ADF0-D39B2E1E93A2}" destId="{77BB5F16-466A-427F-9E62-2E1CA7D8A457}" srcOrd="2" destOrd="0" presId="urn:microsoft.com/office/officeart/2005/8/layout/radial6"/>
    <dgm:cxn modelId="{F76FFAD6-E47E-49F2-B492-DEEC4E84FBE8}" type="presParOf" srcId="{D55224D6-9D91-475F-ADF0-D39B2E1E93A2}" destId="{BBE0FB24-FF38-4A71-98DA-9047EB77791E}" srcOrd="3" destOrd="0" presId="urn:microsoft.com/office/officeart/2005/8/layout/radial6"/>
    <dgm:cxn modelId="{2414E586-F132-4EC6-A3C8-EE76B048BA5F}" type="presParOf" srcId="{D55224D6-9D91-475F-ADF0-D39B2E1E93A2}" destId="{36B59FC5-2371-4F56-9A2D-FA60BB5D519A}" srcOrd="4" destOrd="0" presId="urn:microsoft.com/office/officeart/2005/8/layout/radial6"/>
    <dgm:cxn modelId="{0E5AA4BA-4EC4-4381-A6B4-9B422F8A5504}" type="presParOf" srcId="{D55224D6-9D91-475F-ADF0-D39B2E1E93A2}" destId="{4DB62C7A-7129-4F0A-91FA-782ECA22CA97}" srcOrd="5" destOrd="0" presId="urn:microsoft.com/office/officeart/2005/8/layout/radial6"/>
    <dgm:cxn modelId="{8438C4AD-A17E-4AFA-9733-11FB6AAD758C}" type="presParOf" srcId="{D55224D6-9D91-475F-ADF0-D39B2E1E93A2}" destId="{EE0576E4-4F45-41C7-835E-3A83BC64DF22}" srcOrd="6" destOrd="0" presId="urn:microsoft.com/office/officeart/2005/8/layout/radial6"/>
    <dgm:cxn modelId="{BE2D856F-2598-4B75-9182-957B18EF63DA}" type="presParOf" srcId="{D55224D6-9D91-475F-ADF0-D39B2E1E93A2}" destId="{0589CFC9-F21A-42D3-ACCF-AE9EAD69E0EC}" srcOrd="7" destOrd="0" presId="urn:microsoft.com/office/officeart/2005/8/layout/radial6"/>
    <dgm:cxn modelId="{5234B809-FED8-438B-9B66-8CD7AA061629}" type="presParOf" srcId="{D55224D6-9D91-475F-ADF0-D39B2E1E93A2}" destId="{8228689C-C474-4C17-B81D-9D3F2732C43F}" srcOrd="8" destOrd="0" presId="urn:microsoft.com/office/officeart/2005/8/layout/radial6"/>
    <dgm:cxn modelId="{A5481550-EC28-461A-90C1-5E68B2E76726}" type="presParOf" srcId="{D55224D6-9D91-475F-ADF0-D39B2E1E93A2}" destId="{0ED5667F-8117-4037-9FC5-F344C4D2DF96}" srcOrd="9" destOrd="0" presId="urn:microsoft.com/office/officeart/2005/8/layout/radial6"/>
    <dgm:cxn modelId="{04254D0D-D7E1-4376-BA8A-533FC30208D5}" type="presParOf" srcId="{D55224D6-9D91-475F-ADF0-D39B2E1E93A2}" destId="{A93C86CF-523C-49C4-ABFA-2985B339964F}" srcOrd="10" destOrd="0" presId="urn:microsoft.com/office/officeart/2005/8/layout/radial6"/>
    <dgm:cxn modelId="{CCF145BC-878E-4287-A0C2-FA2F26EA0B8A}" type="presParOf" srcId="{D55224D6-9D91-475F-ADF0-D39B2E1E93A2}" destId="{B5AF4E6D-0E52-4B75-A706-34F64114A1DD}" srcOrd="11" destOrd="0" presId="urn:microsoft.com/office/officeart/2005/8/layout/radial6"/>
    <dgm:cxn modelId="{B44047D7-25C3-494C-BEC5-3FC89AE216C1}" type="presParOf" srcId="{D55224D6-9D91-475F-ADF0-D39B2E1E93A2}" destId="{C2EE032B-B81F-452B-B0C7-A1B603FDEAE4}" srcOrd="12" destOrd="0" presId="urn:microsoft.com/office/officeart/2005/8/layout/radial6"/>
    <dgm:cxn modelId="{CA20CC38-C77D-41A4-B8D4-AE9A4C331692}" type="presParOf" srcId="{D55224D6-9D91-475F-ADF0-D39B2E1E93A2}" destId="{09BA1262-EF44-45FB-BDC3-3212450DAC38}" srcOrd="13" destOrd="0" presId="urn:microsoft.com/office/officeart/2005/8/layout/radial6"/>
    <dgm:cxn modelId="{1EC632DA-0CA5-497B-8C51-DB79B6D70724}" type="presParOf" srcId="{D55224D6-9D91-475F-ADF0-D39B2E1E93A2}" destId="{9CF1C0D9-D11F-4339-94BF-142A4F091D93}" srcOrd="14" destOrd="0" presId="urn:microsoft.com/office/officeart/2005/8/layout/radial6"/>
    <dgm:cxn modelId="{A5D1FBD1-33DF-4F67-BE35-582942FC8880}" type="presParOf" srcId="{D55224D6-9D91-475F-ADF0-D39B2E1E93A2}" destId="{B8D0F6BF-3C6E-4F92-8469-8A13E0D9BD0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5E9339-0C92-48D2-A2EA-9757E55527E3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539FBF-0E71-45CC-A859-C79BA3B4C7C9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/>
            <a:t>SARANA DAN PRASARANA</a:t>
          </a:r>
        </a:p>
      </dgm:t>
    </dgm:pt>
    <dgm:pt modelId="{34A49A08-1C25-4E2B-B27E-84E83E230338}" type="parTrans" cxnId="{4C93582B-57A5-4CFC-BF4F-A3863F2112F9}">
      <dgm:prSet/>
      <dgm:spPr/>
      <dgm:t>
        <a:bodyPr/>
        <a:lstStyle/>
        <a:p>
          <a:endParaRPr lang="en-US"/>
        </a:p>
      </dgm:t>
    </dgm:pt>
    <dgm:pt modelId="{CB4C0466-7A4D-4712-9EF2-2365E7852884}" type="sibTrans" cxnId="{4C93582B-57A5-4CFC-BF4F-A3863F2112F9}">
      <dgm:prSet/>
      <dgm:spPr/>
      <dgm:t>
        <a:bodyPr/>
        <a:lstStyle/>
        <a:p>
          <a:endParaRPr lang="en-US"/>
        </a:p>
      </dgm:t>
    </dgm:pt>
    <dgm:pt modelId="{D2329E76-5F68-4F54-970D-290203A3C517}">
      <dgm:prSet phldrT="[Text]" custT="1"/>
      <dgm:spPr>
        <a:solidFill>
          <a:schemeClr val="tx2">
            <a:lumMod val="50000"/>
          </a:schemeClr>
        </a:solidFill>
      </dgm:spPr>
      <dgm:t>
        <a:bodyPr lIns="0" rIns="0"/>
        <a:lstStyle/>
        <a:p>
          <a:r>
            <a:rPr lang="en-US" sz="1600" dirty="0" err="1"/>
            <a:t>Kapasitas</a:t>
          </a:r>
          <a:r>
            <a:rPr lang="en-US" sz="1600" dirty="0"/>
            <a:t> </a:t>
          </a:r>
          <a:r>
            <a:rPr lang="en-US" sz="1600" dirty="0" err="1"/>
            <a:t>dan</a:t>
          </a:r>
          <a:r>
            <a:rPr lang="en-US" sz="1600" dirty="0"/>
            <a:t> </a:t>
          </a:r>
          <a:r>
            <a:rPr lang="en-US" sz="1600" dirty="0" err="1"/>
            <a:t>Daya</a:t>
          </a:r>
          <a:r>
            <a:rPr lang="en-US" sz="1600" dirty="0"/>
            <a:t> </a:t>
          </a:r>
          <a:r>
            <a:rPr lang="en-US" sz="1600" dirty="0" err="1"/>
            <a:t>Tampung</a:t>
          </a:r>
          <a:endParaRPr lang="en-US" sz="1600" dirty="0"/>
        </a:p>
      </dgm:t>
    </dgm:pt>
    <dgm:pt modelId="{A3FE8CBB-B856-4FD2-A841-88B70E6DDC68}" type="parTrans" cxnId="{4F4AEA4F-8995-4A3A-B2AB-2D4C5534973A}">
      <dgm:prSet/>
      <dgm:spPr/>
      <dgm:t>
        <a:bodyPr/>
        <a:lstStyle/>
        <a:p>
          <a:endParaRPr lang="en-US"/>
        </a:p>
      </dgm:t>
    </dgm:pt>
    <dgm:pt modelId="{00B1C0D6-F8AB-42B6-A39A-2F68C2E93B83}" type="sibTrans" cxnId="{4F4AEA4F-8995-4A3A-B2AB-2D4C5534973A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46CB558-E626-45E1-8A6F-EF2601B132C7}">
      <dgm:prSet phldrT="[Text]" custT="1"/>
      <dgm:spPr>
        <a:solidFill>
          <a:schemeClr val="bg2">
            <a:lumMod val="10000"/>
          </a:schemeClr>
        </a:solidFill>
      </dgm:spPr>
      <dgm:t>
        <a:bodyPr lIns="0" rIns="0"/>
        <a:lstStyle/>
        <a:p>
          <a:r>
            <a:rPr lang="en-US" sz="1500" dirty="0" err="1"/>
            <a:t>Sarana</a:t>
          </a:r>
          <a:r>
            <a:rPr lang="en-US" sz="1500" dirty="0"/>
            <a:t> </a:t>
          </a:r>
          <a:r>
            <a:rPr lang="en-US" sz="1500" dirty="0" err="1"/>
            <a:t>dan</a:t>
          </a:r>
          <a:r>
            <a:rPr lang="en-US" sz="1500" dirty="0"/>
            <a:t> </a:t>
          </a:r>
          <a:r>
            <a:rPr lang="en-US" sz="1500" dirty="0" err="1"/>
            <a:t>Prasarana</a:t>
          </a:r>
          <a:r>
            <a:rPr lang="en-US" sz="1500" dirty="0"/>
            <a:t> </a:t>
          </a:r>
          <a:r>
            <a:rPr lang="en-US" sz="1500" dirty="0" err="1"/>
            <a:t>Pembelajaran</a:t>
          </a:r>
          <a:endParaRPr lang="en-US" sz="1500" dirty="0"/>
        </a:p>
      </dgm:t>
    </dgm:pt>
    <dgm:pt modelId="{C1C56917-2328-40C0-A755-260790564622}" type="parTrans" cxnId="{583045DF-6ED4-4C34-B3B4-3D80A8550384}">
      <dgm:prSet/>
      <dgm:spPr/>
      <dgm:t>
        <a:bodyPr/>
        <a:lstStyle/>
        <a:p>
          <a:endParaRPr lang="en-US"/>
        </a:p>
      </dgm:t>
    </dgm:pt>
    <dgm:pt modelId="{7DF37B04-2B75-4653-8882-976DCE8187B8}" type="sibTrans" cxnId="{583045DF-6ED4-4C34-B3B4-3D80A8550384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n-US"/>
        </a:p>
      </dgm:t>
    </dgm:pt>
    <dgm:pt modelId="{17DBC659-F9F2-4D3C-8F90-C1ECAF6C3AE8}">
      <dgm:prSet phldrT="[Text]" custT="1"/>
      <dgm:spPr>
        <a:solidFill>
          <a:schemeClr val="accent6">
            <a:lumMod val="50000"/>
          </a:schemeClr>
        </a:solidFill>
      </dgm:spPr>
      <dgm:t>
        <a:bodyPr lIns="0" rIns="0"/>
        <a:lstStyle/>
        <a:p>
          <a:r>
            <a:rPr lang="en-US" sz="1400" dirty="0" err="1"/>
            <a:t>Sarana</a:t>
          </a:r>
          <a:r>
            <a:rPr lang="en-US" sz="1400" dirty="0"/>
            <a:t> </a:t>
          </a:r>
          <a:r>
            <a:rPr lang="en-US" sz="1400" dirty="0" err="1"/>
            <a:t>dan</a:t>
          </a:r>
          <a:r>
            <a:rPr lang="en-US" sz="1400" dirty="0"/>
            <a:t> </a:t>
          </a:r>
          <a:r>
            <a:rPr lang="en-US" sz="1400" dirty="0" err="1"/>
            <a:t>Prasarana</a:t>
          </a:r>
          <a:r>
            <a:rPr lang="en-US" sz="1400" dirty="0"/>
            <a:t> </a:t>
          </a:r>
          <a:r>
            <a:rPr lang="en-US" sz="1400" dirty="0" err="1"/>
            <a:t>Pendukung</a:t>
          </a:r>
          <a:endParaRPr lang="en-US" sz="1400" dirty="0"/>
        </a:p>
      </dgm:t>
    </dgm:pt>
    <dgm:pt modelId="{18F389BE-4404-411C-A255-B3D966C25C5C}" type="parTrans" cxnId="{CFD8A9E5-D313-4B21-8A4A-B0C62B41C504}">
      <dgm:prSet/>
      <dgm:spPr/>
      <dgm:t>
        <a:bodyPr/>
        <a:lstStyle/>
        <a:p>
          <a:endParaRPr lang="en-US"/>
        </a:p>
      </dgm:t>
    </dgm:pt>
    <dgm:pt modelId="{277081F9-F82C-4B1D-A918-80ADF3C49AAD}" type="sibTrans" cxnId="{CFD8A9E5-D313-4B21-8A4A-B0C62B41C504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55224D6-9D91-475F-ADF0-D39B2E1E93A2}" type="pres">
      <dgm:prSet presAssocID="{0E5E9339-0C92-48D2-A2EA-9757E55527E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2EE32A-B767-485F-AAE6-CC2165809888}" type="pres">
      <dgm:prSet presAssocID="{52539FBF-0E71-45CC-A859-C79BA3B4C7C9}" presName="centerShape" presStyleLbl="node0" presStyleIdx="0" presStyleCnt="1"/>
      <dgm:spPr/>
      <dgm:t>
        <a:bodyPr/>
        <a:lstStyle/>
        <a:p>
          <a:endParaRPr lang="en-US"/>
        </a:p>
      </dgm:t>
    </dgm:pt>
    <dgm:pt modelId="{3F1D67B5-4378-4B45-B402-DC2D1253F169}" type="pres">
      <dgm:prSet presAssocID="{D2329E76-5F68-4F54-970D-290203A3C517}" presName="node" presStyleLbl="node1" presStyleIdx="0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B5F16-466A-427F-9E62-2E1CA7D8A457}" type="pres">
      <dgm:prSet presAssocID="{D2329E76-5F68-4F54-970D-290203A3C517}" presName="dummy" presStyleCnt="0"/>
      <dgm:spPr/>
    </dgm:pt>
    <dgm:pt modelId="{BBE0FB24-FF38-4A71-98DA-9047EB77791E}" type="pres">
      <dgm:prSet presAssocID="{00B1C0D6-F8AB-42B6-A39A-2F68C2E93B8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93C86CF-523C-49C4-ABFA-2985B339964F}" type="pres">
      <dgm:prSet presAssocID="{546CB558-E626-45E1-8A6F-EF2601B132C7}" presName="node" presStyleLbl="node1" presStyleIdx="1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F4E6D-0E52-4B75-A706-34F64114A1DD}" type="pres">
      <dgm:prSet presAssocID="{546CB558-E626-45E1-8A6F-EF2601B132C7}" presName="dummy" presStyleCnt="0"/>
      <dgm:spPr/>
    </dgm:pt>
    <dgm:pt modelId="{C2EE032B-B81F-452B-B0C7-A1B603FDEAE4}" type="pres">
      <dgm:prSet presAssocID="{7DF37B04-2B75-4653-8882-976DCE8187B8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9BA1262-EF44-45FB-BDC3-3212450DAC38}" type="pres">
      <dgm:prSet presAssocID="{17DBC659-F9F2-4D3C-8F90-C1ECAF6C3AE8}" presName="node" presStyleLbl="node1" presStyleIdx="2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F1C0D9-D11F-4339-94BF-142A4F091D93}" type="pres">
      <dgm:prSet presAssocID="{17DBC659-F9F2-4D3C-8F90-C1ECAF6C3AE8}" presName="dummy" presStyleCnt="0"/>
      <dgm:spPr/>
    </dgm:pt>
    <dgm:pt modelId="{B8D0F6BF-3C6E-4F92-8469-8A13E0D9BD02}" type="pres">
      <dgm:prSet presAssocID="{277081F9-F82C-4B1D-A918-80ADF3C49AAD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6208C3F-29A6-4804-B12B-AB82210EF36A}" type="presOf" srcId="{7DF37B04-2B75-4653-8882-976DCE8187B8}" destId="{C2EE032B-B81F-452B-B0C7-A1B603FDEAE4}" srcOrd="0" destOrd="0" presId="urn:microsoft.com/office/officeart/2005/8/layout/radial6"/>
    <dgm:cxn modelId="{CFD8A9E5-D313-4B21-8A4A-B0C62B41C504}" srcId="{52539FBF-0E71-45CC-A859-C79BA3B4C7C9}" destId="{17DBC659-F9F2-4D3C-8F90-C1ECAF6C3AE8}" srcOrd="2" destOrd="0" parTransId="{18F389BE-4404-411C-A255-B3D966C25C5C}" sibTransId="{277081F9-F82C-4B1D-A918-80ADF3C49AAD}"/>
    <dgm:cxn modelId="{583045DF-6ED4-4C34-B3B4-3D80A8550384}" srcId="{52539FBF-0E71-45CC-A859-C79BA3B4C7C9}" destId="{546CB558-E626-45E1-8A6F-EF2601B132C7}" srcOrd="1" destOrd="0" parTransId="{C1C56917-2328-40C0-A755-260790564622}" sibTransId="{7DF37B04-2B75-4653-8882-976DCE8187B8}"/>
    <dgm:cxn modelId="{4F4AEA4F-8995-4A3A-B2AB-2D4C5534973A}" srcId="{52539FBF-0E71-45CC-A859-C79BA3B4C7C9}" destId="{D2329E76-5F68-4F54-970D-290203A3C517}" srcOrd="0" destOrd="0" parTransId="{A3FE8CBB-B856-4FD2-A841-88B70E6DDC68}" sibTransId="{00B1C0D6-F8AB-42B6-A39A-2F68C2E93B83}"/>
    <dgm:cxn modelId="{38DFBFD4-2898-432E-BD24-1717AC7B2939}" type="presOf" srcId="{546CB558-E626-45E1-8A6F-EF2601B132C7}" destId="{A93C86CF-523C-49C4-ABFA-2985B339964F}" srcOrd="0" destOrd="0" presId="urn:microsoft.com/office/officeart/2005/8/layout/radial6"/>
    <dgm:cxn modelId="{4C93582B-57A5-4CFC-BF4F-A3863F2112F9}" srcId="{0E5E9339-0C92-48D2-A2EA-9757E55527E3}" destId="{52539FBF-0E71-45CC-A859-C79BA3B4C7C9}" srcOrd="0" destOrd="0" parTransId="{34A49A08-1C25-4E2B-B27E-84E83E230338}" sibTransId="{CB4C0466-7A4D-4712-9EF2-2365E7852884}"/>
    <dgm:cxn modelId="{7A690D83-CE8C-4062-B2B1-EED21EBCB3F5}" type="presOf" srcId="{0E5E9339-0C92-48D2-A2EA-9757E55527E3}" destId="{D55224D6-9D91-475F-ADF0-D39B2E1E93A2}" srcOrd="0" destOrd="0" presId="urn:microsoft.com/office/officeart/2005/8/layout/radial6"/>
    <dgm:cxn modelId="{8045C42D-7258-4FE2-8169-D06E53E12D37}" type="presOf" srcId="{52539FBF-0E71-45CC-A859-C79BA3B4C7C9}" destId="{C52EE32A-B767-485F-AAE6-CC2165809888}" srcOrd="0" destOrd="0" presId="urn:microsoft.com/office/officeart/2005/8/layout/radial6"/>
    <dgm:cxn modelId="{EF4FDB50-74DD-4930-A088-AA2398386333}" type="presOf" srcId="{17DBC659-F9F2-4D3C-8F90-C1ECAF6C3AE8}" destId="{09BA1262-EF44-45FB-BDC3-3212450DAC38}" srcOrd="0" destOrd="0" presId="urn:microsoft.com/office/officeart/2005/8/layout/radial6"/>
    <dgm:cxn modelId="{FA7F15B7-3625-4E90-B4BB-1FF7FB01E303}" type="presOf" srcId="{D2329E76-5F68-4F54-970D-290203A3C517}" destId="{3F1D67B5-4378-4B45-B402-DC2D1253F169}" srcOrd="0" destOrd="0" presId="urn:microsoft.com/office/officeart/2005/8/layout/radial6"/>
    <dgm:cxn modelId="{FF564B4D-BB6E-4EC6-A419-1E30C644CBF7}" type="presOf" srcId="{277081F9-F82C-4B1D-A918-80ADF3C49AAD}" destId="{B8D0F6BF-3C6E-4F92-8469-8A13E0D9BD02}" srcOrd="0" destOrd="0" presId="urn:microsoft.com/office/officeart/2005/8/layout/radial6"/>
    <dgm:cxn modelId="{1D0DA753-B0C4-42C9-8D27-22C50CAE6D06}" type="presOf" srcId="{00B1C0D6-F8AB-42B6-A39A-2F68C2E93B83}" destId="{BBE0FB24-FF38-4A71-98DA-9047EB77791E}" srcOrd="0" destOrd="0" presId="urn:microsoft.com/office/officeart/2005/8/layout/radial6"/>
    <dgm:cxn modelId="{80EF8C50-6789-43F0-8F4C-779C2B6C5F88}" type="presParOf" srcId="{D55224D6-9D91-475F-ADF0-D39B2E1E93A2}" destId="{C52EE32A-B767-485F-AAE6-CC2165809888}" srcOrd="0" destOrd="0" presId="urn:microsoft.com/office/officeart/2005/8/layout/radial6"/>
    <dgm:cxn modelId="{9D03CFA1-4533-4E33-91B9-1CB6C9261829}" type="presParOf" srcId="{D55224D6-9D91-475F-ADF0-D39B2E1E93A2}" destId="{3F1D67B5-4378-4B45-B402-DC2D1253F169}" srcOrd="1" destOrd="0" presId="urn:microsoft.com/office/officeart/2005/8/layout/radial6"/>
    <dgm:cxn modelId="{85E214E5-9866-4EB5-A58D-EEE599EFB8F5}" type="presParOf" srcId="{D55224D6-9D91-475F-ADF0-D39B2E1E93A2}" destId="{77BB5F16-466A-427F-9E62-2E1CA7D8A457}" srcOrd="2" destOrd="0" presId="urn:microsoft.com/office/officeart/2005/8/layout/radial6"/>
    <dgm:cxn modelId="{FE890D11-A10F-420A-8833-F09094F71D9B}" type="presParOf" srcId="{D55224D6-9D91-475F-ADF0-D39B2E1E93A2}" destId="{BBE0FB24-FF38-4A71-98DA-9047EB77791E}" srcOrd="3" destOrd="0" presId="urn:microsoft.com/office/officeart/2005/8/layout/radial6"/>
    <dgm:cxn modelId="{675D3DF4-E8C1-4994-96E0-1DE3BC78E627}" type="presParOf" srcId="{D55224D6-9D91-475F-ADF0-D39B2E1E93A2}" destId="{A93C86CF-523C-49C4-ABFA-2985B339964F}" srcOrd="4" destOrd="0" presId="urn:microsoft.com/office/officeart/2005/8/layout/radial6"/>
    <dgm:cxn modelId="{9A05A193-5F00-46B1-8BFD-E6D435BE17F8}" type="presParOf" srcId="{D55224D6-9D91-475F-ADF0-D39B2E1E93A2}" destId="{B5AF4E6D-0E52-4B75-A706-34F64114A1DD}" srcOrd="5" destOrd="0" presId="urn:microsoft.com/office/officeart/2005/8/layout/radial6"/>
    <dgm:cxn modelId="{F52823B7-8F5C-42FE-8C85-C06FC095195B}" type="presParOf" srcId="{D55224D6-9D91-475F-ADF0-D39B2E1E93A2}" destId="{C2EE032B-B81F-452B-B0C7-A1B603FDEAE4}" srcOrd="6" destOrd="0" presId="urn:microsoft.com/office/officeart/2005/8/layout/radial6"/>
    <dgm:cxn modelId="{694D0FF8-AFC9-4CCF-98EA-F73F8B0BFCE8}" type="presParOf" srcId="{D55224D6-9D91-475F-ADF0-D39B2E1E93A2}" destId="{09BA1262-EF44-45FB-BDC3-3212450DAC38}" srcOrd="7" destOrd="0" presId="urn:microsoft.com/office/officeart/2005/8/layout/radial6"/>
    <dgm:cxn modelId="{C685263E-B775-432E-844E-0C9015C6E0F8}" type="presParOf" srcId="{D55224D6-9D91-475F-ADF0-D39B2E1E93A2}" destId="{9CF1C0D9-D11F-4339-94BF-142A4F091D93}" srcOrd="8" destOrd="0" presId="urn:microsoft.com/office/officeart/2005/8/layout/radial6"/>
    <dgm:cxn modelId="{C19ED497-6810-4114-ABC9-3BA794B2D0FD}" type="presParOf" srcId="{D55224D6-9D91-475F-ADF0-D39B2E1E93A2}" destId="{B8D0F6BF-3C6E-4F92-8469-8A13E0D9BD0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5E9339-0C92-48D2-A2EA-9757E55527E3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539FBF-0E71-45CC-A859-C79BA3B4C7C9}">
      <dgm:prSet phldrT="[Text]" custT="1"/>
      <dgm:spPr>
        <a:solidFill>
          <a:schemeClr val="tx2">
            <a:lumMod val="50000"/>
          </a:scheme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PEMBIAYAAN PENDIDIKAN</a:t>
          </a:r>
        </a:p>
      </dgm:t>
    </dgm:pt>
    <dgm:pt modelId="{34A49A08-1C25-4E2B-B27E-84E83E230338}" type="parTrans" cxnId="{4C93582B-57A5-4CFC-BF4F-A3863F2112F9}">
      <dgm:prSet/>
      <dgm:spPr/>
      <dgm:t>
        <a:bodyPr/>
        <a:lstStyle/>
        <a:p>
          <a:endParaRPr lang="en-US"/>
        </a:p>
      </dgm:t>
    </dgm:pt>
    <dgm:pt modelId="{CB4C0466-7A4D-4712-9EF2-2365E7852884}" type="sibTrans" cxnId="{4C93582B-57A5-4CFC-BF4F-A3863F2112F9}">
      <dgm:prSet/>
      <dgm:spPr/>
      <dgm:t>
        <a:bodyPr/>
        <a:lstStyle/>
        <a:p>
          <a:endParaRPr lang="en-US"/>
        </a:p>
      </dgm:t>
    </dgm:pt>
    <dgm:pt modelId="{D2329E76-5F68-4F54-970D-290203A3C517}">
      <dgm:prSet phldrT="[Text]" custT="1"/>
      <dgm:spPr>
        <a:solidFill>
          <a:schemeClr val="bg2">
            <a:lumMod val="10000"/>
          </a:schemeClr>
        </a:solidFill>
      </dgm:spPr>
      <dgm:t>
        <a:bodyPr lIns="0" rIns="0"/>
        <a:lstStyle/>
        <a:p>
          <a:r>
            <a:rPr lang="en-US" sz="1600" dirty="0" err="1"/>
            <a:t>Subsidi</a:t>
          </a:r>
          <a:r>
            <a:rPr lang="en-US" sz="1600" dirty="0"/>
            <a:t> </a:t>
          </a:r>
          <a:r>
            <a:rPr lang="en-US" sz="1600" dirty="0" err="1"/>
            <a:t>Silang</a:t>
          </a:r>
          <a:endParaRPr lang="en-US" sz="1600" dirty="0"/>
        </a:p>
      </dgm:t>
    </dgm:pt>
    <dgm:pt modelId="{A3FE8CBB-B856-4FD2-A841-88B70E6DDC68}" type="parTrans" cxnId="{4F4AEA4F-8995-4A3A-B2AB-2D4C5534973A}">
      <dgm:prSet/>
      <dgm:spPr/>
      <dgm:t>
        <a:bodyPr/>
        <a:lstStyle/>
        <a:p>
          <a:endParaRPr lang="en-US"/>
        </a:p>
      </dgm:t>
    </dgm:pt>
    <dgm:pt modelId="{00B1C0D6-F8AB-42B6-A39A-2F68C2E93B83}" type="sibTrans" cxnId="{4F4AEA4F-8995-4A3A-B2AB-2D4C5534973A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n-US"/>
        </a:p>
      </dgm:t>
    </dgm:pt>
    <dgm:pt modelId="{645B0822-6E03-488E-8CB4-32BBBA15D2C1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600" dirty="0" err="1"/>
            <a:t>Besaran</a:t>
          </a:r>
          <a:r>
            <a:rPr lang="en-US" sz="1600" dirty="0"/>
            <a:t> </a:t>
          </a:r>
          <a:r>
            <a:rPr lang="en-US" sz="1600" dirty="0" err="1"/>
            <a:t>Biaya</a:t>
          </a:r>
          <a:r>
            <a:rPr lang="en-US" sz="1600" dirty="0"/>
            <a:t> </a:t>
          </a:r>
          <a:r>
            <a:rPr lang="en-US" sz="1600" dirty="0" err="1"/>
            <a:t>Operasional</a:t>
          </a:r>
          <a:r>
            <a:rPr lang="en-US" sz="1600" dirty="0"/>
            <a:t> </a:t>
          </a:r>
          <a:r>
            <a:rPr lang="en-US" sz="1600" dirty="0" err="1"/>
            <a:t>Sekolah</a:t>
          </a:r>
          <a:r>
            <a:rPr lang="en-US" sz="1600" dirty="0"/>
            <a:t> </a:t>
          </a:r>
        </a:p>
      </dgm:t>
    </dgm:pt>
    <dgm:pt modelId="{B39E1192-F34B-4D25-BE4D-EFF3D62C7542}" type="parTrans" cxnId="{74C6C325-13BE-495E-A355-BAD12E67347E}">
      <dgm:prSet/>
      <dgm:spPr/>
      <dgm:t>
        <a:bodyPr/>
        <a:lstStyle/>
        <a:p>
          <a:endParaRPr lang="en-US"/>
        </a:p>
      </dgm:t>
    </dgm:pt>
    <dgm:pt modelId="{78765908-0222-4687-B166-747BB50F9AB2}" type="sibTrans" cxnId="{74C6C325-13BE-495E-A355-BAD12E67347E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103DAEA-8451-44B4-B5B7-AA4358F074A0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600" dirty="0" err="1"/>
            <a:t>Pengelolaan</a:t>
          </a:r>
          <a:r>
            <a:rPr lang="en-US" sz="1600" dirty="0"/>
            <a:t> Dana</a:t>
          </a:r>
        </a:p>
      </dgm:t>
    </dgm:pt>
    <dgm:pt modelId="{58732E58-26A9-44A5-99C1-D95CBDDF77A3}" type="parTrans" cxnId="{A85EF908-0A45-4649-9A2F-CDA2C33D564C}">
      <dgm:prSet/>
      <dgm:spPr/>
      <dgm:t>
        <a:bodyPr/>
        <a:lstStyle/>
        <a:p>
          <a:endParaRPr lang="en-US"/>
        </a:p>
      </dgm:t>
    </dgm:pt>
    <dgm:pt modelId="{DF1941B4-A425-4691-8285-F5DCD49FEB9F}" type="sibTrans" cxnId="{A85EF908-0A45-4649-9A2F-CDA2C33D564C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55224D6-9D91-475F-ADF0-D39B2E1E93A2}" type="pres">
      <dgm:prSet presAssocID="{0E5E9339-0C92-48D2-A2EA-9757E55527E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2EE32A-B767-485F-AAE6-CC2165809888}" type="pres">
      <dgm:prSet presAssocID="{52539FBF-0E71-45CC-A859-C79BA3B4C7C9}" presName="centerShape" presStyleLbl="node0" presStyleIdx="0" presStyleCnt="1"/>
      <dgm:spPr>
        <a:xfrm>
          <a:off x="2888631" y="1713616"/>
          <a:ext cx="1878404" cy="1878404"/>
        </a:xfrm>
        <a:prstGeom prst="ellipse">
          <a:avLst/>
        </a:prstGeom>
      </dgm:spPr>
      <dgm:t>
        <a:bodyPr/>
        <a:lstStyle/>
        <a:p>
          <a:endParaRPr lang="en-US"/>
        </a:p>
      </dgm:t>
    </dgm:pt>
    <dgm:pt modelId="{3F1D67B5-4378-4B45-B402-DC2D1253F169}" type="pres">
      <dgm:prSet presAssocID="{D2329E76-5F68-4F54-970D-290203A3C517}" presName="node" presStyleLbl="node1" presStyleIdx="0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B5F16-466A-427F-9E62-2E1CA7D8A457}" type="pres">
      <dgm:prSet presAssocID="{D2329E76-5F68-4F54-970D-290203A3C517}" presName="dummy" presStyleCnt="0"/>
      <dgm:spPr/>
    </dgm:pt>
    <dgm:pt modelId="{BBE0FB24-FF38-4A71-98DA-9047EB77791E}" type="pres">
      <dgm:prSet presAssocID="{00B1C0D6-F8AB-42B6-A39A-2F68C2E93B83}" presName="sibTrans" presStyleLbl="sibTrans2D1" presStyleIdx="0" presStyleCnt="3" custLinFactNeighborX="311" custLinFactNeighborY="-622"/>
      <dgm:spPr/>
      <dgm:t>
        <a:bodyPr/>
        <a:lstStyle/>
        <a:p>
          <a:endParaRPr lang="en-US"/>
        </a:p>
      </dgm:t>
    </dgm:pt>
    <dgm:pt modelId="{36B59FC5-2371-4F56-9A2D-FA60BB5D519A}" type="pres">
      <dgm:prSet presAssocID="{645B0822-6E03-488E-8CB4-32BBBA15D2C1}" presName="node" presStyleLbl="node1" presStyleIdx="1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62C7A-7129-4F0A-91FA-782ECA22CA97}" type="pres">
      <dgm:prSet presAssocID="{645B0822-6E03-488E-8CB4-32BBBA15D2C1}" presName="dummy" presStyleCnt="0"/>
      <dgm:spPr/>
    </dgm:pt>
    <dgm:pt modelId="{EE0576E4-4F45-41C7-835E-3A83BC64DF22}" type="pres">
      <dgm:prSet presAssocID="{78765908-0222-4687-B166-747BB50F9AB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589CFC9-F21A-42D3-ACCF-AE9EAD69E0EC}" type="pres">
      <dgm:prSet presAssocID="{1103DAEA-8451-44B4-B5B7-AA4358F074A0}" presName="node" presStyleLbl="node1" presStyleIdx="2" presStyleCnt="3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28689C-C474-4C17-B81D-9D3F2732C43F}" type="pres">
      <dgm:prSet presAssocID="{1103DAEA-8451-44B4-B5B7-AA4358F074A0}" presName="dummy" presStyleCnt="0"/>
      <dgm:spPr/>
    </dgm:pt>
    <dgm:pt modelId="{0ED5667F-8117-4037-9FC5-F344C4D2DF96}" type="pres">
      <dgm:prSet presAssocID="{DF1941B4-A425-4691-8285-F5DCD49FEB9F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A85EF908-0A45-4649-9A2F-CDA2C33D564C}" srcId="{52539FBF-0E71-45CC-A859-C79BA3B4C7C9}" destId="{1103DAEA-8451-44B4-B5B7-AA4358F074A0}" srcOrd="2" destOrd="0" parTransId="{58732E58-26A9-44A5-99C1-D95CBDDF77A3}" sibTransId="{DF1941B4-A425-4691-8285-F5DCD49FEB9F}"/>
    <dgm:cxn modelId="{4F4AEA4F-8995-4A3A-B2AB-2D4C5534973A}" srcId="{52539FBF-0E71-45CC-A859-C79BA3B4C7C9}" destId="{D2329E76-5F68-4F54-970D-290203A3C517}" srcOrd="0" destOrd="0" parTransId="{A3FE8CBB-B856-4FD2-A841-88B70E6DDC68}" sibTransId="{00B1C0D6-F8AB-42B6-A39A-2F68C2E93B83}"/>
    <dgm:cxn modelId="{A4FD2D8F-4E30-40B5-A516-87C861E8A027}" type="presOf" srcId="{DF1941B4-A425-4691-8285-F5DCD49FEB9F}" destId="{0ED5667F-8117-4037-9FC5-F344C4D2DF96}" srcOrd="0" destOrd="0" presId="urn:microsoft.com/office/officeart/2005/8/layout/radial6"/>
    <dgm:cxn modelId="{818E381D-F4A2-40FF-8412-E59532DDACE8}" type="presOf" srcId="{52539FBF-0E71-45CC-A859-C79BA3B4C7C9}" destId="{C52EE32A-B767-485F-AAE6-CC2165809888}" srcOrd="0" destOrd="0" presId="urn:microsoft.com/office/officeart/2005/8/layout/radial6"/>
    <dgm:cxn modelId="{2CC7585A-7578-45CF-A0AB-DCB1F14C8FF8}" type="presOf" srcId="{D2329E76-5F68-4F54-970D-290203A3C517}" destId="{3F1D67B5-4378-4B45-B402-DC2D1253F169}" srcOrd="0" destOrd="0" presId="urn:microsoft.com/office/officeart/2005/8/layout/radial6"/>
    <dgm:cxn modelId="{4C93582B-57A5-4CFC-BF4F-A3863F2112F9}" srcId="{0E5E9339-0C92-48D2-A2EA-9757E55527E3}" destId="{52539FBF-0E71-45CC-A859-C79BA3B4C7C9}" srcOrd="0" destOrd="0" parTransId="{34A49A08-1C25-4E2B-B27E-84E83E230338}" sibTransId="{CB4C0466-7A4D-4712-9EF2-2365E7852884}"/>
    <dgm:cxn modelId="{904D606D-85E7-4D70-A15A-C3B459A7168B}" type="presOf" srcId="{00B1C0D6-F8AB-42B6-A39A-2F68C2E93B83}" destId="{BBE0FB24-FF38-4A71-98DA-9047EB77791E}" srcOrd="0" destOrd="0" presId="urn:microsoft.com/office/officeart/2005/8/layout/radial6"/>
    <dgm:cxn modelId="{952C6019-5941-4965-B93A-8DEB6A0CA45B}" type="presOf" srcId="{1103DAEA-8451-44B4-B5B7-AA4358F074A0}" destId="{0589CFC9-F21A-42D3-ACCF-AE9EAD69E0EC}" srcOrd="0" destOrd="0" presId="urn:microsoft.com/office/officeart/2005/8/layout/radial6"/>
    <dgm:cxn modelId="{74C6C325-13BE-495E-A355-BAD12E67347E}" srcId="{52539FBF-0E71-45CC-A859-C79BA3B4C7C9}" destId="{645B0822-6E03-488E-8CB4-32BBBA15D2C1}" srcOrd="1" destOrd="0" parTransId="{B39E1192-F34B-4D25-BE4D-EFF3D62C7542}" sibTransId="{78765908-0222-4687-B166-747BB50F9AB2}"/>
    <dgm:cxn modelId="{F184C614-D8E6-4377-9CC6-C6231ED8A2CE}" type="presOf" srcId="{645B0822-6E03-488E-8CB4-32BBBA15D2C1}" destId="{36B59FC5-2371-4F56-9A2D-FA60BB5D519A}" srcOrd="0" destOrd="0" presId="urn:microsoft.com/office/officeart/2005/8/layout/radial6"/>
    <dgm:cxn modelId="{33C11ECF-CF40-481C-A00C-0EC8B50A61BC}" type="presOf" srcId="{78765908-0222-4687-B166-747BB50F9AB2}" destId="{EE0576E4-4F45-41C7-835E-3A83BC64DF22}" srcOrd="0" destOrd="0" presId="urn:microsoft.com/office/officeart/2005/8/layout/radial6"/>
    <dgm:cxn modelId="{A02245A2-8935-4410-9D67-7DC3C840A105}" type="presOf" srcId="{0E5E9339-0C92-48D2-A2EA-9757E55527E3}" destId="{D55224D6-9D91-475F-ADF0-D39B2E1E93A2}" srcOrd="0" destOrd="0" presId="urn:microsoft.com/office/officeart/2005/8/layout/radial6"/>
    <dgm:cxn modelId="{06FE5679-1240-41B1-9D76-FEF89C501B8B}" type="presParOf" srcId="{D55224D6-9D91-475F-ADF0-D39B2E1E93A2}" destId="{C52EE32A-B767-485F-AAE6-CC2165809888}" srcOrd="0" destOrd="0" presId="urn:microsoft.com/office/officeart/2005/8/layout/radial6"/>
    <dgm:cxn modelId="{CB8CD089-02F6-4D21-BB3D-75024FF8D623}" type="presParOf" srcId="{D55224D6-9D91-475F-ADF0-D39B2E1E93A2}" destId="{3F1D67B5-4378-4B45-B402-DC2D1253F169}" srcOrd="1" destOrd="0" presId="urn:microsoft.com/office/officeart/2005/8/layout/radial6"/>
    <dgm:cxn modelId="{DD53104B-BCCC-4BB1-87E7-DC84885FDF2E}" type="presParOf" srcId="{D55224D6-9D91-475F-ADF0-D39B2E1E93A2}" destId="{77BB5F16-466A-427F-9E62-2E1CA7D8A457}" srcOrd="2" destOrd="0" presId="urn:microsoft.com/office/officeart/2005/8/layout/radial6"/>
    <dgm:cxn modelId="{429D5F7A-351E-4ECD-B1F9-15156D947028}" type="presParOf" srcId="{D55224D6-9D91-475F-ADF0-D39B2E1E93A2}" destId="{BBE0FB24-FF38-4A71-98DA-9047EB77791E}" srcOrd="3" destOrd="0" presId="urn:microsoft.com/office/officeart/2005/8/layout/radial6"/>
    <dgm:cxn modelId="{064746E0-5831-436A-8B54-953EA257A14B}" type="presParOf" srcId="{D55224D6-9D91-475F-ADF0-D39B2E1E93A2}" destId="{36B59FC5-2371-4F56-9A2D-FA60BB5D519A}" srcOrd="4" destOrd="0" presId="urn:microsoft.com/office/officeart/2005/8/layout/radial6"/>
    <dgm:cxn modelId="{F7E1AC5B-FDED-433D-B4B1-69085A0557D2}" type="presParOf" srcId="{D55224D6-9D91-475F-ADF0-D39B2E1E93A2}" destId="{4DB62C7A-7129-4F0A-91FA-782ECA22CA97}" srcOrd="5" destOrd="0" presId="urn:microsoft.com/office/officeart/2005/8/layout/radial6"/>
    <dgm:cxn modelId="{51BD40F5-8C74-49FF-8C29-B45976DCDF92}" type="presParOf" srcId="{D55224D6-9D91-475F-ADF0-D39B2E1E93A2}" destId="{EE0576E4-4F45-41C7-835E-3A83BC64DF22}" srcOrd="6" destOrd="0" presId="urn:microsoft.com/office/officeart/2005/8/layout/radial6"/>
    <dgm:cxn modelId="{7D0EE599-6025-4381-B8AA-65EB8E0A8351}" type="presParOf" srcId="{D55224D6-9D91-475F-ADF0-D39B2E1E93A2}" destId="{0589CFC9-F21A-42D3-ACCF-AE9EAD69E0EC}" srcOrd="7" destOrd="0" presId="urn:microsoft.com/office/officeart/2005/8/layout/radial6"/>
    <dgm:cxn modelId="{3656D6E2-B5C4-4A38-BAE2-FEA7A634539B}" type="presParOf" srcId="{D55224D6-9D91-475F-ADF0-D39B2E1E93A2}" destId="{8228689C-C474-4C17-B81D-9D3F2732C43F}" srcOrd="8" destOrd="0" presId="urn:microsoft.com/office/officeart/2005/8/layout/radial6"/>
    <dgm:cxn modelId="{EE7B603B-506A-4BE5-9F81-42F70FCE1750}" type="presParOf" srcId="{D55224D6-9D91-475F-ADF0-D39B2E1E93A2}" destId="{0ED5667F-8117-4037-9FC5-F344C4D2DF96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2F2F7-5CC5-458E-BF56-504F69C54ADE}">
      <dsp:nvSpPr>
        <dsp:cNvPr id="0" name=""/>
        <dsp:cNvSpPr/>
      </dsp:nvSpPr>
      <dsp:spPr>
        <a:xfrm>
          <a:off x="-6348447" y="-971079"/>
          <a:ext cx="7556573" cy="7556573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C43AB9-8216-4BE4-993C-9A8A05AA733C}">
      <dsp:nvSpPr>
        <dsp:cNvPr id="0" name=""/>
        <dsp:cNvSpPr/>
      </dsp:nvSpPr>
      <dsp:spPr>
        <a:xfrm>
          <a:off x="449765" y="187820"/>
          <a:ext cx="7525997" cy="8067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174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/>
            <a:t>MANDIRI DAN PARTISIPATIF</a:t>
          </a:r>
          <a:endParaRPr lang="en-US" sz="3200" b="1" kern="1200" dirty="0"/>
        </a:p>
      </dsp:txBody>
      <dsp:txXfrm>
        <a:off x="449765" y="187820"/>
        <a:ext cx="7525997" cy="806755"/>
      </dsp:txXfrm>
    </dsp:sp>
    <dsp:sp modelId="{F3ADCEA0-AE5F-4452-9B2C-9B63C5B056D2}">
      <dsp:nvSpPr>
        <dsp:cNvPr id="0" name=""/>
        <dsp:cNvSpPr/>
      </dsp:nvSpPr>
      <dsp:spPr>
        <a:xfrm>
          <a:off x="80337" y="221769"/>
          <a:ext cx="738857" cy="7388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98AFB-2B1E-452D-B386-093303A8B73D}">
      <dsp:nvSpPr>
        <dsp:cNvPr id="0" name=""/>
        <dsp:cNvSpPr/>
      </dsp:nvSpPr>
      <dsp:spPr>
        <a:xfrm>
          <a:off x="935973" y="1074336"/>
          <a:ext cx="7039789" cy="806755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174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TERSTANDAR</a:t>
          </a:r>
        </a:p>
      </dsp:txBody>
      <dsp:txXfrm>
        <a:off x="935973" y="1074336"/>
        <a:ext cx="7039789" cy="806755"/>
      </dsp:txXfrm>
    </dsp:sp>
    <dsp:sp modelId="{CE03B045-A903-4A41-B234-CCE374F3043E}">
      <dsp:nvSpPr>
        <dsp:cNvPr id="0" name=""/>
        <dsp:cNvSpPr/>
      </dsp:nvSpPr>
      <dsp:spPr>
        <a:xfrm>
          <a:off x="566545" y="1108285"/>
          <a:ext cx="738857" cy="7388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21B89-CB3D-4BEE-AA85-D0546906E0F9}">
      <dsp:nvSpPr>
        <dsp:cNvPr id="0" name=""/>
        <dsp:cNvSpPr/>
      </dsp:nvSpPr>
      <dsp:spPr>
        <a:xfrm>
          <a:off x="1158304" y="1960852"/>
          <a:ext cx="6817458" cy="806755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174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200" b="1" kern="1200"/>
            <a:t>INTEGRITAS</a:t>
          </a:r>
          <a:endParaRPr lang="en-US" sz="3200" b="1" kern="1200" dirty="0"/>
        </a:p>
      </dsp:txBody>
      <dsp:txXfrm>
        <a:off x="1158304" y="1960852"/>
        <a:ext cx="6817458" cy="806755"/>
      </dsp:txXfrm>
    </dsp:sp>
    <dsp:sp modelId="{FC7CFF62-FE07-44BC-8783-9016B2B8E88B}">
      <dsp:nvSpPr>
        <dsp:cNvPr id="0" name=""/>
        <dsp:cNvSpPr/>
      </dsp:nvSpPr>
      <dsp:spPr>
        <a:xfrm>
          <a:off x="788876" y="1994801"/>
          <a:ext cx="738857" cy="7388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829AB-E729-477D-83E5-0349D0365577}">
      <dsp:nvSpPr>
        <dsp:cNvPr id="0" name=""/>
        <dsp:cNvSpPr/>
      </dsp:nvSpPr>
      <dsp:spPr>
        <a:xfrm>
          <a:off x="1158304" y="2846807"/>
          <a:ext cx="6817458" cy="806755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174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/>
            <a:t>SISTEMATIS DAN BERKELANJUTAN</a:t>
          </a:r>
          <a:endParaRPr lang="en-US" sz="3200" b="1" kern="1200" dirty="0"/>
        </a:p>
      </dsp:txBody>
      <dsp:txXfrm>
        <a:off x="1158304" y="2846807"/>
        <a:ext cx="6817458" cy="806755"/>
      </dsp:txXfrm>
    </dsp:sp>
    <dsp:sp modelId="{375B51B9-7914-4D42-87C9-CF9F3D7BFECE}">
      <dsp:nvSpPr>
        <dsp:cNvPr id="0" name=""/>
        <dsp:cNvSpPr/>
      </dsp:nvSpPr>
      <dsp:spPr>
        <a:xfrm>
          <a:off x="788876" y="2880756"/>
          <a:ext cx="738857" cy="7388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7774E-5D48-4056-A587-3652A64170B4}">
      <dsp:nvSpPr>
        <dsp:cNvPr id="0" name=""/>
        <dsp:cNvSpPr/>
      </dsp:nvSpPr>
      <dsp:spPr>
        <a:xfrm>
          <a:off x="935973" y="3733323"/>
          <a:ext cx="7039789" cy="806755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174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/>
            <a:t>HOLISTIK</a:t>
          </a:r>
          <a:endParaRPr lang="en-US" sz="3200" b="1" kern="1200" dirty="0"/>
        </a:p>
      </dsp:txBody>
      <dsp:txXfrm>
        <a:off x="935973" y="3733323"/>
        <a:ext cx="7039789" cy="806755"/>
      </dsp:txXfrm>
    </dsp:sp>
    <dsp:sp modelId="{5FAEA4E0-6E10-4A0E-9F0A-86476AAEB385}">
      <dsp:nvSpPr>
        <dsp:cNvPr id="0" name=""/>
        <dsp:cNvSpPr/>
      </dsp:nvSpPr>
      <dsp:spPr>
        <a:xfrm>
          <a:off x="566545" y="3767272"/>
          <a:ext cx="738857" cy="7388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50835E-BC87-4F8B-80D2-555E53219073}">
      <dsp:nvSpPr>
        <dsp:cNvPr id="0" name=""/>
        <dsp:cNvSpPr/>
      </dsp:nvSpPr>
      <dsp:spPr>
        <a:xfrm>
          <a:off x="449765" y="4727674"/>
          <a:ext cx="7525997" cy="59108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174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/>
            <a:t>TRANSPARAN DAN AKUNTABEL</a:t>
          </a:r>
          <a:endParaRPr lang="en-US" sz="3200" b="1" kern="1200" dirty="0"/>
        </a:p>
      </dsp:txBody>
      <dsp:txXfrm>
        <a:off x="449765" y="4727674"/>
        <a:ext cx="7525997" cy="591085"/>
      </dsp:txXfrm>
    </dsp:sp>
    <dsp:sp modelId="{45BAA452-709B-484B-A737-104104569E21}">
      <dsp:nvSpPr>
        <dsp:cNvPr id="0" name=""/>
        <dsp:cNvSpPr/>
      </dsp:nvSpPr>
      <dsp:spPr>
        <a:xfrm>
          <a:off x="80337" y="4653788"/>
          <a:ext cx="738857" cy="7388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496FD-76C5-8245-ADF2-B5C598D2F58C}">
      <dsp:nvSpPr>
        <dsp:cNvPr id="0" name=""/>
        <dsp:cNvSpPr/>
      </dsp:nvSpPr>
      <dsp:spPr>
        <a:xfrm>
          <a:off x="1780070" y="614474"/>
          <a:ext cx="4095527" cy="4095527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5667F-8117-4037-9FC5-F344C4D2DF96}">
      <dsp:nvSpPr>
        <dsp:cNvPr id="0" name=""/>
        <dsp:cNvSpPr/>
      </dsp:nvSpPr>
      <dsp:spPr>
        <a:xfrm>
          <a:off x="1779707" y="601762"/>
          <a:ext cx="4095527" cy="4095527"/>
        </a:xfrm>
        <a:prstGeom prst="blockArc">
          <a:avLst>
            <a:gd name="adj1" fmla="val 5399376"/>
            <a:gd name="adj2" fmla="val 10734507"/>
            <a:gd name="adj3" fmla="val 4642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576E4-4F45-41C7-835E-3A83BC64DF22}">
      <dsp:nvSpPr>
        <dsp:cNvPr id="0" name=""/>
        <dsp:cNvSpPr/>
      </dsp:nvSpPr>
      <dsp:spPr>
        <a:xfrm>
          <a:off x="1780433" y="576370"/>
          <a:ext cx="4095527" cy="4095527"/>
        </a:xfrm>
        <a:prstGeom prst="blockArc">
          <a:avLst>
            <a:gd name="adj1" fmla="val 65493"/>
            <a:gd name="adj2" fmla="val 5400624"/>
            <a:gd name="adj3" fmla="val 4642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0FB24-FF38-4A71-98DA-9047EB77791E}">
      <dsp:nvSpPr>
        <dsp:cNvPr id="0" name=""/>
        <dsp:cNvSpPr/>
      </dsp:nvSpPr>
      <dsp:spPr>
        <a:xfrm>
          <a:off x="1792807" y="589000"/>
          <a:ext cx="4095527" cy="4095527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EE32A-B767-485F-AAE6-CC2165809888}">
      <dsp:nvSpPr>
        <dsp:cNvPr id="0" name=""/>
        <dsp:cNvSpPr/>
      </dsp:nvSpPr>
      <dsp:spPr>
        <a:xfrm>
          <a:off x="2884893" y="1719297"/>
          <a:ext cx="1885881" cy="1885881"/>
        </a:xfrm>
        <a:prstGeom prst="ellipse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PENGELOLAAN PENDIDIKAN</a:t>
          </a:r>
        </a:p>
      </dsp:txBody>
      <dsp:txXfrm>
        <a:off x="3161074" y="1995478"/>
        <a:ext cx="1333519" cy="1333519"/>
      </dsp:txXfrm>
    </dsp:sp>
    <dsp:sp modelId="{3F1D67B5-4378-4B45-B402-DC2D1253F169}">
      <dsp:nvSpPr>
        <dsp:cNvPr id="0" name=""/>
        <dsp:cNvSpPr/>
      </dsp:nvSpPr>
      <dsp:spPr>
        <a:xfrm>
          <a:off x="3029163" y="-136671"/>
          <a:ext cx="1597341" cy="1597341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Perencanaan</a:t>
          </a:r>
          <a:r>
            <a:rPr lang="en-US" sz="1600" kern="1200" dirty="0"/>
            <a:t> Program</a:t>
          </a:r>
        </a:p>
      </dsp:txBody>
      <dsp:txXfrm>
        <a:off x="3263088" y="97254"/>
        <a:ext cx="1129491" cy="1129491"/>
      </dsp:txXfrm>
    </dsp:sp>
    <dsp:sp modelId="{36B59FC5-2371-4F56-9A2D-FA60BB5D519A}">
      <dsp:nvSpPr>
        <dsp:cNvPr id="0" name=""/>
        <dsp:cNvSpPr/>
      </dsp:nvSpPr>
      <dsp:spPr>
        <a:xfrm>
          <a:off x="5029402" y="1863567"/>
          <a:ext cx="1597341" cy="1597341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Pelaksanaan</a:t>
          </a:r>
          <a:r>
            <a:rPr lang="en-US" sz="1600" kern="1200" dirty="0"/>
            <a:t> Program &amp; </a:t>
          </a:r>
          <a:r>
            <a:rPr lang="en-US" sz="1600" kern="1200" dirty="0" err="1"/>
            <a:t>Pelibatan</a:t>
          </a:r>
          <a:r>
            <a:rPr lang="en-US" sz="1600" kern="1200" dirty="0"/>
            <a:t> </a:t>
          </a:r>
          <a:r>
            <a:rPr lang="en-US" sz="1600" kern="1200" dirty="0" err="1"/>
            <a:t>Pemangku</a:t>
          </a:r>
          <a:r>
            <a:rPr lang="en-US" sz="1600" kern="1200" dirty="0"/>
            <a:t> </a:t>
          </a:r>
          <a:r>
            <a:rPr lang="en-US" sz="1600" kern="1200" dirty="0" err="1"/>
            <a:t>Kepentingan</a:t>
          </a:r>
          <a:endParaRPr lang="en-US" sz="1600" kern="1200" dirty="0"/>
        </a:p>
      </dsp:txBody>
      <dsp:txXfrm>
        <a:off x="5263327" y="2097492"/>
        <a:ext cx="1129491" cy="1129491"/>
      </dsp:txXfrm>
    </dsp:sp>
    <dsp:sp modelId="{0589CFC9-F21A-42D3-ACCF-AE9EAD69E0EC}">
      <dsp:nvSpPr>
        <dsp:cNvPr id="0" name=""/>
        <dsp:cNvSpPr/>
      </dsp:nvSpPr>
      <dsp:spPr>
        <a:xfrm>
          <a:off x="3029163" y="3825702"/>
          <a:ext cx="1597341" cy="1597341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Kinerja</a:t>
          </a:r>
          <a:r>
            <a:rPr lang="en-US" sz="1600" kern="1200" dirty="0"/>
            <a:t> </a:t>
          </a:r>
          <a:r>
            <a:rPr lang="en-US" sz="1600" kern="1200" dirty="0" err="1"/>
            <a:t>Kepala</a:t>
          </a:r>
          <a:r>
            <a:rPr lang="en-US" sz="1600" kern="1200" dirty="0"/>
            <a:t> </a:t>
          </a:r>
          <a:r>
            <a:rPr lang="en-US" sz="1600" kern="1200" dirty="0" err="1"/>
            <a:t>Sekolah</a:t>
          </a:r>
          <a:endParaRPr lang="en-US" sz="1600" kern="1200" dirty="0"/>
        </a:p>
      </dsp:txBody>
      <dsp:txXfrm>
        <a:off x="3263088" y="4059627"/>
        <a:ext cx="1129491" cy="1129491"/>
      </dsp:txXfrm>
    </dsp:sp>
    <dsp:sp modelId="{B5B3961E-AD84-6E4E-8BD2-A1F6FA2D31BD}">
      <dsp:nvSpPr>
        <dsp:cNvPr id="0" name=""/>
        <dsp:cNvSpPr/>
      </dsp:nvSpPr>
      <dsp:spPr>
        <a:xfrm>
          <a:off x="1028923" y="1863567"/>
          <a:ext cx="1597341" cy="1597341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Sistem</a:t>
          </a:r>
          <a:r>
            <a:rPr lang="en-US" sz="1600" kern="1200" dirty="0"/>
            <a:t> </a:t>
          </a:r>
          <a:r>
            <a:rPr lang="en-US" sz="1600" kern="1200" dirty="0" err="1"/>
            <a:t>Informasi</a:t>
          </a:r>
          <a:r>
            <a:rPr lang="en-US" sz="1600" kern="1200" dirty="0"/>
            <a:t> </a:t>
          </a:r>
          <a:r>
            <a:rPr lang="en-US" sz="1600" kern="1200" dirty="0" err="1"/>
            <a:t>Manajemen</a:t>
          </a:r>
          <a:endParaRPr lang="en-US" sz="1600" kern="1200" dirty="0"/>
        </a:p>
      </dsp:txBody>
      <dsp:txXfrm>
        <a:off x="1262848" y="2097492"/>
        <a:ext cx="1129491" cy="11294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3EE0A-341F-5444-9470-C79255236DCD}">
      <dsp:nvSpPr>
        <dsp:cNvPr id="0" name=""/>
        <dsp:cNvSpPr/>
      </dsp:nvSpPr>
      <dsp:spPr>
        <a:xfrm>
          <a:off x="621065" y="0"/>
          <a:ext cx="7178675" cy="2890796"/>
        </a:xfrm>
        <a:prstGeom prst="rightArrow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529B1F-DE27-7747-93DA-452A24AE8AEC}">
      <dsp:nvSpPr>
        <dsp:cNvPr id="0" name=""/>
        <dsp:cNvSpPr/>
      </dsp:nvSpPr>
      <dsp:spPr>
        <a:xfrm>
          <a:off x="103" y="867238"/>
          <a:ext cx="1235896" cy="1156318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chemeClr val="bg1"/>
              </a:solidFill>
            </a:rPr>
            <a:t>Seleksi</a:t>
          </a:r>
          <a:r>
            <a:rPr lang="en-US" sz="1200" b="1" kern="1200" dirty="0" smtClean="0">
              <a:solidFill>
                <a:schemeClr val="bg1"/>
              </a:solidFill>
            </a:rPr>
            <a:t> </a:t>
          </a:r>
          <a:r>
            <a:rPr lang="en-US" sz="1200" b="1" kern="1200" dirty="0" err="1" smtClean="0">
              <a:solidFill>
                <a:schemeClr val="bg1"/>
              </a:solidFill>
            </a:rPr>
            <a:t>dan</a:t>
          </a:r>
          <a:r>
            <a:rPr lang="en-US" sz="1200" b="1" kern="1200" dirty="0" smtClean="0">
              <a:solidFill>
                <a:schemeClr val="bg1"/>
              </a:solidFill>
            </a:rPr>
            <a:t> </a:t>
          </a:r>
          <a:r>
            <a:rPr lang="en-US" sz="1200" b="1" kern="1200" dirty="0" err="1" smtClean="0">
              <a:solidFill>
                <a:schemeClr val="bg1"/>
              </a:solidFill>
            </a:rPr>
            <a:t>Penetapan</a:t>
          </a:r>
          <a:r>
            <a:rPr lang="en-US" sz="1200" b="1" kern="1200" dirty="0" smtClean="0">
              <a:solidFill>
                <a:schemeClr val="bg1"/>
              </a:solidFill>
            </a:rPr>
            <a:t> </a:t>
          </a:r>
          <a:endParaRPr lang="en-US" sz="1200" b="1" kern="1200" dirty="0">
            <a:solidFill>
              <a:schemeClr val="bg1"/>
            </a:solidFill>
          </a:endParaRPr>
        </a:p>
      </dsp:txBody>
      <dsp:txXfrm>
        <a:off x="56550" y="923685"/>
        <a:ext cx="1123002" cy="1043424"/>
      </dsp:txXfrm>
    </dsp:sp>
    <dsp:sp modelId="{79A41665-1C78-DD4E-8CB5-AB2C4131D9EF}">
      <dsp:nvSpPr>
        <dsp:cNvPr id="0" name=""/>
        <dsp:cNvSpPr/>
      </dsp:nvSpPr>
      <dsp:spPr>
        <a:xfrm>
          <a:off x="1441982" y="867238"/>
          <a:ext cx="1235896" cy="1156318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chemeClr val="bg1"/>
              </a:solidFill>
            </a:rPr>
            <a:t>Bimbingan</a:t>
          </a:r>
          <a:r>
            <a:rPr lang="en-US" sz="1200" b="1" kern="1200" dirty="0" smtClean="0">
              <a:solidFill>
                <a:schemeClr val="bg1"/>
              </a:solidFill>
            </a:rPr>
            <a:t> </a:t>
          </a:r>
          <a:r>
            <a:rPr lang="en-US" sz="1200" b="1" kern="1200" dirty="0" err="1" smtClean="0">
              <a:solidFill>
                <a:schemeClr val="bg1"/>
              </a:solidFill>
            </a:rPr>
            <a:t>Teknis</a:t>
          </a:r>
          <a:r>
            <a:rPr lang="en-US" sz="1200" b="1" kern="1200" dirty="0" smtClean="0">
              <a:solidFill>
                <a:schemeClr val="bg1"/>
              </a:solidFill>
            </a:rPr>
            <a:t> </a:t>
          </a:r>
          <a:r>
            <a:rPr lang="en-US" sz="1200" b="1" kern="1200" baseline="0" dirty="0" err="1" smtClean="0">
              <a:solidFill>
                <a:schemeClr val="bg1"/>
              </a:solidFill>
            </a:rPr>
            <a:t>Sekolah</a:t>
          </a:r>
          <a:endParaRPr lang="en-US" sz="1200" b="1" kern="1200" dirty="0">
            <a:solidFill>
              <a:schemeClr val="bg1"/>
            </a:solidFill>
          </a:endParaRPr>
        </a:p>
      </dsp:txBody>
      <dsp:txXfrm>
        <a:off x="1498429" y="923685"/>
        <a:ext cx="1123002" cy="1043424"/>
      </dsp:txXfrm>
    </dsp:sp>
    <dsp:sp modelId="{1B5279B2-760E-5B40-B62B-548173DCE315}">
      <dsp:nvSpPr>
        <dsp:cNvPr id="0" name=""/>
        <dsp:cNvSpPr/>
      </dsp:nvSpPr>
      <dsp:spPr>
        <a:xfrm>
          <a:off x="2883861" y="867238"/>
          <a:ext cx="1235896" cy="1156318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chemeClr val="bg1"/>
              </a:solidFill>
            </a:rPr>
            <a:t>Fasilitasi</a:t>
          </a:r>
          <a:r>
            <a:rPr lang="en-US" sz="1200" b="1" kern="1200" dirty="0" smtClean="0">
              <a:solidFill>
                <a:schemeClr val="bg1"/>
              </a:solidFill>
            </a:rPr>
            <a:t> </a:t>
          </a:r>
          <a:r>
            <a:rPr lang="en-US" sz="1200" b="1" kern="1200" dirty="0" err="1" smtClean="0">
              <a:solidFill>
                <a:schemeClr val="bg1"/>
              </a:solidFill>
            </a:rPr>
            <a:t>Peningkatan</a:t>
          </a:r>
          <a:r>
            <a:rPr lang="en-US" sz="1200" b="1" kern="1200" dirty="0" smtClean="0">
              <a:solidFill>
                <a:schemeClr val="bg1"/>
              </a:solidFill>
            </a:rPr>
            <a:t> </a:t>
          </a:r>
          <a:r>
            <a:rPr lang="en-US" sz="1200" b="1" kern="1200" dirty="0" err="1" smtClean="0">
              <a:solidFill>
                <a:schemeClr val="bg1"/>
              </a:solidFill>
            </a:rPr>
            <a:t>mutu</a:t>
          </a:r>
          <a:r>
            <a:rPr lang="en-US" sz="1200" b="1" kern="1200" dirty="0" smtClean="0">
              <a:solidFill>
                <a:schemeClr val="bg1"/>
              </a:solidFill>
            </a:rPr>
            <a:t> </a:t>
          </a:r>
          <a:r>
            <a:rPr lang="en-US" sz="1200" b="1" kern="1200" baseline="0" dirty="0" err="1" smtClean="0">
              <a:solidFill>
                <a:schemeClr val="bg1"/>
              </a:solidFill>
            </a:rPr>
            <a:t>sekolah</a:t>
          </a:r>
          <a:endParaRPr lang="en-US" sz="1200" b="1" kern="1200" dirty="0">
            <a:solidFill>
              <a:schemeClr val="bg1"/>
            </a:solidFill>
          </a:endParaRPr>
        </a:p>
      </dsp:txBody>
      <dsp:txXfrm>
        <a:off x="2940308" y="923685"/>
        <a:ext cx="1123002" cy="1043424"/>
      </dsp:txXfrm>
    </dsp:sp>
    <dsp:sp modelId="{6BBBC3A1-F278-E74B-9041-22C13D2CBEAD}">
      <dsp:nvSpPr>
        <dsp:cNvPr id="0" name=""/>
        <dsp:cNvSpPr/>
      </dsp:nvSpPr>
      <dsp:spPr>
        <a:xfrm>
          <a:off x="4325741" y="867238"/>
          <a:ext cx="1235896" cy="1156318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err="1" smtClean="0">
              <a:solidFill>
                <a:schemeClr val="bg1"/>
              </a:solidFill>
            </a:rPr>
            <a:t>Pendampingan</a:t>
          </a:r>
          <a:endParaRPr lang="en-US" sz="1050" b="1" kern="1200" dirty="0">
            <a:solidFill>
              <a:schemeClr val="bg1"/>
            </a:solidFill>
          </a:endParaRPr>
        </a:p>
      </dsp:txBody>
      <dsp:txXfrm>
        <a:off x="4382188" y="923685"/>
        <a:ext cx="1123002" cy="1043424"/>
      </dsp:txXfrm>
    </dsp:sp>
    <dsp:sp modelId="{244F4F12-7577-0447-92DD-CC90D674E6AA}">
      <dsp:nvSpPr>
        <dsp:cNvPr id="0" name=""/>
        <dsp:cNvSpPr/>
      </dsp:nvSpPr>
      <dsp:spPr>
        <a:xfrm>
          <a:off x="5767620" y="867238"/>
          <a:ext cx="1235896" cy="1156318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/>
              </a:solidFill>
            </a:rPr>
            <a:t>Monitoring </a:t>
          </a:r>
          <a:r>
            <a:rPr lang="en-US" sz="1200" b="1" kern="1200" dirty="0" err="1" smtClean="0">
              <a:solidFill>
                <a:schemeClr val="bg1"/>
              </a:solidFill>
            </a:rPr>
            <a:t>dan</a:t>
          </a:r>
          <a:r>
            <a:rPr lang="en-US" sz="1200" b="1" kern="1200" dirty="0" smtClean="0">
              <a:solidFill>
                <a:schemeClr val="bg1"/>
              </a:solidFill>
            </a:rPr>
            <a:t> </a:t>
          </a:r>
          <a:r>
            <a:rPr lang="en-US" sz="1200" b="1" kern="1200" dirty="0" err="1" smtClean="0">
              <a:solidFill>
                <a:schemeClr val="bg1"/>
              </a:solidFill>
            </a:rPr>
            <a:t>evaluasi</a:t>
          </a:r>
          <a:endParaRPr lang="en-US" sz="1200" b="1" kern="1200" dirty="0">
            <a:solidFill>
              <a:schemeClr val="bg1"/>
            </a:solidFill>
          </a:endParaRPr>
        </a:p>
      </dsp:txBody>
      <dsp:txXfrm>
        <a:off x="5824067" y="923685"/>
        <a:ext cx="1123002" cy="1043424"/>
      </dsp:txXfrm>
    </dsp:sp>
    <dsp:sp modelId="{A10062CC-0DD6-2F4F-9834-5610B116E5D0}">
      <dsp:nvSpPr>
        <dsp:cNvPr id="0" name=""/>
        <dsp:cNvSpPr/>
      </dsp:nvSpPr>
      <dsp:spPr>
        <a:xfrm>
          <a:off x="7209500" y="867238"/>
          <a:ext cx="1235896" cy="1156318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chemeClr val="bg1"/>
              </a:solidFill>
            </a:rPr>
            <a:t>Diseminasi</a:t>
          </a:r>
          <a:endParaRPr lang="en-US" sz="1200" b="1" kern="1200" dirty="0">
            <a:solidFill>
              <a:schemeClr val="bg1"/>
            </a:solidFill>
          </a:endParaRPr>
        </a:p>
      </dsp:txBody>
      <dsp:txXfrm>
        <a:off x="7265947" y="923685"/>
        <a:ext cx="1123002" cy="10434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0F6BF-3C6E-4F92-8469-8A13E0D9BD02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9000000"/>
            <a:gd name="adj2" fmla="val 16200000"/>
            <a:gd name="adj3" fmla="val 4640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E032B-B81F-452B-B0C7-A1B603FDEAE4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1800000"/>
            <a:gd name="adj2" fmla="val 9000000"/>
            <a:gd name="adj3" fmla="val 464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0FB24-FF38-4A71-98DA-9047EB77791E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16200000"/>
            <a:gd name="adj2" fmla="val 1800000"/>
            <a:gd name="adj3" fmla="val 4640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EE32A-B767-485F-AAE6-CC2165809888}">
      <dsp:nvSpPr>
        <dsp:cNvPr id="0" name=""/>
        <dsp:cNvSpPr/>
      </dsp:nvSpPr>
      <dsp:spPr>
        <a:xfrm>
          <a:off x="2888631" y="1782648"/>
          <a:ext cx="1878404" cy="1878404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KOMPETENSI LULUSAN</a:t>
          </a:r>
        </a:p>
      </dsp:txBody>
      <dsp:txXfrm>
        <a:off x="3163717" y="2057734"/>
        <a:ext cx="1328232" cy="1328232"/>
      </dsp:txXfrm>
    </dsp:sp>
    <dsp:sp modelId="{3F1D67B5-4378-4B45-B402-DC2D1253F169}">
      <dsp:nvSpPr>
        <dsp:cNvPr id="0" name=""/>
        <dsp:cNvSpPr/>
      </dsp:nvSpPr>
      <dsp:spPr>
        <a:xfrm>
          <a:off x="3032329" y="-66740"/>
          <a:ext cx="1591008" cy="1591008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Sikap</a:t>
          </a:r>
          <a:r>
            <a:rPr lang="en-US" sz="1600" kern="1200" dirty="0"/>
            <a:t> </a:t>
          </a:r>
        </a:p>
      </dsp:txBody>
      <dsp:txXfrm>
        <a:off x="3265327" y="166258"/>
        <a:ext cx="1125012" cy="1125012"/>
      </dsp:txXfrm>
    </dsp:sp>
    <dsp:sp modelId="{A93C86CF-523C-49C4-ABFA-2985B339964F}">
      <dsp:nvSpPr>
        <dsp:cNvPr id="0" name=""/>
        <dsp:cNvSpPr/>
      </dsp:nvSpPr>
      <dsp:spPr>
        <a:xfrm>
          <a:off x="4758392" y="2922889"/>
          <a:ext cx="1591008" cy="1591008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Pengetahuan</a:t>
          </a:r>
          <a:endParaRPr lang="en-US" sz="1600" kern="1200" dirty="0"/>
        </a:p>
      </dsp:txBody>
      <dsp:txXfrm>
        <a:off x="4991390" y="3155887"/>
        <a:ext cx="1125012" cy="1125012"/>
      </dsp:txXfrm>
    </dsp:sp>
    <dsp:sp modelId="{09BA1262-EF44-45FB-BDC3-3212450DAC38}">
      <dsp:nvSpPr>
        <dsp:cNvPr id="0" name=""/>
        <dsp:cNvSpPr/>
      </dsp:nvSpPr>
      <dsp:spPr>
        <a:xfrm>
          <a:off x="1306266" y="2922889"/>
          <a:ext cx="1591008" cy="1591008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Keterampilan</a:t>
          </a:r>
          <a:endParaRPr lang="en-US" sz="1600" kern="1200" dirty="0"/>
        </a:p>
      </dsp:txBody>
      <dsp:txXfrm>
        <a:off x="1539264" y="3155887"/>
        <a:ext cx="1125012" cy="11250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0F6BF-3C6E-4F92-8469-8A13E0D9BD02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9000000"/>
            <a:gd name="adj2" fmla="val 16200000"/>
            <a:gd name="adj3" fmla="val 464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E032B-B81F-452B-B0C7-A1B603FDEAE4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1800000"/>
            <a:gd name="adj2" fmla="val 9000000"/>
            <a:gd name="adj3" fmla="val 4640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0FB24-FF38-4A71-98DA-9047EB77791E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16200000"/>
            <a:gd name="adj2" fmla="val 1800000"/>
            <a:gd name="adj3" fmla="val 464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EE32A-B767-485F-AAE6-CC2165809888}">
      <dsp:nvSpPr>
        <dsp:cNvPr id="0" name=""/>
        <dsp:cNvSpPr/>
      </dsp:nvSpPr>
      <dsp:spPr>
        <a:xfrm>
          <a:off x="2888631" y="1782648"/>
          <a:ext cx="1878404" cy="1878404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ISI PEMBELAJARAN</a:t>
          </a:r>
        </a:p>
      </dsp:txBody>
      <dsp:txXfrm>
        <a:off x="3163717" y="2057734"/>
        <a:ext cx="1328232" cy="1328232"/>
      </dsp:txXfrm>
    </dsp:sp>
    <dsp:sp modelId="{3F1D67B5-4378-4B45-B402-DC2D1253F169}">
      <dsp:nvSpPr>
        <dsp:cNvPr id="0" name=""/>
        <dsp:cNvSpPr/>
      </dsp:nvSpPr>
      <dsp:spPr>
        <a:xfrm>
          <a:off x="3032329" y="-66740"/>
          <a:ext cx="1591008" cy="1591008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Perangkat</a:t>
          </a:r>
          <a:r>
            <a:rPr lang="en-US" sz="1600" kern="1200" dirty="0"/>
            <a:t> </a:t>
          </a:r>
          <a:r>
            <a:rPr lang="en-US" sz="1600" kern="1200" dirty="0" err="1"/>
            <a:t>Pembela-jaran</a:t>
          </a:r>
          <a:endParaRPr lang="en-US" sz="1600" kern="1200" dirty="0"/>
        </a:p>
      </dsp:txBody>
      <dsp:txXfrm>
        <a:off x="3265327" y="166258"/>
        <a:ext cx="1125012" cy="1125012"/>
      </dsp:txXfrm>
    </dsp:sp>
    <dsp:sp modelId="{A93C86CF-523C-49C4-ABFA-2985B339964F}">
      <dsp:nvSpPr>
        <dsp:cNvPr id="0" name=""/>
        <dsp:cNvSpPr/>
      </dsp:nvSpPr>
      <dsp:spPr>
        <a:xfrm>
          <a:off x="4758392" y="2922889"/>
          <a:ext cx="1591008" cy="1591008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Pelaksanaan</a:t>
          </a:r>
          <a:r>
            <a:rPr lang="en-US" sz="1600" kern="1200" dirty="0"/>
            <a:t> KTSP</a:t>
          </a:r>
        </a:p>
      </dsp:txBody>
      <dsp:txXfrm>
        <a:off x="4991390" y="3155887"/>
        <a:ext cx="1125012" cy="1125012"/>
      </dsp:txXfrm>
    </dsp:sp>
    <dsp:sp modelId="{09BA1262-EF44-45FB-BDC3-3212450DAC38}">
      <dsp:nvSpPr>
        <dsp:cNvPr id="0" name=""/>
        <dsp:cNvSpPr/>
      </dsp:nvSpPr>
      <dsp:spPr>
        <a:xfrm>
          <a:off x="1306266" y="2922889"/>
          <a:ext cx="1591008" cy="1591008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Pengem-bangan</a:t>
          </a:r>
          <a:r>
            <a:rPr lang="en-US" sz="1600" kern="1200" dirty="0"/>
            <a:t> KTSP</a:t>
          </a:r>
        </a:p>
      </dsp:txBody>
      <dsp:txXfrm>
        <a:off x="1539264" y="3155887"/>
        <a:ext cx="1125012" cy="11250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0F6BF-3C6E-4F92-8469-8A13E0D9BD02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9000000"/>
            <a:gd name="adj2" fmla="val 16200000"/>
            <a:gd name="adj3" fmla="val 464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E032B-B81F-452B-B0C7-A1B603FDEAE4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1800000"/>
            <a:gd name="adj2" fmla="val 9000000"/>
            <a:gd name="adj3" fmla="val 464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0FB24-FF38-4A71-98DA-9047EB77791E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16200000"/>
            <a:gd name="adj2" fmla="val 1800000"/>
            <a:gd name="adj3" fmla="val 4640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EE32A-B767-485F-AAE6-CC2165809888}">
      <dsp:nvSpPr>
        <dsp:cNvPr id="0" name=""/>
        <dsp:cNvSpPr/>
      </dsp:nvSpPr>
      <dsp:spPr>
        <a:xfrm>
          <a:off x="2888631" y="1782648"/>
          <a:ext cx="1878404" cy="187840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PROSES PEMBELAJARAN</a:t>
          </a:r>
        </a:p>
      </dsp:txBody>
      <dsp:txXfrm>
        <a:off x="3163717" y="2057734"/>
        <a:ext cx="1328232" cy="1328232"/>
      </dsp:txXfrm>
    </dsp:sp>
    <dsp:sp modelId="{3F1D67B5-4378-4B45-B402-DC2D1253F169}">
      <dsp:nvSpPr>
        <dsp:cNvPr id="0" name=""/>
        <dsp:cNvSpPr/>
      </dsp:nvSpPr>
      <dsp:spPr>
        <a:xfrm>
          <a:off x="3032329" y="-66740"/>
          <a:ext cx="1591008" cy="1591008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Perencanaan</a:t>
          </a:r>
          <a:endParaRPr lang="en-US" sz="1600" kern="1200" dirty="0"/>
        </a:p>
      </dsp:txBody>
      <dsp:txXfrm>
        <a:off x="3265327" y="166258"/>
        <a:ext cx="1125012" cy="1125012"/>
      </dsp:txXfrm>
    </dsp:sp>
    <dsp:sp modelId="{A93C86CF-523C-49C4-ABFA-2985B339964F}">
      <dsp:nvSpPr>
        <dsp:cNvPr id="0" name=""/>
        <dsp:cNvSpPr/>
      </dsp:nvSpPr>
      <dsp:spPr>
        <a:xfrm>
          <a:off x="4758392" y="2922889"/>
          <a:ext cx="1591008" cy="1591008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Pelaksanaan</a:t>
          </a:r>
          <a:endParaRPr lang="en-US" sz="1600" kern="1200" dirty="0"/>
        </a:p>
      </dsp:txBody>
      <dsp:txXfrm>
        <a:off x="4991390" y="3155887"/>
        <a:ext cx="1125012" cy="1125012"/>
      </dsp:txXfrm>
    </dsp:sp>
    <dsp:sp modelId="{09BA1262-EF44-45FB-BDC3-3212450DAC38}">
      <dsp:nvSpPr>
        <dsp:cNvPr id="0" name=""/>
        <dsp:cNvSpPr/>
      </dsp:nvSpPr>
      <dsp:spPr>
        <a:xfrm>
          <a:off x="1306266" y="2922889"/>
          <a:ext cx="1591008" cy="1591008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Pengawasan</a:t>
          </a:r>
          <a:r>
            <a:rPr lang="en-US" sz="1400" kern="1200" dirty="0"/>
            <a:t> Dan </a:t>
          </a:r>
          <a:r>
            <a:rPr lang="en-US" sz="1400" kern="1200" dirty="0" err="1"/>
            <a:t>Penilaian</a:t>
          </a:r>
          <a:r>
            <a:rPr lang="en-US" sz="1400" kern="1200" dirty="0"/>
            <a:t> </a:t>
          </a:r>
          <a:r>
            <a:rPr lang="en-US" sz="1400" kern="1200" dirty="0" err="1"/>
            <a:t>Otentik</a:t>
          </a:r>
          <a:endParaRPr lang="en-US" sz="1400" kern="1200" dirty="0"/>
        </a:p>
      </dsp:txBody>
      <dsp:txXfrm>
        <a:off x="1539264" y="3155887"/>
        <a:ext cx="1125012" cy="11250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0F6BF-3C6E-4F92-8469-8A13E0D9BD02}">
      <dsp:nvSpPr>
        <dsp:cNvPr id="0" name=""/>
        <dsp:cNvSpPr/>
      </dsp:nvSpPr>
      <dsp:spPr>
        <a:xfrm>
          <a:off x="1787411" y="629576"/>
          <a:ext cx="4080844" cy="4080844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E032B-B81F-452B-B0C7-A1B603FDEAE4}">
      <dsp:nvSpPr>
        <dsp:cNvPr id="0" name=""/>
        <dsp:cNvSpPr/>
      </dsp:nvSpPr>
      <dsp:spPr>
        <a:xfrm>
          <a:off x="1787411" y="629576"/>
          <a:ext cx="4080844" cy="4080844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5667F-8117-4037-9FC5-F344C4D2DF96}">
      <dsp:nvSpPr>
        <dsp:cNvPr id="0" name=""/>
        <dsp:cNvSpPr/>
      </dsp:nvSpPr>
      <dsp:spPr>
        <a:xfrm>
          <a:off x="1787411" y="629576"/>
          <a:ext cx="4080844" cy="4080844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576E4-4F45-41C7-835E-3A83BC64DF22}">
      <dsp:nvSpPr>
        <dsp:cNvPr id="0" name=""/>
        <dsp:cNvSpPr/>
      </dsp:nvSpPr>
      <dsp:spPr>
        <a:xfrm>
          <a:off x="1787411" y="629576"/>
          <a:ext cx="4080844" cy="4080844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0FB24-FF38-4A71-98DA-9047EB77791E}">
      <dsp:nvSpPr>
        <dsp:cNvPr id="0" name=""/>
        <dsp:cNvSpPr/>
      </dsp:nvSpPr>
      <dsp:spPr>
        <a:xfrm>
          <a:off x="1787411" y="629576"/>
          <a:ext cx="4080844" cy="4080844"/>
        </a:xfrm>
        <a:prstGeom prst="blockArc">
          <a:avLst>
            <a:gd name="adj1" fmla="val 16200000"/>
            <a:gd name="adj2" fmla="val 20520000"/>
            <a:gd name="adj3" fmla="val 464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EE32A-B767-485F-AAE6-CC2165809888}">
      <dsp:nvSpPr>
        <dsp:cNvPr id="0" name=""/>
        <dsp:cNvSpPr/>
      </dsp:nvSpPr>
      <dsp:spPr>
        <a:xfrm>
          <a:off x="2888631" y="1730796"/>
          <a:ext cx="1878404" cy="1878404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PENILAIAN </a:t>
          </a:r>
          <a:r>
            <a:rPr lang="en-US" sz="1600" kern="1200" dirty="0" err="1"/>
            <a:t>PENDIDIKAn</a:t>
          </a:r>
          <a:endParaRPr lang="en-US" sz="1600" kern="1200" dirty="0"/>
        </a:p>
      </dsp:txBody>
      <dsp:txXfrm>
        <a:off x="3163717" y="2005882"/>
        <a:ext cx="1328232" cy="1328232"/>
      </dsp:txXfrm>
    </dsp:sp>
    <dsp:sp modelId="{3F1D67B5-4378-4B45-B402-DC2D1253F169}">
      <dsp:nvSpPr>
        <dsp:cNvPr id="0" name=""/>
        <dsp:cNvSpPr/>
      </dsp:nvSpPr>
      <dsp:spPr>
        <a:xfrm>
          <a:off x="3032329" y="-118591"/>
          <a:ext cx="1591008" cy="1591008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Aspek</a:t>
          </a:r>
          <a:endParaRPr lang="en-US" sz="1400" b="0" i="0" kern="1200" dirty="0">
            <a:latin typeface="Calibri"/>
            <a:cs typeface="Calibri"/>
          </a:endParaRPr>
        </a:p>
      </dsp:txBody>
      <dsp:txXfrm>
        <a:off x="3265327" y="114407"/>
        <a:ext cx="1125012" cy="1125012"/>
      </dsp:txXfrm>
    </dsp:sp>
    <dsp:sp modelId="{36B59FC5-2371-4F56-9A2D-FA60BB5D519A}">
      <dsp:nvSpPr>
        <dsp:cNvPr id="0" name=""/>
        <dsp:cNvSpPr/>
      </dsp:nvSpPr>
      <dsp:spPr>
        <a:xfrm>
          <a:off x="4927867" y="1258596"/>
          <a:ext cx="1591008" cy="1591008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Teknik</a:t>
          </a:r>
          <a:endParaRPr lang="en-US" sz="1400" b="0" i="0" kern="1200" dirty="0">
            <a:latin typeface="Calibri"/>
            <a:cs typeface="Calibri"/>
          </a:endParaRPr>
        </a:p>
      </dsp:txBody>
      <dsp:txXfrm>
        <a:off x="5160865" y="1491594"/>
        <a:ext cx="1125012" cy="1125012"/>
      </dsp:txXfrm>
    </dsp:sp>
    <dsp:sp modelId="{0589CFC9-F21A-42D3-ACCF-AE9EAD69E0EC}">
      <dsp:nvSpPr>
        <dsp:cNvPr id="0" name=""/>
        <dsp:cNvSpPr/>
      </dsp:nvSpPr>
      <dsp:spPr>
        <a:xfrm>
          <a:off x="4203836" y="3486935"/>
          <a:ext cx="1591008" cy="1591008"/>
        </a:xfrm>
        <a:prstGeom prst="ellipse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Tindak</a:t>
          </a:r>
          <a:r>
            <a:rPr lang="en-US" sz="1400" kern="1200" dirty="0"/>
            <a:t> </a:t>
          </a:r>
          <a:r>
            <a:rPr lang="en-US" sz="1400" kern="1200" dirty="0" err="1"/>
            <a:t>Lanjut</a:t>
          </a:r>
          <a:endParaRPr lang="en-US" sz="1600" kern="1200" dirty="0"/>
        </a:p>
      </dsp:txBody>
      <dsp:txXfrm>
        <a:off x="4436834" y="3719933"/>
        <a:ext cx="1125012" cy="1125012"/>
      </dsp:txXfrm>
    </dsp:sp>
    <dsp:sp modelId="{A93C86CF-523C-49C4-ABFA-2985B339964F}">
      <dsp:nvSpPr>
        <dsp:cNvPr id="0" name=""/>
        <dsp:cNvSpPr/>
      </dsp:nvSpPr>
      <dsp:spPr>
        <a:xfrm>
          <a:off x="1860822" y="3486935"/>
          <a:ext cx="1591008" cy="1591008"/>
        </a:xfrm>
        <a:prstGeom prst="ellipse">
          <a:avLst/>
        </a:prstGeom>
        <a:solidFill>
          <a:schemeClr val="bg2">
            <a:lumMod val="1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Instrumen</a:t>
          </a:r>
          <a:endParaRPr lang="en-US" sz="1400" kern="1200" dirty="0"/>
        </a:p>
      </dsp:txBody>
      <dsp:txXfrm>
        <a:off x="2093820" y="3719933"/>
        <a:ext cx="1125012" cy="1125012"/>
      </dsp:txXfrm>
    </dsp:sp>
    <dsp:sp modelId="{09BA1262-EF44-45FB-BDC3-3212450DAC38}">
      <dsp:nvSpPr>
        <dsp:cNvPr id="0" name=""/>
        <dsp:cNvSpPr/>
      </dsp:nvSpPr>
      <dsp:spPr>
        <a:xfrm>
          <a:off x="1136791" y="1258596"/>
          <a:ext cx="1591008" cy="1591008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Prosedur</a:t>
          </a:r>
          <a:endParaRPr lang="en-US" sz="1400" kern="1200" dirty="0"/>
        </a:p>
      </dsp:txBody>
      <dsp:txXfrm>
        <a:off x="1369789" y="1491594"/>
        <a:ext cx="1125012" cy="11250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0F6BF-3C6E-4F92-8469-8A13E0D9BD02}">
      <dsp:nvSpPr>
        <dsp:cNvPr id="0" name=""/>
        <dsp:cNvSpPr/>
      </dsp:nvSpPr>
      <dsp:spPr>
        <a:xfrm>
          <a:off x="1787411" y="629576"/>
          <a:ext cx="4080844" cy="4080844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E032B-B81F-452B-B0C7-A1B603FDEAE4}">
      <dsp:nvSpPr>
        <dsp:cNvPr id="0" name=""/>
        <dsp:cNvSpPr/>
      </dsp:nvSpPr>
      <dsp:spPr>
        <a:xfrm>
          <a:off x="1787411" y="629576"/>
          <a:ext cx="4080844" cy="4080844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5667F-8117-4037-9FC5-F344C4D2DF96}">
      <dsp:nvSpPr>
        <dsp:cNvPr id="0" name=""/>
        <dsp:cNvSpPr/>
      </dsp:nvSpPr>
      <dsp:spPr>
        <a:xfrm>
          <a:off x="1787411" y="629576"/>
          <a:ext cx="4080844" cy="4080844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576E4-4F45-41C7-835E-3A83BC64DF22}">
      <dsp:nvSpPr>
        <dsp:cNvPr id="0" name=""/>
        <dsp:cNvSpPr/>
      </dsp:nvSpPr>
      <dsp:spPr>
        <a:xfrm>
          <a:off x="1787411" y="629576"/>
          <a:ext cx="4080844" cy="4080844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0FB24-FF38-4A71-98DA-9047EB77791E}">
      <dsp:nvSpPr>
        <dsp:cNvPr id="0" name=""/>
        <dsp:cNvSpPr/>
      </dsp:nvSpPr>
      <dsp:spPr>
        <a:xfrm>
          <a:off x="1787411" y="629576"/>
          <a:ext cx="4080844" cy="4080844"/>
        </a:xfrm>
        <a:prstGeom prst="blockArc">
          <a:avLst>
            <a:gd name="adj1" fmla="val 16200000"/>
            <a:gd name="adj2" fmla="val 20520000"/>
            <a:gd name="adj3" fmla="val 464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EE32A-B767-485F-AAE6-CC2165809888}">
      <dsp:nvSpPr>
        <dsp:cNvPr id="0" name=""/>
        <dsp:cNvSpPr/>
      </dsp:nvSpPr>
      <dsp:spPr>
        <a:xfrm>
          <a:off x="2888631" y="1730796"/>
          <a:ext cx="1878404" cy="1878404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PENDIDIK DAN TENAGA KEPENDIDIKAN</a:t>
          </a:r>
        </a:p>
      </dsp:txBody>
      <dsp:txXfrm>
        <a:off x="3163717" y="2005882"/>
        <a:ext cx="1328232" cy="1328232"/>
      </dsp:txXfrm>
    </dsp:sp>
    <dsp:sp modelId="{3F1D67B5-4378-4B45-B402-DC2D1253F169}">
      <dsp:nvSpPr>
        <dsp:cNvPr id="0" name=""/>
        <dsp:cNvSpPr/>
      </dsp:nvSpPr>
      <dsp:spPr>
        <a:xfrm>
          <a:off x="3032329" y="-118591"/>
          <a:ext cx="1591008" cy="1591008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err="1">
              <a:latin typeface="Calibri"/>
              <a:cs typeface="Calibri"/>
            </a:rPr>
            <a:t>Ketersediaan</a:t>
          </a:r>
          <a:r>
            <a:rPr lang="en-US" sz="1600" b="0" i="0" kern="1200" dirty="0">
              <a:latin typeface="Calibri"/>
              <a:cs typeface="Calibri"/>
            </a:rPr>
            <a:t> </a:t>
          </a:r>
          <a:r>
            <a:rPr lang="en-US" sz="1600" b="0" i="0" kern="1200" dirty="0" err="1">
              <a:latin typeface="Calibri"/>
              <a:cs typeface="Calibri"/>
            </a:rPr>
            <a:t>dan</a:t>
          </a:r>
          <a:r>
            <a:rPr lang="en-US" sz="1600" b="0" i="0" kern="1200" dirty="0">
              <a:latin typeface="Calibri"/>
              <a:cs typeface="Calibri"/>
            </a:rPr>
            <a:t> </a:t>
          </a:r>
          <a:r>
            <a:rPr lang="en-US" sz="1600" b="0" i="0" kern="1200" dirty="0" err="1">
              <a:latin typeface="Calibri"/>
              <a:cs typeface="Calibri"/>
            </a:rPr>
            <a:t>Kompetensi</a:t>
          </a:r>
          <a:r>
            <a:rPr lang="en-US" sz="1600" b="0" i="0" kern="1200" dirty="0">
              <a:latin typeface="Calibri"/>
              <a:cs typeface="Calibri"/>
            </a:rPr>
            <a:t> Guru</a:t>
          </a:r>
        </a:p>
      </dsp:txBody>
      <dsp:txXfrm>
        <a:off x="3265327" y="114407"/>
        <a:ext cx="1125012" cy="1125012"/>
      </dsp:txXfrm>
    </dsp:sp>
    <dsp:sp modelId="{36B59FC5-2371-4F56-9A2D-FA60BB5D519A}">
      <dsp:nvSpPr>
        <dsp:cNvPr id="0" name=""/>
        <dsp:cNvSpPr/>
      </dsp:nvSpPr>
      <dsp:spPr>
        <a:xfrm>
          <a:off x="4927867" y="1258596"/>
          <a:ext cx="1591008" cy="1591008"/>
        </a:xfrm>
        <a:prstGeom prst="ellipse">
          <a:avLst/>
        </a:prstGeom>
        <a:solidFill>
          <a:schemeClr val="bg2">
            <a:lumMod val="1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err="1">
              <a:latin typeface="Calibri"/>
              <a:cs typeface="Calibri"/>
            </a:rPr>
            <a:t>Ketersediaan</a:t>
          </a:r>
          <a:r>
            <a:rPr lang="en-US" sz="1600" b="0" i="0" kern="1200" dirty="0">
              <a:latin typeface="Calibri"/>
              <a:cs typeface="Calibri"/>
            </a:rPr>
            <a:t> </a:t>
          </a:r>
          <a:r>
            <a:rPr lang="en-US" sz="1600" b="0" i="0" kern="1200" dirty="0" err="1">
              <a:latin typeface="Calibri"/>
              <a:cs typeface="Calibri"/>
            </a:rPr>
            <a:t>dan</a:t>
          </a:r>
          <a:r>
            <a:rPr lang="en-US" sz="1600" b="0" i="0" kern="1200" dirty="0">
              <a:latin typeface="Calibri"/>
              <a:cs typeface="Calibri"/>
            </a:rPr>
            <a:t> </a:t>
          </a:r>
          <a:r>
            <a:rPr lang="en-US" sz="1600" b="0" i="0" kern="1200" dirty="0" err="1">
              <a:latin typeface="Calibri"/>
              <a:cs typeface="Calibri"/>
            </a:rPr>
            <a:t>Kompetensi</a:t>
          </a:r>
          <a:r>
            <a:rPr lang="en-US" sz="1600" b="0" i="0" kern="1200" dirty="0">
              <a:latin typeface="Calibri"/>
              <a:cs typeface="Calibri"/>
            </a:rPr>
            <a:t> </a:t>
          </a:r>
          <a:r>
            <a:rPr lang="en-US" sz="1600" b="0" i="0" kern="1200" dirty="0" err="1">
              <a:latin typeface="Calibri"/>
              <a:cs typeface="Calibri"/>
            </a:rPr>
            <a:t>Kepala</a:t>
          </a:r>
          <a:r>
            <a:rPr lang="en-US" sz="1600" b="0" i="0" kern="1200" dirty="0">
              <a:latin typeface="Calibri"/>
              <a:cs typeface="Calibri"/>
            </a:rPr>
            <a:t> </a:t>
          </a:r>
          <a:r>
            <a:rPr lang="en-US" sz="1600" b="0" i="0" kern="1200" dirty="0" err="1">
              <a:latin typeface="Calibri"/>
              <a:cs typeface="Calibri"/>
            </a:rPr>
            <a:t>Sekolah</a:t>
          </a:r>
          <a:endParaRPr lang="en-US" sz="1600" b="0" i="0" kern="1200" dirty="0">
            <a:latin typeface="Calibri"/>
            <a:cs typeface="Calibri"/>
          </a:endParaRPr>
        </a:p>
      </dsp:txBody>
      <dsp:txXfrm>
        <a:off x="5160865" y="1491594"/>
        <a:ext cx="1125012" cy="1125012"/>
      </dsp:txXfrm>
    </dsp:sp>
    <dsp:sp modelId="{0589CFC9-F21A-42D3-ACCF-AE9EAD69E0EC}">
      <dsp:nvSpPr>
        <dsp:cNvPr id="0" name=""/>
        <dsp:cNvSpPr/>
      </dsp:nvSpPr>
      <dsp:spPr>
        <a:xfrm>
          <a:off x="4203836" y="3486935"/>
          <a:ext cx="1591008" cy="1591008"/>
        </a:xfrm>
        <a:prstGeom prst="ellipse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Ketersediaan</a:t>
          </a:r>
          <a:r>
            <a:rPr lang="en-US" sz="1600" kern="1200" dirty="0"/>
            <a:t>  </a:t>
          </a:r>
          <a:r>
            <a:rPr lang="en-US" sz="1600" kern="1200" dirty="0" err="1"/>
            <a:t>dan</a:t>
          </a:r>
          <a:r>
            <a:rPr lang="en-US" sz="1600" kern="1200" dirty="0"/>
            <a:t> </a:t>
          </a:r>
          <a:r>
            <a:rPr lang="en-US" sz="1600" kern="1200" dirty="0" err="1"/>
            <a:t>Kompetensi</a:t>
          </a:r>
          <a:r>
            <a:rPr lang="en-US" sz="1600" kern="1200" dirty="0"/>
            <a:t> </a:t>
          </a:r>
          <a:r>
            <a:rPr lang="en-US" sz="1600" kern="1200" dirty="0" err="1"/>
            <a:t>Tenaga</a:t>
          </a:r>
          <a:r>
            <a:rPr lang="en-US" sz="1600" kern="1200" dirty="0"/>
            <a:t> </a:t>
          </a:r>
          <a:r>
            <a:rPr lang="en-US" sz="1600" kern="1200" dirty="0" err="1"/>
            <a:t>Administrasi</a:t>
          </a:r>
          <a:endParaRPr lang="en-US" sz="1800" kern="1200" dirty="0"/>
        </a:p>
      </dsp:txBody>
      <dsp:txXfrm>
        <a:off x="4436834" y="3719933"/>
        <a:ext cx="1125012" cy="1125012"/>
      </dsp:txXfrm>
    </dsp:sp>
    <dsp:sp modelId="{A93C86CF-523C-49C4-ABFA-2985B339964F}">
      <dsp:nvSpPr>
        <dsp:cNvPr id="0" name=""/>
        <dsp:cNvSpPr/>
      </dsp:nvSpPr>
      <dsp:spPr>
        <a:xfrm>
          <a:off x="1860822" y="3486935"/>
          <a:ext cx="1591008" cy="1591008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Ketersediaan</a:t>
          </a:r>
          <a:r>
            <a:rPr lang="en-US" sz="1600" kern="1200" dirty="0"/>
            <a:t>  </a:t>
          </a:r>
          <a:r>
            <a:rPr lang="en-US" sz="1600" kern="1200" dirty="0" err="1"/>
            <a:t>dan</a:t>
          </a:r>
          <a:r>
            <a:rPr lang="en-US" sz="1600" kern="1200" dirty="0"/>
            <a:t> </a:t>
          </a:r>
          <a:r>
            <a:rPr lang="en-US" sz="1600" kern="1200" dirty="0" err="1"/>
            <a:t>Kompetensi</a:t>
          </a:r>
          <a:r>
            <a:rPr lang="en-US" sz="1600" kern="1200" dirty="0"/>
            <a:t> </a:t>
          </a:r>
          <a:r>
            <a:rPr lang="en-US" sz="1600" kern="1200" dirty="0" err="1"/>
            <a:t>Laboran</a:t>
          </a:r>
          <a:endParaRPr lang="en-US" sz="1600" kern="1200" dirty="0"/>
        </a:p>
      </dsp:txBody>
      <dsp:txXfrm>
        <a:off x="2093820" y="3719933"/>
        <a:ext cx="1125012" cy="1125012"/>
      </dsp:txXfrm>
    </dsp:sp>
    <dsp:sp modelId="{09BA1262-EF44-45FB-BDC3-3212450DAC38}">
      <dsp:nvSpPr>
        <dsp:cNvPr id="0" name=""/>
        <dsp:cNvSpPr/>
      </dsp:nvSpPr>
      <dsp:spPr>
        <a:xfrm>
          <a:off x="1136791" y="1258596"/>
          <a:ext cx="1591008" cy="1591008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Ketersediaan</a:t>
          </a:r>
          <a:r>
            <a:rPr lang="en-US" sz="1600" kern="1200" dirty="0"/>
            <a:t>  </a:t>
          </a:r>
          <a:r>
            <a:rPr lang="en-US" sz="1600" kern="1200" dirty="0" err="1"/>
            <a:t>dan</a:t>
          </a:r>
          <a:r>
            <a:rPr lang="en-US" sz="1600" kern="1200" dirty="0"/>
            <a:t> </a:t>
          </a:r>
          <a:r>
            <a:rPr lang="en-US" sz="1600" kern="1200" dirty="0" err="1"/>
            <a:t>Kompetensi</a:t>
          </a:r>
          <a:r>
            <a:rPr lang="en-US" sz="1600" kern="1200" dirty="0"/>
            <a:t> </a:t>
          </a:r>
          <a:r>
            <a:rPr lang="en-US" sz="1600" kern="1200" dirty="0" err="1"/>
            <a:t>Pustakawan</a:t>
          </a:r>
          <a:r>
            <a:rPr lang="en-US" sz="1600" kern="1200" dirty="0"/>
            <a:t> </a:t>
          </a:r>
        </a:p>
      </dsp:txBody>
      <dsp:txXfrm>
        <a:off x="1369789" y="1491594"/>
        <a:ext cx="1125012" cy="11250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0F6BF-3C6E-4F92-8469-8A13E0D9BD02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9000000"/>
            <a:gd name="adj2" fmla="val 16200000"/>
            <a:gd name="adj3" fmla="val 464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E032B-B81F-452B-B0C7-A1B603FDEAE4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1800000"/>
            <a:gd name="adj2" fmla="val 9000000"/>
            <a:gd name="adj3" fmla="val 464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0FB24-FF38-4A71-98DA-9047EB77791E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16200000"/>
            <a:gd name="adj2" fmla="val 1800000"/>
            <a:gd name="adj3" fmla="val 464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EE32A-B767-485F-AAE6-CC2165809888}">
      <dsp:nvSpPr>
        <dsp:cNvPr id="0" name=""/>
        <dsp:cNvSpPr/>
      </dsp:nvSpPr>
      <dsp:spPr>
        <a:xfrm>
          <a:off x="2888631" y="1782648"/>
          <a:ext cx="1878404" cy="1878404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SARANA DAN PRASARANA</a:t>
          </a:r>
        </a:p>
      </dsp:txBody>
      <dsp:txXfrm>
        <a:off x="3163717" y="2057734"/>
        <a:ext cx="1328232" cy="1328232"/>
      </dsp:txXfrm>
    </dsp:sp>
    <dsp:sp modelId="{3F1D67B5-4378-4B45-B402-DC2D1253F169}">
      <dsp:nvSpPr>
        <dsp:cNvPr id="0" name=""/>
        <dsp:cNvSpPr/>
      </dsp:nvSpPr>
      <dsp:spPr>
        <a:xfrm>
          <a:off x="3032329" y="-66740"/>
          <a:ext cx="1591008" cy="1591008"/>
        </a:xfrm>
        <a:prstGeom prst="ellipse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Kapasitas</a:t>
          </a:r>
          <a:r>
            <a:rPr lang="en-US" sz="1600" kern="1200" dirty="0"/>
            <a:t> </a:t>
          </a:r>
          <a:r>
            <a:rPr lang="en-US" sz="1600" kern="1200" dirty="0" err="1"/>
            <a:t>dan</a:t>
          </a:r>
          <a:r>
            <a:rPr lang="en-US" sz="1600" kern="1200" dirty="0"/>
            <a:t> </a:t>
          </a:r>
          <a:r>
            <a:rPr lang="en-US" sz="1600" kern="1200" dirty="0" err="1"/>
            <a:t>Daya</a:t>
          </a:r>
          <a:r>
            <a:rPr lang="en-US" sz="1600" kern="1200" dirty="0"/>
            <a:t> </a:t>
          </a:r>
          <a:r>
            <a:rPr lang="en-US" sz="1600" kern="1200" dirty="0" err="1"/>
            <a:t>Tampung</a:t>
          </a:r>
          <a:endParaRPr lang="en-US" sz="1600" kern="1200" dirty="0"/>
        </a:p>
      </dsp:txBody>
      <dsp:txXfrm>
        <a:off x="3265327" y="166258"/>
        <a:ext cx="1125012" cy="1125012"/>
      </dsp:txXfrm>
    </dsp:sp>
    <dsp:sp modelId="{A93C86CF-523C-49C4-ABFA-2985B339964F}">
      <dsp:nvSpPr>
        <dsp:cNvPr id="0" name=""/>
        <dsp:cNvSpPr/>
      </dsp:nvSpPr>
      <dsp:spPr>
        <a:xfrm>
          <a:off x="4758392" y="2922889"/>
          <a:ext cx="1591008" cy="1591008"/>
        </a:xfrm>
        <a:prstGeom prst="ellipse">
          <a:avLst/>
        </a:prstGeom>
        <a:solidFill>
          <a:schemeClr val="bg2">
            <a:lumMod val="1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/>
            <a:t>Sarana</a:t>
          </a:r>
          <a:r>
            <a:rPr lang="en-US" sz="1500" kern="1200" dirty="0"/>
            <a:t> </a:t>
          </a:r>
          <a:r>
            <a:rPr lang="en-US" sz="1500" kern="1200" dirty="0" err="1"/>
            <a:t>dan</a:t>
          </a:r>
          <a:r>
            <a:rPr lang="en-US" sz="1500" kern="1200" dirty="0"/>
            <a:t> </a:t>
          </a:r>
          <a:r>
            <a:rPr lang="en-US" sz="1500" kern="1200" dirty="0" err="1"/>
            <a:t>Prasarana</a:t>
          </a:r>
          <a:r>
            <a:rPr lang="en-US" sz="1500" kern="1200" dirty="0"/>
            <a:t> </a:t>
          </a:r>
          <a:r>
            <a:rPr lang="en-US" sz="1500" kern="1200" dirty="0" err="1"/>
            <a:t>Pembelajaran</a:t>
          </a:r>
          <a:endParaRPr lang="en-US" sz="1500" kern="1200" dirty="0"/>
        </a:p>
      </dsp:txBody>
      <dsp:txXfrm>
        <a:off x="4991390" y="3155887"/>
        <a:ext cx="1125012" cy="1125012"/>
      </dsp:txXfrm>
    </dsp:sp>
    <dsp:sp modelId="{09BA1262-EF44-45FB-BDC3-3212450DAC38}">
      <dsp:nvSpPr>
        <dsp:cNvPr id="0" name=""/>
        <dsp:cNvSpPr/>
      </dsp:nvSpPr>
      <dsp:spPr>
        <a:xfrm>
          <a:off x="1306266" y="2922889"/>
          <a:ext cx="1591008" cy="1591008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Sarana</a:t>
          </a:r>
          <a:r>
            <a:rPr lang="en-US" sz="1400" kern="1200" dirty="0"/>
            <a:t> </a:t>
          </a:r>
          <a:r>
            <a:rPr lang="en-US" sz="1400" kern="1200" dirty="0" err="1"/>
            <a:t>dan</a:t>
          </a:r>
          <a:r>
            <a:rPr lang="en-US" sz="1400" kern="1200" dirty="0"/>
            <a:t> </a:t>
          </a:r>
          <a:r>
            <a:rPr lang="en-US" sz="1400" kern="1200" dirty="0" err="1"/>
            <a:t>Prasarana</a:t>
          </a:r>
          <a:r>
            <a:rPr lang="en-US" sz="1400" kern="1200" dirty="0"/>
            <a:t> </a:t>
          </a:r>
          <a:r>
            <a:rPr lang="en-US" sz="1400" kern="1200" dirty="0" err="1"/>
            <a:t>Pendukung</a:t>
          </a:r>
          <a:endParaRPr lang="en-US" sz="1400" kern="1200" dirty="0"/>
        </a:p>
      </dsp:txBody>
      <dsp:txXfrm>
        <a:off x="1539264" y="3155887"/>
        <a:ext cx="1125012" cy="11250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5667F-8117-4037-9FC5-F344C4D2DF96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9000000"/>
            <a:gd name="adj2" fmla="val 16200000"/>
            <a:gd name="adj3" fmla="val 4640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576E4-4F45-41C7-835E-3A83BC64DF22}">
      <dsp:nvSpPr>
        <dsp:cNvPr id="0" name=""/>
        <dsp:cNvSpPr/>
      </dsp:nvSpPr>
      <dsp:spPr>
        <a:xfrm>
          <a:off x="1787411" y="681428"/>
          <a:ext cx="4080844" cy="4080844"/>
        </a:xfrm>
        <a:prstGeom prst="blockArc">
          <a:avLst>
            <a:gd name="adj1" fmla="val 1800000"/>
            <a:gd name="adj2" fmla="val 9000000"/>
            <a:gd name="adj3" fmla="val 464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0FB24-FF38-4A71-98DA-9047EB77791E}">
      <dsp:nvSpPr>
        <dsp:cNvPr id="0" name=""/>
        <dsp:cNvSpPr/>
      </dsp:nvSpPr>
      <dsp:spPr>
        <a:xfrm>
          <a:off x="1800103" y="656045"/>
          <a:ext cx="4080844" cy="4080844"/>
        </a:xfrm>
        <a:prstGeom prst="blockArc">
          <a:avLst>
            <a:gd name="adj1" fmla="val 16200000"/>
            <a:gd name="adj2" fmla="val 1800000"/>
            <a:gd name="adj3" fmla="val 464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EE32A-B767-485F-AAE6-CC2165809888}">
      <dsp:nvSpPr>
        <dsp:cNvPr id="0" name=""/>
        <dsp:cNvSpPr/>
      </dsp:nvSpPr>
      <dsp:spPr>
        <a:xfrm>
          <a:off x="2888631" y="1782648"/>
          <a:ext cx="1878404" cy="1878404"/>
        </a:xfrm>
        <a:prstGeom prst="ellipse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PEMBIAYAAN PENDIDIKAN</a:t>
          </a:r>
        </a:p>
      </dsp:txBody>
      <dsp:txXfrm>
        <a:off x="3163717" y="2057734"/>
        <a:ext cx="1328232" cy="1328232"/>
      </dsp:txXfrm>
    </dsp:sp>
    <dsp:sp modelId="{3F1D67B5-4378-4B45-B402-DC2D1253F169}">
      <dsp:nvSpPr>
        <dsp:cNvPr id="0" name=""/>
        <dsp:cNvSpPr/>
      </dsp:nvSpPr>
      <dsp:spPr>
        <a:xfrm>
          <a:off x="3032329" y="-66740"/>
          <a:ext cx="1591008" cy="1591008"/>
        </a:xfrm>
        <a:prstGeom prst="ellipse">
          <a:avLst/>
        </a:prstGeom>
        <a:solidFill>
          <a:schemeClr val="bg2">
            <a:lumMod val="1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Subsidi</a:t>
          </a:r>
          <a:r>
            <a:rPr lang="en-US" sz="1600" kern="1200" dirty="0"/>
            <a:t> </a:t>
          </a:r>
          <a:r>
            <a:rPr lang="en-US" sz="1600" kern="1200" dirty="0" err="1"/>
            <a:t>Silang</a:t>
          </a:r>
          <a:endParaRPr lang="en-US" sz="1600" kern="1200" dirty="0"/>
        </a:p>
      </dsp:txBody>
      <dsp:txXfrm>
        <a:off x="3265327" y="166258"/>
        <a:ext cx="1125012" cy="1125012"/>
      </dsp:txXfrm>
    </dsp:sp>
    <dsp:sp modelId="{36B59FC5-2371-4F56-9A2D-FA60BB5D519A}">
      <dsp:nvSpPr>
        <dsp:cNvPr id="0" name=""/>
        <dsp:cNvSpPr/>
      </dsp:nvSpPr>
      <dsp:spPr>
        <a:xfrm>
          <a:off x="4758392" y="2922889"/>
          <a:ext cx="1591008" cy="1591008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Besaran</a:t>
          </a:r>
          <a:r>
            <a:rPr lang="en-US" sz="1600" kern="1200" dirty="0"/>
            <a:t> </a:t>
          </a:r>
          <a:r>
            <a:rPr lang="en-US" sz="1600" kern="1200" dirty="0" err="1"/>
            <a:t>Biaya</a:t>
          </a:r>
          <a:r>
            <a:rPr lang="en-US" sz="1600" kern="1200" dirty="0"/>
            <a:t> </a:t>
          </a:r>
          <a:r>
            <a:rPr lang="en-US" sz="1600" kern="1200" dirty="0" err="1"/>
            <a:t>Operasional</a:t>
          </a:r>
          <a:r>
            <a:rPr lang="en-US" sz="1600" kern="1200" dirty="0"/>
            <a:t> </a:t>
          </a:r>
          <a:r>
            <a:rPr lang="en-US" sz="1600" kern="1200" dirty="0" err="1"/>
            <a:t>Sekolah</a:t>
          </a:r>
          <a:r>
            <a:rPr lang="en-US" sz="1600" kern="1200" dirty="0"/>
            <a:t> </a:t>
          </a:r>
        </a:p>
      </dsp:txBody>
      <dsp:txXfrm>
        <a:off x="4991390" y="3155887"/>
        <a:ext cx="1125012" cy="1125012"/>
      </dsp:txXfrm>
    </dsp:sp>
    <dsp:sp modelId="{0589CFC9-F21A-42D3-ACCF-AE9EAD69E0EC}">
      <dsp:nvSpPr>
        <dsp:cNvPr id="0" name=""/>
        <dsp:cNvSpPr/>
      </dsp:nvSpPr>
      <dsp:spPr>
        <a:xfrm>
          <a:off x="1306266" y="2922889"/>
          <a:ext cx="1591008" cy="1591008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Pengelolaan</a:t>
          </a:r>
          <a:r>
            <a:rPr lang="en-US" sz="1600" kern="1200" dirty="0"/>
            <a:t> Dana</a:t>
          </a:r>
        </a:p>
      </dsp:txBody>
      <dsp:txXfrm>
        <a:off x="1539264" y="3155887"/>
        <a:ext cx="1125012" cy="1125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89366-CA3F-42AD-82E6-BAB9BF7C13C2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2FCBE-F4EB-49BD-AD0D-8604F38B4B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175D2-5988-4E12-ACB0-AF56BF4CA834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416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170EC-E1E2-F64B-BE66-0F262EAAB7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91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53E79-4BF2-334A-9580-B7510059A3C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0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175D2-5988-4E12-ACB0-AF56BF4CA834}" type="slidenum">
              <a:rPr lang="id-ID" smtClean="0">
                <a:solidFill>
                  <a:prstClr val="black"/>
                </a:solidFill>
              </a:rPr>
              <a:pPr/>
              <a:t>19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03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175D2-5988-4E12-ACB0-AF56BF4CA834}" type="slidenum">
              <a:rPr lang="id-ID" smtClean="0">
                <a:solidFill>
                  <a:prstClr val="black"/>
                </a:solidFill>
              </a:rPr>
              <a:pPr/>
              <a:t>21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06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175D2-5988-4E12-ACB0-AF56BF4CA834}" type="slidenum">
              <a:rPr lang="id-ID" smtClean="0">
                <a:solidFill>
                  <a:prstClr val="black"/>
                </a:solidFill>
              </a:rPr>
              <a:pPr/>
              <a:t>22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6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53E79-4BF2-334A-9580-B7510059A3C5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67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970C67-4150-4956-8729-9415F8BA8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08920"/>
            <a:ext cx="9144000" cy="1944216"/>
          </a:xfrm>
        </p:spPr>
        <p:txBody>
          <a:bodyPr anchor="ctr"/>
          <a:lstStyle>
            <a:lvl1pPr algn="ctr">
              <a:defRPr sz="60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67B7FC-7BD6-47E1-BA5F-22C947BEF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2063" y="5085184"/>
            <a:ext cx="4676753" cy="935682"/>
          </a:xfrm>
        </p:spPr>
        <p:txBody>
          <a:bodyPr anchor="ctr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52907A-3CB0-4790-A989-C433C4D1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82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F11FA0-CB36-4653-B24F-0D8BECF0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8251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F48B60-676B-471F-8CB5-EDE5EBB2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44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xmlns="" id="{5BB9F8C0-F7AF-4F69-8368-B77912D5241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935AE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55301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xmlns="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935AE9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22718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xmlns="" id="{6F70ED3E-DC11-46D8-B58F-742B498522D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935AE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875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42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-38694"/>
            <a:ext cx="7819256" cy="1325563"/>
          </a:xfrm>
        </p:spPr>
        <p:txBody>
          <a:bodyPr anchor="b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880" y="1286869"/>
            <a:ext cx="6841976" cy="1325563"/>
          </a:xfrm>
        </p:spPr>
        <p:txBody>
          <a:bodyPr>
            <a:normAutofit/>
          </a:bodyPr>
          <a:lstStyle>
            <a:lvl1pPr marL="0" indent="0" algn="just">
              <a:buNone/>
              <a:defRPr sz="2000" cap="all" baseline="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8251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8251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B821264-AC07-4573-9198-981E26063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5650" y="4724400"/>
            <a:ext cx="3565525" cy="1463675"/>
          </a:xfrm>
        </p:spPr>
        <p:txBody>
          <a:bodyPr anchor="ctr">
            <a:normAutofit/>
          </a:bodyPr>
          <a:lstStyle>
            <a:lvl1pPr marL="0" indent="0" algn="just">
              <a:buNone/>
              <a:defRPr sz="1800" cap="all" baseline="0"/>
            </a:lvl1pPr>
          </a:lstStyle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95656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842" y="2852936"/>
            <a:ext cx="4665237" cy="1709539"/>
          </a:xfrm>
        </p:spPr>
        <p:txBody>
          <a:bodyPr anchor="b"/>
          <a:lstStyle>
            <a:lvl1pPr>
              <a:defRPr sz="60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5842" y="5047036"/>
            <a:ext cx="4665237" cy="1042614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600744" y="1392145"/>
            <a:ext cx="6514877" cy="4067267"/>
          </a:xfrm>
        </p:spPr>
        <p:txBody>
          <a:bodyPr wrap="square">
            <a:spAutoFit/>
          </a:bodyPr>
          <a:lstStyle>
            <a:lvl1pPr marL="0" indent="0">
              <a:buNone/>
              <a:defRPr sz="28700" b="1" kern="0" spc="1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332297E-EF6D-4FDD-96E6-ACE1CE56D479}"/>
              </a:ext>
            </a:extLst>
          </p:cNvPr>
          <p:cNvSpPr/>
          <p:nvPr userDrawn="1"/>
        </p:nvSpPr>
        <p:spPr>
          <a:xfrm>
            <a:off x="7265843" y="4754879"/>
            <a:ext cx="897775" cy="99753"/>
          </a:xfrm>
          <a:prstGeom prst="rect">
            <a:avLst/>
          </a:prstGeom>
          <a:solidFill>
            <a:srgbClr val="935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1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018876"/>
            <a:ext cx="4665237" cy="1709539"/>
          </a:xfrm>
        </p:spPr>
        <p:txBody>
          <a:bodyPr anchor="b"/>
          <a:lstStyle>
            <a:lvl1pPr>
              <a:defRPr sz="60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52" y="3212976"/>
            <a:ext cx="4665237" cy="1042614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016" y="1893737"/>
            <a:ext cx="6514876" cy="4067267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None/>
              <a:defRPr lang="en-US" sz="28700" b="1" kern="0" spc="10" baseline="0" dirty="0">
                <a:solidFill>
                  <a:srgbClr val="935AE9"/>
                </a:solidFill>
                <a:latin typeface="Arial Black" panose="020B0A04020102020204" pitchFamily="34" charset="0"/>
              </a:defRPr>
            </a:lvl1pPr>
          </a:lstStyle>
          <a:p>
            <a:pPr marL="228600" lvl="0" indent="-22860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332297E-EF6D-4FDD-96E6-ACE1CE56D479}"/>
              </a:ext>
            </a:extLst>
          </p:cNvPr>
          <p:cNvSpPr/>
          <p:nvPr userDrawn="1"/>
        </p:nvSpPr>
        <p:spPr>
          <a:xfrm>
            <a:off x="335360" y="2920819"/>
            <a:ext cx="897775" cy="99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Nb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xmlns="" id="{FCF28014-3E65-4185-8A61-41CF48BFD1D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935AE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8858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888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935AE9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85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xmlns="" id="{43CB7BFF-90FC-4B9C-A382-CCC66253A07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935AE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888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61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 w/ Nber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xmlns="" id="{E1E1B251-8F17-4766-B4A3-AC613630B53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935AE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55301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7187514" cy="3893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xmlns="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935AE9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8E7A71F1-9102-4789-A51A-AA5C990FE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03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:a16="http://schemas.microsoft.com/office/drawing/2014/main" xmlns="" id="{1BD1CB4F-4AF3-4F7D-902E-BAF88F7ED72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935AE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875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7187514" cy="3893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95DE896F-F044-434B-9469-65ED994B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1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xmlns="" id="{03529427-52AB-4656-9D6F-917E978B9BC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935AE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8858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935AE9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3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xmlns="" id="{7CDAECDE-B9F3-430C-8E29-41EA67EF66F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935AE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2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E92820E-F81D-4DFD-8733-1D24A4D6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584069-DA73-4ED1-8EA9-C3006B8E9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C7D7BE-CE32-4BF8-BBEB-E4E9D6548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335E2F-C15A-4548-80F5-181D09C67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2E0BA0-643A-4B18-BC5E-12B02C3A0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4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tiff"/><Relationship Id="rId5" Type="http://schemas.openxmlformats.org/officeDocument/2006/relationships/image" Target="../media/image16.emf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66067D-2EE1-44F4-A7F3-5C548E64B7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err="1"/>
              <a:t>implementasi</a:t>
            </a:r>
            <a:r>
              <a:rPr lang="en-US" dirty="0"/>
              <a:t> </a:t>
            </a:r>
            <a:r>
              <a:rPr lang="en-US" dirty="0" smtClean="0"/>
              <a:t>SPMI</a:t>
            </a:r>
            <a:r>
              <a:rPr lang="id-ID" dirty="0" smtClean="0"/>
              <a:t> pada sekolah model tahun 2019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4E99F2-7968-48D4-A2E4-9E0BAA94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Gambar 2">
            <a:extLst>
              <a:ext uri="{FF2B5EF4-FFF2-40B4-BE49-F238E27FC236}">
                <a16:creationId xmlns:a16="http://schemas.microsoft.com/office/drawing/2014/main" xmlns="" id="{A1CBD530-5ED1-455D-8286-1C4AB4331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28" y="4708037"/>
            <a:ext cx="2240119" cy="1583695"/>
          </a:xfrm>
          <a:prstGeom prst="rect">
            <a:avLst/>
          </a:prstGeom>
        </p:spPr>
      </p:pic>
      <p:pic>
        <p:nvPicPr>
          <p:cNvPr id="8" name="Gambar 4">
            <a:extLst>
              <a:ext uri="{FF2B5EF4-FFF2-40B4-BE49-F238E27FC236}">
                <a16:creationId xmlns:a16="http://schemas.microsoft.com/office/drawing/2014/main" xmlns="" id="{9CEFF0F9-71BA-4528-AB04-EB69BF9E1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3" y="594047"/>
            <a:ext cx="1124643" cy="1128169"/>
          </a:xfrm>
          <a:prstGeom prst="rect">
            <a:avLst/>
          </a:prstGeom>
        </p:spPr>
      </p:pic>
      <p:sp>
        <p:nvSpPr>
          <p:cNvPr id="9" name="Kotak Teks 8">
            <a:extLst>
              <a:ext uri="{FF2B5EF4-FFF2-40B4-BE49-F238E27FC236}">
                <a16:creationId xmlns:a16="http://schemas.microsoft.com/office/drawing/2014/main" xmlns="" id="{966EC212-AEC9-468A-B160-12BE4CE59805}"/>
              </a:ext>
            </a:extLst>
          </p:cNvPr>
          <p:cNvSpPr txBox="1"/>
          <p:nvPr/>
        </p:nvSpPr>
        <p:spPr>
          <a:xfrm>
            <a:off x="2136711" y="692491"/>
            <a:ext cx="341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Sistem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Penjaminan Mutu 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Internal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600" b="1" noProof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Majene, </a:t>
            </a:r>
            <a:r>
              <a:rPr lang="id-ID" sz="16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Juni</a:t>
            </a:r>
            <a:r>
              <a:rPr kumimoji="0" lang="id-ID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2019</a:t>
            </a:r>
          </a:p>
        </p:txBody>
      </p:sp>
      <p:pic>
        <p:nvPicPr>
          <p:cNvPr id="10" name="Picture 9" descr="D:\Foto\IMG_17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747" y="518469"/>
            <a:ext cx="3536085" cy="2407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667017" y="5039675"/>
            <a:ext cx="493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latin typeface="Agency FB" panose="020B0503020202020204" pitchFamily="34" charset="0"/>
              </a:rPr>
              <a:t>Kementerian Pendidikan dan Kebudayaan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Lembaga Penjaminan Mutu Pendidikan (LPMP) 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Sulawesi Barat</a:t>
            </a:r>
            <a:endParaRPr lang="id-ID" sz="24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8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567682" y="961317"/>
            <a:ext cx="11180622" cy="2466207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22087">
              <a:tabLst>
                <a:tab pos="5556250" algn="l"/>
              </a:tabLst>
            </a:pPr>
            <a:r>
              <a:rPr lang="en-ID" sz="2000" dirty="0" err="1">
                <a:solidFill>
                  <a:prstClr val="black"/>
                </a:solidFill>
              </a:rPr>
              <a:t>Sekolah</a:t>
            </a:r>
            <a:r>
              <a:rPr lang="en-ID" sz="2000" dirty="0">
                <a:solidFill>
                  <a:prstClr val="black"/>
                </a:solidFill>
              </a:rPr>
              <a:t> </a:t>
            </a:r>
            <a:r>
              <a:rPr lang="en-ID" sz="2000" dirty="0" err="1">
                <a:solidFill>
                  <a:prstClr val="black"/>
                </a:solidFill>
              </a:rPr>
              <a:t>Rujukan</a:t>
            </a:r>
            <a:r>
              <a:rPr lang="en-ID" sz="2000" dirty="0">
                <a:solidFill>
                  <a:prstClr val="black"/>
                </a:solidFill>
              </a:rPr>
              <a:t>/Model adalah </a:t>
            </a:r>
            <a:r>
              <a:rPr lang="en-US" sz="2000" dirty="0" err="1">
                <a:solidFill>
                  <a:prstClr val="black"/>
                </a:solidFill>
              </a:rPr>
              <a:t>sekolah</a:t>
            </a:r>
            <a:r>
              <a:rPr lang="en-US" sz="2000" dirty="0">
                <a:solidFill>
                  <a:prstClr val="black"/>
                </a:solidFill>
              </a:rPr>
              <a:t> yang </a:t>
            </a:r>
            <a:r>
              <a:rPr lang="en-US" sz="2000" dirty="0" err="1">
                <a:solidFill>
                  <a:prstClr val="black"/>
                </a:solidFill>
              </a:rPr>
              <a:t>ditetapkan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dan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dibina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oleh</a:t>
            </a:r>
            <a:r>
              <a:rPr lang="en-US" sz="2000" dirty="0">
                <a:solidFill>
                  <a:prstClr val="black"/>
                </a:solidFill>
              </a:rPr>
              <a:t> </a:t>
            </a:r>
            <a:r>
              <a:rPr lang="en-US" sz="2000" dirty="0" err="1">
                <a:solidFill>
                  <a:prstClr val="black"/>
                </a:solidFill>
              </a:rPr>
              <a:t>Direktorat</a:t>
            </a:r>
            <a:r>
              <a:rPr lang="en-US" sz="2000" dirty="0">
                <a:solidFill>
                  <a:prstClr val="black"/>
                </a:solidFill>
              </a:rPr>
              <a:t>/LPMP </a:t>
            </a:r>
            <a:r>
              <a:rPr lang="en-US" sz="2000" dirty="0" err="1">
                <a:solidFill>
                  <a:prstClr val="black"/>
                </a:solidFill>
              </a:rPr>
              <a:t>untuk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menjadi</a:t>
            </a:r>
            <a:r>
              <a:rPr lang="en-US" sz="2000" dirty="0">
                <a:solidFill>
                  <a:prstClr val="black"/>
                </a:solidFill>
              </a:rPr>
              <a:t> </a:t>
            </a:r>
            <a:r>
              <a:rPr lang="en-US" sz="2000" dirty="0" err="1">
                <a:solidFill>
                  <a:prstClr val="black"/>
                </a:solidFill>
              </a:rPr>
              <a:t>sekolah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acuan</a:t>
            </a:r>
            <a:r>
              <a:rPr lang="en-US" sz="2000" dirty="0">
                <a:solidFill>
                  <a:prstClr val="black"/>
                </a:solidFill>
              </a:rPr>
              <a:t> </a:t>
            </a:r>
            <a:r>
              <a:rPr lang="en-US" sz="2000" dirty="0" err="1">
                <a:solidFill>
                  <a:prstClr val="black"/>
                </a:solidFill>
              </a:rPr>
              <a:t>bagi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sekolah</a:t>
            </a:r>
            <a:r>
              <a:rPr lang="en-US" sz="2000" dirty="0">
                <a:solidFill>
                  <a:prstClr val="black"/>
                </a:solidFill>
              </a:rPr>
              <a:t> lain di </a:t>
            </a:r>
            <a:r>
              <a:rPr lang="en-US" sz="2000" dirty="0" err="1">
                <a:solidFill>
                  <a:prstClr val="black"/>
                </a:solidFill>
              </a:rPr>
              <a:t>sekitarnya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dalam</a:t>
            </a:r>
            <a:r>
              <a:rPr lang="en-US" sz="2000" dirty="0">
                <a:solidFill>
                  <a:prstClr val="black"/>
                </a:solidFill>
              </a:rPr>
              <a:t>: </a:t>
            </a:r>
          </a:p>
          <a:p>
            <a:pPr marL="257166" indent="-257166" defTabSz="922087">
              <a:buFont typeface="+mj-lt"/>
              <a:buAutoNum type="arabicPeriod"/>
            </a:pPr>
            <a:r>
              <a:rPr lang="id-ID" sz="2000" dirty="0" err="1">
                <a:solidFill>
                  <a:prstClr val="black"/>
                </a:solidFill>
              </a:rPr>
              <a:t>P</a:t>
            </a:r>
            <a:r>
              <a:rPr lang="en-US" sz="2000" dirty="0" err="1" smtClean="0">
                <a:solidFill>
                  <a:prstClr val="black"/>
                </a:solidFill>
              </a:rPr>
              <a:t>enerapan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penjaminan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mutu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pendidikan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secara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mandiri</a:t>
            </a:r>
            <a:r>
              <a:rPr lang="en-US" sz="2000" dirty="0">
                <a:solidFill>
                  <a:prstClr val="black"/>
                </a:solidFill>
              </a:rPr>
              <a:t>; </a:t>
            </a:r>
          </a:p>
          <a:p>
            <a:pPr marL="257166" indent="-257166" defTabSz="922087">
              <a:buFont typeface="+mj-lt"/>
              <a:buAutoNum type="arabicPeriod"/>
            </a:pPr>
            <a:r>
              <a:rPr lang="id-ID" sz="2000" dirty="0" err="1">
                <a:solidFill>
                  <a:prstClr val="black"/>
                </a:solidFill>
              </a:rPr>
              <a:t>M</a:t>
            </a:r>
            <a:r>
              <a:rPr lang="en-US" sz="2000" dirty="0" err="1" smtClean="0">
                <a:solidFill>
                  <a:prstClr val="black"/>
                </a:solidFill>
              </a:rPr>
              <a:t>enerapkan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seluruh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siklus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penjaminan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mutu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pendidikan</a:t>
            </a:r>
            <a:r>
              <a:rPr lang="en-US" sz="2000" dirty="0">
                <a:solidFill>
                  <a:prstClr val="black"/>
                </a:solidFill>
              </a:rPr>
              <a:t> </a:t>
            </a:r>
            <a:r>
              <a:rPr lang="en-US" sz="2000" dirty="0" err="1">
                <a:solidFill>
                  <a:prstClr val="black"/>
                </a:solidFill>
              </a:rPr>
              <a:t>secara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sistemik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holistik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dan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berkelanjutan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sehingga</a:t>
            </a:r>
            <a:r>
              <a:rPr lang="en-US" sz="2000" dirty="0">
                <a:solidFill>
                  <a:prstClr val="black"/>
                </a:solidFill>
              </a:rPr>
              <a:t> </a:t>
            </a:r>
            <a:r>
              <a:rPr lang="en-US" sz="2000" dirty="0" err="1">
                <a:solidFill>
                  <a:prstClr val="black"/>
                </a:solidFill>
              </a:rPr>
              <a:t>budaya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mutu</a:t>
            </a:r>
            <a:r>
              <a:rPr lang="en-US" sz="2000" dirty="0">
                <a:solidFill>
                  <a:prstClr val="black"/>
                </a:solidFill>
              </a:rPr>
              <a:t> </a:t>
            </a:r>
            <a:r>
              <a:rPr lang="en-US" sz="2000" dirty="0" err="1">
                <a:solidFill>
                  <a:prstClr val="black"/>
                </a:solidFill>
              </a:rPr>
              <a:t>tumbuh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dan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berkembang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secara</a:t>
            </a:r>
            <a:r>
              <a:rPr lang="en-US" sz="2000" dirty="0">
                <a:solidFill>
                  <a:prstClr val="black"/>
                </a:solidFill>
              </a:rPr>
              <a:t> </a:t>
            </a:r>
            <a:r>
              <a:rPr lang="en-US" sz="2000" dirty="0" err="1">
                <a:solidFill>
                  <a:prstClr val="black"/>
                </a:solidFill>
              </a:rPr>
              <a:t>mandiri</a:t>
            </a:r>
            <a:r>
              <a:rPr lang="en-US" sz="2000" dirty="0">
                <a:solidFill>
                  <a:prstClr val="black"/>
                </a:solidFill>
              </a:rPr>
              <a:t>; </a:t>
            </a:r>
            <a:r>
              <a:rPr lang="en-US" sz="2000" dirty="0" err="1">
                <a:solidFill>
                  <a:prstClr val="black"/>
                </a:solidFill>
              </a:rPr>
              <a:t>serta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257166" indent="-257166" defTabSz="922087">
              <a:buFont typeface="+mj-lt"/>
              <a:buAutoNum type="arabicPeriod"/>
            </a:pPr>
            <a:r>
              <a:rPr lang="en-US" sz="2000" dirty="0" err="1">
                <a:solidFill>
                  <a:prstClr val="black"/>
                </a:solidFill>
              </a:rPr>
              <a:t>Mengembangkan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pusat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keunggulan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sesuai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dengan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karakteristik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sekolah</a:t>
            </a:r>
            <a:endParaRPr lang="en-US" sz="2000" dirty="0">
              <a:solidFill>
                <a:prstClr val="black"/>
              </a:solidFill>
            </a:endParaRPr>
          </a:p>
          <a:p>
            <a:pPr marL="257166" indent="-257166" defTabSz="922087">
              <a:buFont typeface="+mj-lt"/>
              <a:buAutoNum type="arabicPeriod"/>
            </a:pPr>
            <a:r>
              <a:rPr lang="id-ID" sz="2000" dirty="0" err="1">
                <a:solidFill>
                  <a:prstClr val="black"/>
                </a:solidFill>
              </a:rPr>
              <a:t>M</a:t>
            </a:r>
            <a:r>
              <a:rPr lang="en-US" sz="2000" dirty="0" err="1" smtClean="0">
                <a:solidFill>
                  <a:prstClr val="black"/>
                </a:solidFill>
              </a:rPr>
              <a:t>emiliki</a:t>
            </a:r>
            <a:r>
              <a:rPr lang="en-US" sz="2000" dirty="0">
                <a:solidFill>
                  <a:prstClr val="black"/>
                </a:solidFill>
              </a:rPr>
              <a:t> </a:t>
            </a:r>
            <a:r>
              <a:rPr lang="en-US" sz="2000" dirty="0" err="1">
                <a:solidFill>
                  <a:prstClr val="black"/>
                </a:solidFill>
              </a:rPr>
              <a:t>tanggungjawab</a:t>
            </a:r>
            <a:r>
              <a:rPr lang="en-US" sz="2000" dirty="0">
                <a:solidFill>
                  <a:prstClr val="black"/>
                </a:solidFill>
              </a:rPr>
              <a:t> </a:t>
            </a:r>
            <a:r>
              <a:rPr lang="en-US" sz="2000" dirty="0" err="1">
                <a:solidFill>
                  <a:prstClr val="black"/>
                </a:solidFill>
              </a:rPr>
              <a:t>untuk</a:t>
            </a:r>
            <a:r>
              <a:rPr lang="en-US" sz="2000" dirty="0">
                <a:solidFill>
                  <a:prstClr val="black"/>
                </a:solidFill>
              </a:rPr>
              <a:t> </a:t>
            </a:r>
            <a:r>
              <a:rPr lang="en-US" sz="2000" dirty="0" err="1">
                <a:solidFill>
                  <a:prstClr val="black"/>
                </a:solidFill>
              </a:rPr>
              <a:t>mengimbaskan</a:t>
            </a:r>
            <a:r>
              <a:rPr lang="en-US" sz="2000" dirty="0">
                <a:solidFill>
                  <a:prstClr val="black"/>
                </a:solidFill>
              </a:rPr>
              <a:t> </a:t>
            </a:r>
            <a:r>
              <a:rPr lang="en-US" sz="2000" dirty="0" err="1">
                <a:solidFill>
                  <a:prstClr val="black"/>
                </a:solidFill>
              </a:rPr>
              <a:t>praktik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baik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penerapan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penjaminan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mutu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pendidikan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kepada</a:t>
            </a:r>
            <a:r>
              <a:rPr lang="en-US" sz="2000" dirty="0">
                <a:solidFill>
                  <a:prstClr val="black"/>
                </a:solidFill>
              </a:rPr>
              <a:t> lima </a:t>
            </a:r>
            <a:r>
              <a:rPr lang="en-US" sz="2000" dirty="0" err="1">
                <a:solidFill>
                  <a:prstClr val="black"/>
                </a:solidFill>
              </a:rPr>
              <a:t>sekolah</a:t>
            </a:r>
            <a:r>
              <a:rPr lang="en-US" sz="2000" dirty="0">
                <a:solidFill>
                  <a:prstClr val="black"/>
                </a:solidFill>
              </a:rPr>
              <a:t> di </a:t>
            </a:r>
            <a:r>
              <a:rPr lang="en-US" sz="2000" dirty="0" err="1">
                <a:solidFill>
                  <a:prstClr val="black"/>
                </a:solidFill>
              </a:rPr>
              <a:t>sekitarnya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736924" y="354709"/>
            <a:ext cx="5043254" cy="498783"/>
          </a:xfrm>
          <a:prstGeom prst="snip2Diag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2087"/>
            <a:r>
              <a:rPr lang="en-ID" sz="2400" b="1" dirty="0">
                <a:solidFill>
                  <a:prstClr val="white"/>
                </a:solidFill>
              </a:rPr>
              <a:t>DEFINISI SEKOLAH RUJUKAN/MODEL 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868" y="4043501"/>
            <a:ext cx="1955225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 defTabSz="922087"/>
            <a:r>
              <a:rPr lang="en-US" sz="2400" dirty="0" err="1">
                <a:solidFill>
                  <a:prstClr val="white"/>
                </a:solidFill>
              </a:rPr>
              <a:t>Peran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err="1">
                <a:solidFill>
                  <a:prstClr val="white"/>
                </a:solidFill>
              </a:rPr>
              <a:t>Pemerintah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err="1">
                <a:solidFill>
                  <a:prstClr val="white"/>
                </a:solidFill>
              </a:rPr>
              <a:t>Pusat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98" y="3632638"/>
            <a:ext cx="1435974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922087"/>
            <a:r>
              <a:rPr lang="en-US" sz="2000">
                <a:solidFill>
                  <a:prstClr val="white"/>
                </a:solidFill>
              </a:rPr>
              <a:t>NORMA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9297" y="4168454"/>
            <a:ext cx="143597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922087"/>
            <a:r>
              <a:rPr lang="en-US" sz="2000">
                <a:solidFill>
                  <a:prstClr val="white"/>
                </a:solidFill>
              </a:rPr>
              <a:t>STANDAR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9296" y="4703669"/>
            <a:ext cx="1435974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 defTabSz="922087"/>
            <a:r>
              <a:rPr lang="en-US" dirty="0">
                <a:solidFill>
                  <a:prstClr val="white"/>
                </a:solidFill>
              </a:rPr>
              <a:t>PROSEDUR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59295" y="5185968"/>
            <a:ext cx="1435974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922087"/>
            <a:r>
              <a:rPr lang="en-US" sz="2000">
                <a:solidFill>
                  <a:prstClr val="white"/>
                </a:solidFill>
              </a:rPr>
              <a:t>KRITERIA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11" name="Elbow Connector 29"/>
          <p:cNvCxnSpPr>
            <a:stCxn id="4" idx="3"/>
            <a:endCxn id="6" idx="1"/>
          </p:cNvCxnSpPr>
          <p:nvPr/>
        </p:nvCxnSpPr>
        <p:spPr>
          <a:xfrm flipV="1">
            <a:off x="3020093" y="3832693"/>
            <a:ext cx="739205" cy="8109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6" idx="3"/>
            <a:endCxn id="15" idx="2"/>
          </p:cNvCxnSpPr>
          <p:nvPr/>
        </p:nvCxnSpPr>
        <p:spPr>
          <a:xfrm>
            <a:off x="5195272" y="3832693"/>
            <a:ext cx="384610" cy="80094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30"/>
          <p:cNvCxnSpPr>
            <a:stCxn id="4" idx="3"/>
            <a:endCxn id="9" idx="1"/>
          </p:cNvCxnSpPr>
          <p:nvPr/>
        </p:nvCxnSpPr>
        <p:spPr>
          <a:xfrm>
            <a:off x="3020093" y="4643666"/>
            <a:ext cx="739203" cy="2446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30"/>
          <p:cNvCxnSpPr>
            <a:stCxn id="4" idx="3"/>
            <a:endCxn id="10" idx="1"/>
          </p:cNvCxnSpPr>
          <p:nvPr/>
        </p:nvCxnSpPr>
        <p:spPr>
          <a:xfrm>
            <a:off x="3020093" y="4643666"/>
            <a:ext cx="739202" cy="742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579882" y="4114096"/>
            <a:ext cx="1627857" cy="1039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2087"/>
            <a:r>
              <a:rPr lang="en-US" dirty="0">
                <a:solidFill>
                  <a:prstClr val="white"/>
                </a:solidFill>
              </a:rPr>
              <a:t>SEKOLAH RUJUKAN/ MODEL</a:t>
            </a:r>
            <a:endParaRPr lang="id-ID" dirty="0">
              <a:solidFill>
                <a:prstClr val="white"/>
              </a:solidFill>
            </a:endParaRPr>
          </a:p>
        </p:txBody>
      </p:sp>
      <p:cxnSp>
        <p:nvCxnSpPr>
          <p:cNvPr id="16" name="Elbow Connector 30"/>
          <p:cNvCxnSpPr>
            <a:stCxn id="8" idx="3"/>
            <a:endCxn id="15" idx="2"/>
          </p:cNvCxnSpPr>
          <p:nvPr/>
        </p:nvCxnSpPr>
        <p:spPr>
          <a:xfrm>
            <a:off x="5195271" y="4368509"/>
            <a:ext cx="384611" cy="26513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30"/>
          <p:cNvCxnSpPr>
            <a:stCxn id="9" idx="3"/>
            <a:endCxn id="15" idx="2"/>
          </p:cNvCxnSpPr>
          <p:nvPr/>
        </p:nvCxnSpPr>
        <p:spPr>
          <a:xfrm flipV="1">
            <a:off x="5195270" y="4633642"/>
            <a:ext cx="384612" cy="25469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30"/>
          <p:cNvCxnSpPr>
            <a:stCxn id="10" idx="3"/>
            <a:endCxn id="15" idx="2"/>
          </p:cNvCxnSpPr>
          <p:nvPr/>
        </p:nvCxnSpPr>
        <p:spPr>
          <a:xfrm flipV="1">
            <a:off x="5195269" y="4633642"/>
            <a:ext cx="384613" cy="75238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30"/>
          <p:cNvCxnSpPr>
            <a:stCxn id="4" idx="3"/>
            <a:endCxn id="8" idx="1"/>
          </p:cNvCxnSpPr>
          <p:nvPr/>
        </p:nvCxnSpPr>
        <p:spPr>
          <a:xfrm flipV="1">
            <a:off x="3020093" y="4368509"/>
            <a:ext cx="739204" cy="275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43764" y="3897521"/>
            <a:ext cx="3565644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22087"/>
            <a:r>
              <a:rPr lang="en-US" dirty="0" err="1">
                <a:solidFill>
                  <a:prstClr val="black"/>
                </a:solidFill>
              </a:rPr>
              <a:t>Bentuk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pembinaan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pemerintah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pusat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untuk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menunjukan</a:t>
            </a:r>
            <a:r>
              <a:rPr lang="en-US" dirty="0">
                <a:solidFill>
                  <a:prstClr val="black"/>
                </a:solidFill>
              </a:rPr>
              <a:t> NSPK yang </a:t>
            </a:r>
            <a:r>
              <a:rPr lang="en-US" dirty="0" err="1">
                <a:solidFill>
                  <a:prstClr val="black"/>
                </a:solidFill>
              </a:rPr>
              <a:t>dikembangkan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efektif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layak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untuk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diterapkan</a:t>
            </a:r>
            <a:r>
              <a:rPr lang="en-US" dirty="0">
                <a:solidFill>
                  <a:prstClr val="black"/>
                </a:solidFill>
              </a:rPr>
              <a:t> di </a:t>
            </a:r>
            <a:r>
              <a:rPr lang="en-US" dirty="0" err="1">
                <a:solidFill>
                  <a:prstClr val="black"/>
                </a:solidFill>
              </a:rPr>
              <a:t>seluruh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wilayah</a:t>
            </a:r>
            <a:r>
              <a:rPr lang="en-US" dirty="0">
                <a:solidFill>
                  <a:prstClr val="black"/>
                </a:solidFill>
              </a:rPr>
              <a:t> Indonesia</a:t>
            </a:r>
          </a:p>
        </p:txBody>
      </p:sp>
      <p:cxnSp>
        <p:nvCxnSpPr>
          <p:cNvPr id="21" name="Straight Connector 20"/>
          <p:cNvCxnSpPr>
            <a:stCxn id="15" idx="6"/>
            <a:endCxn id="20" idx="1"/>
          </p:cNvCxnSpPr>
          <p:nvPr/>
        </p:nvCxnSpPr>
        <p:spPr>
          <a:xfrm>
            <a:off x="7207739" y="4633642"/>
            <a:ext cx="836025" cy="2543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74115" y="5680663"/>
            <a:ext cx="599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2087"/>
            <a:r>
              <a:rPr lang="en-US" i="1" dirty="0" err="1">
                <a:solidFill>
                  <a:prstClr val="black"/>
                </a:solidFill>
              </a:rPr>
              <a:t>Peran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Pemerintah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Pusat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Dalam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Undang-undang</a:t>
            </a:r>
            <a:r>
              <a:rPr lang="en-US" i="1" dirty="0">
                <a:solidFill>
                  <a:prstClr val="black"/>
                </a:solidFill>
              </a:rPr>
              <a:t> No.23/2014 </a:t>
            </a:r>
            <a:r>
              <a:rPr lang="en-US" i="1" dirty="0" err="1">
                <a:solidFill>
                  <a:prstClr val="black"/>
                </a:solidFill>
              </a:rPr>
              <a:t>tentang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Pemerintah</a:t>
            </a:r>
            <a:r>
              <a:rPr lang="en-US" i="1" dirty="0">
                <a:solidFill>
                  <a:prstClr val="black"/>
                </a:solidFill>
              </a:rPr>
              <a:t> Daerah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/>
          <a:p>
            <a:r>
              <a:rPr lang="id-ID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89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408" y="3834071"/>
            <a:ext cx="1900942" cy="19169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744" b="6462"/>
          <a:stretch/>
        </p:blipFill>
        <p:spPr>
          <a:xfrm>
            <a:off x="6375081" y="4621166"/>
            <a:ext cx="1137207" cy="1106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463" y="118366"/>
            <a:ext cx="9880890" cy="717303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INDIKATOR KEBERHASILAN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425" y="904602"/>
            <a:ext cx="1977600" cy="13771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48808" y="2312597"/>
            <a:ext cx="231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SEKOLAH RUJUKAN/MODEL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539" t="17522" r="10923"/>
          <a:stretch/>
        </p:blipFill>
        <p:spPr>
          <a:xfrm>
            <a:off x="1188326" y="1543603"/>
            <a:ext cx="2725049" cy="16305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2825" y="5201193"/>
            <a:ext cx="1372813" cy="82653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55186" y="5999539"/>
            <a:ext cx="2004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PUSAT KEUNGGULAN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6116" y="3208918"/>
            <a:ext cx="165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1. SEKOLAH SPMI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3849" y="4480951"/>
            <a:ext cx="910791" cy="965104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>
            <a:off x="3821965" y="1840752"/>
            <a:ext cx="753218" cy="787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16200000" flipV="1">
            <a:off x="5459812" y="2958029"/>
            <a:ext cx="753218" cy="787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flipH="1">
            <a:off x="7069774" y="1803423"/>
            <a:ext cx="753218" cy="787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967" y="1428637"/>
            <a:ext cx="1151290" cy="8017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603" y="2750266"/>
            <a:ext cx="509409" cy="3547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497" y="2927641"/>
            <a:ext cx="509409" cy="3547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8391" y="2707487"/>
            <a:ext cx="509409" cy="354750"/>
          </a:xfrm>
          <a:prstGeom prst="rect">
            <a:avLst/>
          </a:prstGeom>
        </p:spPr>
      </p:pic>
      <p:sp>
        <p:nvSpPr>
          <p:cNvPr id="33" name="Left-Right Arrow 32"/>
          <p:cNvSpPr/>
          <p:nvPr/>
        </p:nvSpPr>
        <p:spPr>
          <a:xfrm rot="18786103">
            <a:off x="8324704" y="2382994"/>
            <a:ext cx="499902" cy="219536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Left-Right Arrow 33"/>
          <p:cNvSpPr/>
          <p:nvPr/>
        </p:nvSpPr>
        <p:spPr>
          <a:xfrm rot="16200000">
            <a:off x="8814989" y="2430056"/>
            <a:ext cx="499902" cy="219536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Left-Right Arrow 34"/>
          <p:cNvSpPr/>
          <p:nvPr/>
        </p:nvSpPr>
        <p:spPr>
          <a:xfrm rot="14461028">
            <a:off x="9335230" y="2389252"/>
            <a:ext cx="499902" cy="219536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74744" y="3265275"/>
            <a:ext cx="2513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prstClr val="black"/>
                </a:solidFill>
              </a:rPr>
              <a:t>CONTOH &amp; PUSAT SUMBER BELAJAR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720" y="2085229"/>
            <a:ext cx="681437" cy="474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6013" y="4027678"/>
            <a:ext cx="2481853" cy="1384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SzPts val="1200"/>
            </a:pPr>
            <a:r>
              <a:rPr lang="id-ID" sz="1000" b="1" dirty="0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SEKOLAH RUJUKAN:</a:t>
            </a:r>
          </a:p>
          <a:p>
            <a:pPr marL="268288" indent="-268288">
              <a:lnSpc>
                <a:spcPct val="115000"/>
              </a:lnSpc>
              <a:buSzPts val="1200"/>
              <a:buFont typeface="+mj-lt"/>
              <a:buAutoNum type="alphaLcPeriod"/>
            </a:pPr>
            <a:r>
              <a:rPr lang="id-ID" sz="900" dirty="0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Berbudaya mutu</a:t>
            </a:r>
          </a:p>
          <a:p>
            <a:pPr marL="268288" indent="-268288">
              <a:lnSpc>
                <a:spcPct val="115000"/>
              </a:lnSpc>
              <a:buSzPts val="1200"/>
              <a:buFont typeface="+mj-lt"/>
              <a:buAutoNum type="alphaLcPeriod"/>
            </a:pPr>
            <a:r>
              <a:rPr lang="id-ID" sz="900" dirty="0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Meningkatnya keunggulan akademik atau non akademik;</a:t>
            </a:r>
            <a:endParaRPr lang="en-US" sz="800" dirty="0">
              <a:solidFill>
                <a:prstClr val="black"/>
              </a:solidFill>
              <a:ea typeface="Times New Roman" charset="0"/>
              <a:cs typeface="Times New Roman" charset="0"/>
            </a:endParaRPr>
          </a:p>
          <a:p>
            <a:pPr marL="268288" indent="-268288">
              <a:lnSpc>
                <a:spcPct val="115000"/>
              </a:lnSpc>
              <a:buSzPts val="1200"/>
              <a:buFont typeface="+mj-lt"/>
              <a:buAutoNum type="alphaLcPeriod"/>
            </a:pPr>
            <a:r>
              <a:rPr lang="id-ID" sz="900" dirty="0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Bertumbuhnya ekosistem pendidikan yang kondusif;</a:t>
            </a:r>
            <a:endParaRPr lang="en-US" sz="800" dirty="0">
              <a:solidFill>
                <a:prstClr val="black"/>
              </a:solidFill>
              <a:ea typeface="Times New Roman" charset="0"/>
              <a:cs typeface="Times New Roman" charset="0"/>
            </a:endParaRPr>
          </a:p>
          <a:p>
            <a:pPr marL="268288" indent="-268288">
              <a:lnSpc>
                <a:spcPct val="115000"/>
              </a:lnSpc>
              <a:buSzPts val="1200"/>
              <a:buFont typeface="+mj-lt"/>
              <a:buAutoNum type="alphaLcPeriod"/>
            </a:pPr>
            <a:r>
              <a:rPr lang="id-ID" sz="900" dirty="0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Menerapkan penguatan pendidikan karakter dan </a:t>
            </a:r>
            <a:r>
              <a:rPr lang="id-ID" sz="900" dirty="0" err="1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literasi</a:t>
            </a:r>
            <a:r>
              <a:rPr lang="id-ID" sz="900" dirty="0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;</a:t>
            </a:r>
            <a:endParaRPr lang="en-US" sz="800" dirty="0">
              <a:solidFill>
                <a:prstClr val="black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720923" y="4327267"/>
            <a:ext cx="2167989" cy="90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SzPts val="1200"/>
            </a:pPr>
            <a:r>
              <a:rPr lang="id-ID" sz="1000" b="1" dirty="0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SEKOLAH Model:</a:t>
            </a:r>
          </a:p>
          <a:p>
            <a:pPr marL="268288" indent="-268288">
              <a:lnSpc>
                <a:spcPct val="115000"/>
              </a:lnSpc>
              <a:buSzPts val="1200"/>
              <a:buFont typeface="+mj-lt"/>
              <a:buAutoNum type="alphaLcPeriod"/>
            </a:pPr>
            <a:r>
              <a:rPr lang="id-ID" sz="900" dirty="0" err="1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Penerapam</a:t>
            </a:r>
            <a:r>
              <a:rPr lang="id-ID" sz="900" dirty="0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 SPMI bahkan telah berbudaya mutu</a:t>
            </a:r>
          </a:p>
          <a:p>
            <a:pPr marL="268288" indent="-268288">
              <a:lnSpc>
                <a:spcPct val="115000"/>
              </a:lnSpc>
              <a:buSzPts val="1200"/>
              <a:buFont typeface="+mj-lt"/>
              <a:buAutoNum type="alphaLcPeriod"/>
            </a:pPr>
            <a:r>
              <a:rPr lang="en-US" sz="900" dirty="0" err="1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menunjukan</a:t>
            </a:r>
            <a:r>
              <a:rPr lang="en-US" sz="900" dirty="0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praktik</a:t>
            </a:r>
            <a:r>
              <a:rPr lang="en-US" sz="900" dirty="0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baik</a:t>
            </a:r>
            <a:r>
              <a:rPr lang="en-US" sz="900" dirty="0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dalam</a:t>
            </a:r>
            <a:r>
              <a:rPr lang="en-US" sz="900" dirty="0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memenuhi</a:t>
            </a:r>
            <a:r>
              <a:rPr lang="en-US" sz="900" dirty="0">
                <a:solidFill>
                  <a:prstClr val="black"/>
                </a:solidFill>
                <a:latin typeface="Bookman Old Style" charset="0"/>
                <a:ea typeface="Times New Roman" charset="0"/>
                <a:cs typeface="Times New Roman" charset="0"/>
              </a:rPr>
              <a:t> SNP</a:t>
            </a:r>
            <a:endParaRPr lang="en-US" sz="800" dirty="0">
              <a:solidFill>
                <a:prstClr val="black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/>
          <a:p>
            <a:r>
              <a:rPr lang="id-ID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F16DE-A0D5-4438-950F-5B1E159C2C28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1425146" y="274639"/>
            <a:ext cx="9477632" cy="623025"/>
          </a:xfrm>
          <a:solidFill>
            <a:schemeClr val="bg1">
              <a:lumMod val="65000"/>
            </a:schemeClr>
          </a:solidFill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PROSEDUR PENGEMBANGAN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34576665"/>
              </p:ext>
            </p:extLst>
          </p:nvPr>
        </p:nvGraphicFramePr>
        <p:xfrm>
          <a:off x="1981200" y="2299473"/>
          <a:ext cx="8445500" cy="2890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659925" y="1644652"/>
            <a:ext cx="1532236" cy="106182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15900" indent="-215900">
              <a:buFont typeface="+mj-lt"/>
              <a:buAutoNum type="arabicPeriod"/>
            </a:pPr>
            <a:r>
              <a:rPr lang="id-ID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diusulkan Pemda</a:t>
            </a:r>
          </a:p>
          <a:p>
            <a:pPr marL="215900" indent="-215900">
              <a:buFont typeface="+mj-lt"/>
              <a:buAutoNum type="arabicPeriod"/>
            </a:pPr>
            <a:r>
              <a:rPr lang="id-ID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diverifikasi Direktorat dan dibantu oleh LPMP</a:t>
            </a:r>
          </a:p>
          <a:p>
            <a:pPr marL="215900" indent="-215900">
              <a:buFont typeface="+mj-lt"/>
              <a:buAutoNum type="arabicPeriod"/>
            </a:pPr>
            <a:r>
              <a:rPr lang="id-ID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ditetapkan Direktorat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403980" y="4612592"/>
            <a:ext cx="1483751" cy="60016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15900" indent="-215900"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Pendampingan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oleh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LPMP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SPMI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9925" y="4616653"/>
            <a:ext cx="1532236" cy="106182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15900" indent="-215900">
              <a:buFont typeface="+mj-lt"/>
              <a:buAutoNum type="arabicPeriod"/>
            </a:pPr>
            <a:r>
              <a:rPr lang="id-ID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diusulkan Pemda</a:t>
            </a:r>
          </a:p>
          <a:p>
            <a:pPr marL="215900" indent="-215900">
              <a:buFont typeface="+mj-lt"/>
              <a:buAutoNum type="arabicPeriod"/>
            </a:pPr>
            <a:r>
              <a:rPr lang="id-ID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diverifikasi LPMP</a:t>
            </a:r>
          </a:p>
          <a:p>
            <a:pPr marL="215900" indent="-215900">
              <a:buFont typeface="+mj-lt"/>
              <a:buAutoNum type="arabicPeriod"/>
            </a:pPr>
            <a:r>
              <a:rPr lang="id-ID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direkomendasikan oleh LPMP</a:t>
            </a:r>
          </a:p>
          <a:p>
            <a:pPr marL="215900" indent="-215900">
              <a:buFont typeface="+mj-lt"/>
              <a:buAutoNum type="arabicPeriod"/>
            </a:pPr>
            <a:r>
              <a:rPr lang="id-ID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ditetapkan Direktorat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6303" y="1252237"/>
            <a:ext cx="1445742" cy="161582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15900" indent="-215900">
              <a:buFont typeface="+mj-lt"/>
              <a:buAutoNum type="arabicPeriod"/>
            </a:pPr>
            <a:r>
              <a:rPr lang="id-ID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SPMI</a:t>
            </a:r>
          </a:p>
          <a:p>
            <a:pPr marL="215900" indent="-215900">
              <a:buFont typeface="+mj-lt"/>
              <a:buAutoNum type="arabicPeriod"/>
            </a:pPr>
            <a:r>
              <a:rPr lang="id-ID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Peningkatan Mutu</a:t>
            </a:r>
          </a:p>
          <a:p>
            <a:pPr marL="215900" indent="-215900">
              <a:buFont typeface="+mj-lt"/>
              <a:buAutoNum type="arabicPeriod"/>
            </a:pPr>
            <a:r>
              <a:rPr lang="id-ID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Membangun Pusat Keunggulan</a:t>
            </a:r>
          </a:p>
          <a:p>
            <a:pPr marL="215900" indent="-215900">
              <a:buFont typeface="+mj-lt"/>
              <a:buAutoNum type="arabicPeriod"/>
            </a:pPr>
            <a:r>
              <a:rPr lang="id-ID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 sama antar lembaga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66303" y="4613081"/>
            <a:ext cx="1445742" cy="110799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noAutofit/>
          </a:bodyPr>
          <a:lstStyle/>
          <a:p>
            <a:pPr marL="215900" indent="-215900">
              <a:buFont typeface="+mj-lt"/>
              <a:buAutoNum type="arabicPeriod"/>
            </a:pPr>
            <a:r>
              <a:rPr lang="id-ID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SPMI</a:t>
            </a:r>
          </a:p>
          <a:p>
            <a:pPr marL="215900" indent="-215900">
              <a:buFont typeface="+mj-lt"/>
              <a:buAutoNum type="arabicPeriod"/>
            </a:pPr>
            <a:r>
              <a:rPr lang="id-ID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Peningkatan Mutu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6188" y="1421513"/>
            <a:ext cx="1543648" cy="14465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Bimbingan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teknis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Penyediaan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informasi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Layanan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konsultasi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Pengembangan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jejaring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kemitraan</a:t>
            </a:r>
            <a:endParaRPr lang="en-US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dll</a:t>
            </a:r>
            <a:endParaRPr lang="en-US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6188" y="4612592"/>
            <a:ext cx="1543648" cy="14465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Bimbingan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teknis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Penyediaan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informasi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Layanan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konsultasi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Pengembangan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jejaring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kemitraan</a:t>
            </a:r>
            <a:endParaRPr lang="en-US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dll</a:t>
            </a:r>
            <a:endParaRPr lang="en-US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03980" y="1428471"/>
            <a:ext cx="1483751" cy="14465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15900" indent="-215900"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Pendampingan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oleh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LPMP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SPMI</a:t>
            </a:r>
          </a:p>
          <a:p>
            <a:pPr marL="215900" indent="-215900"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Pendampingan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oleh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pihak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lain yang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telah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diverifikasi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oleh</a:t>
            </a:r>
            <a:r>
              <a:rPr lang="en-US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Direktorat</a:t>
            </a:r>
            <a:endParaRPr lang="en-US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52704" y="1421513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Sekolah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Rujukan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08282" y="5514231"/>
            <a:ext cx="157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Sekolah</a:t>
            </a:r>
            <a:r>
              <a:rPr lang="en-US" dirty="0">
                <a:solidFill>
                  <a:prstClr val="black"/>
                </a:solidFill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427538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49991" y="6282798"/>
            <a:ext cx="3715495" cy="365125"/>
          </a:xfrm>
        </p:spPr>
        <p:txBody>
          <a:bodyPr/>
          <a:lstStyle/>
          <a:p>
            <a:pPr>
              <a:defRPr/>
            </a:pPr>
            <a:fld id="{57AF16DE-A0D5-4438-950F-5B1E159C2C28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1425146" y="274639"/>
            <a:ext cx="9477632" cy="623025"/>
          </a:xfrm>
          <a:solidFill>
            <a:schemeClr val="bg1">
              <a:lumMod val="65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PEMBAGIAN PERANAN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5822" y="1563881"/>
            <a:ext cx="450363" cy="2194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SEKOLAH RUJUKAN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5822" y="3958195"/>
            <a:ext cx="450363" cy="2194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SEKOLAH MODEL</a:t>
            </a:r>
          </a:p>
        </p:txBody>
      </p:sp>
      <p:sp>
        <p:nvSpPr>
          <p:cNvPr id="6" name="Rectangle 5"/>
          <p:cNvSpPr/>
          <p:nvPr/>
        </p:nvSpPr>
        <p:spPr>
          <a:xfrm>
            <a:off x="848228" y="1463039"/>
            <a:ext cx="3666390" cy="23895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975" indent="-180975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Menetapkan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kuota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err="1">
                <a:solidFill>
                  <a:prstClr val="black"/>
                </a:solidFill>
              </a:rPr>
              <a:t>kriteria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err="1">
                <a:solidFill>
                  <a:prstClr val="black"/>
                </a:solidFill>
              </a:rPr>
              <a:t>panduan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err="1">
                <a:solidFill>
                  <a:prstClr val="black"/>
                </a:solidFill>
              </a:rPr>
              <a:t>dan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indikator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keberhasilan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80975" indent="-180975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Melakukan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verifikasi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validasi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usulan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pemerintah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daerah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80975" indent="-180975">
              <a:buFont typeface="+mj-lt"/>
              <a:buAutoNum type="arabicPeriod"/>
            </a:pPr>
            <a:r>
              <a:rPr lang="en-US" sz="1200" dirty="0">
                <a:solidFill>
                  <a:prstClr val="black"/>
                </a:solidFill>
              </a:rPr>
              <a:t>3Menetapkan </a:t>
            </a:r>
            <a:r>
              <a:rPr lang="en-US" sz="1200" dirty="0" err="1">
                <a:solidFill>
                  <a:prstClr val="black"/>
                </a:solidFill>
              </a:rPr>
              <a:t>Sekolah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Rujukan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80975" indent="-180975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Melaksanakan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bimbingan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teknis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80975" indent="-180975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Menyediakan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fasilitasi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peningkatan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mutu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80975" indent="-180975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Melakukan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pemantauan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evaluasi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pencapaian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kinerja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80975" indent="-180975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Menindaklanjuti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hasil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evaluasi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80975" indent="-180975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Bekerja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sama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dengan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pemerintah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daerah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untuk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menyebarluaskan</a:t>
            </a:r>
            <a:r>
              <a:rPr lang="en-US" sz="1200" dirty="0">
                <a:solidFill>
                  <a:prstClr val="black"/>
                </a:solidFill>
              </a:rPr>
              <a:t> best </a:t>
            </a:r>
            <a:r>
              <a:rPr lang="en-US" sz="1200" dirty="0" err="1">
                <a:solidFill>
                  <a:prstClr val="black"/>
                </a:solidFill>
              </a:rPr>
              <a:t>practises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kepada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wilayah</a:t>
            </a:r>
            <a:r>
              <a:rPr lang="en-US" sz="1200" dirty="0">
                <a:solidFill>
                  <a:prstClr val="black"/>
                </a:solidFill>
              </a:rPr>
              <a:t> lain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8229" y="3951481"/>
            <a:ext cx="3666390" cy="2234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47638" indent="-147638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Menetapkan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kuota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err="1">
                <a:solidFill>
                  <a:prstClr val="black"/>
                </a:solidFill>
              </a:rPr>
              <a:t>kriteria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err="1">
                <a:solidFill>
                  <a:prstClr val="black"/>
                </a:solidFill>
              </a:rPr>
              <a:t>panduan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err="1">
                <a:solidFill>
                  <a:prstClr val="black"/>
                </a:solidFill>
              </a:rPr>
              <a:t>dan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indikator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keberhasilan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47638" indent="-147638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Menetapkan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Sekolah</a:t>
            </a:r>
            <a:r>
              <a:rPr lang="en-US" sz="1200" dirty="0">
                <a:solidFill>
                  <a:prstClr val="black"/>
                </a:solidFill>
              </a:rPr>
              <a:t> Model;</a:t>
            </a:r>
          </a:p>
          <a:p>
            <a:pPr marL="147638" indent="-147638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Menyediakan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fasilitasi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peningkatan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mutu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47638" indent="-147638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Melakukan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pemantauan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evaluasi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pencapaian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kinerja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47638" indent="-147638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Menindaklanjuti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hasil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evaluasi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47638" indent="-147638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Bekerja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sama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dengan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pemerintah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daerah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untuk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menyebarluaskan</a:t>
            </a:r>
            <a:r>
              <a:rPr lang="en-US" sz="1200" dirty="0">
                <a:solidFill>
                  <a:prstClr val="black"/>
                </a:solidFill>
              </a:rPr>
              <a:t> best </a:t>
            </a:r>
            <a:r>
              <a:rPr lang="en-US" sz="1200" dirty="0" err="1">
                <a:solidFill>
                  <a:prstClr val="black"/>
                </a:solidFill>
              </a:rPr>
              <a:t>practises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kepada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wilayah</a:t>
            </a:r>
            <a:r>
              <a:rPr lang="en-US" sz="1200" dirty="0">
                <a:solidFill>
                  <a:prstClr val="black"/>
                </a:solidFill>
              </a:rPr>
              <a:t> lain.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96565" y="1463039"/>
            <a:ext cx="3680954" cy="23895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8913" indent="-188913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Membantu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verifikasi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validasi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usulan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pemerintah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daerah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88913" indent="-188913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Melaksanakan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bimbingan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teknis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Sistem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Penjaminan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Mutu</a:t>
            </a:r>
            <a:r>
              <a:rPr lang="en-US" sz="1200" dirty="0">
                <a:solidFill>
                  <a:prstClr val="black"/>
                </a:solidFill>
              </a:rPr>
              <a:t> Internal;</a:t>
            </a:r>
          </a:p>
          <a:p>
            <a:pPr marL="188913" indent="-188913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Menyediakan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fasilitasi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penjaminan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mutu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membantu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fasilitasi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peningkatan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mutu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88913" indent="-188913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Membantu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pelaksanaan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pemantauan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evaluasi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pencapaian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kinerja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</a:p>
          <a:p>
            <a:pPr marL="188913" indent="-188913">
              <a:buFont typeface="+mj-lt"/>
              <a:buAutoNum type="arabicPeriod"/>
            </a:pPr>
            <a:r>
              <a:rPr lang="en-US" sz="1200" dirty="0" err="1">
                <a:solidFill>
                  <a:prstClr val="black"/>
                </a:solidFill>
              </a:rPr>
              <a:t>Bekerja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sama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dengan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pemerintah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daerah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untuk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menyebarluaskan</a:t>
            </a:r>
            <a:r>
              <a:rPr lang="en-US" sz="1200" dirty="0">
                <a:solidFill>
                  <a:prstClr val="black"/>
                </a:solidFill>
              </a:rPr>
              <a:t> best </a:t>
            </a:r>
            <a:r>
              <a:rPr lang="en-US" sz="1200" dirty="0" err="1">
                <a:solidFill>
                  <a:prstClr val="black"/>
                </a:solidFill>
              </a:rPr>
              <a:t>practises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kepada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wilayah</a:t>
            </a:r>
            <a:r>
              <a:rPr lang="en-US" sz="1200" dirty="0">
                <a:solidFill>
                  <a:prstClr val="black"/>
                </a:solidFill>
              </a:rPr>
              <a:t> lain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96566" y="3951481"/>
            <a:ext cx="3680954" cy="2234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id-ID" sz="1200" dirty="0">
                <a:solidFill>
                  <a:prstClr val="black"/>
                </a:solidFill>
              </a:rPr>
              <a:t>Melakukan verifikasi dan validasi usulan pemerintah daerah;</a:t>
            </a:r>
            <a:endParaRPr lang="en-US" sz="12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id-ID" sz="1200" dirty="0">
                <a:solidFill>
                  <a:prstClr val="black"/>
                </a:solidFill>
              </a:rPr>
              <a:t>Merekomendasikan Sekolah Model;</a:t>
            </a:r>
            <a:endParaRPr lang="en-US" sz="12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id-ID" sz="1200" dirty="0">
                <a:solidFill>
                  <a:prstClr val="black"/>
                </a:solidFill>
              </a:rPr>
              <a:t>Melaksanakan bimbingan teknis;</a:t>
            </a:r>
            <a:endParaRPr lang="en-US" sz="12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id-ID" sz="1200" dirty="0">
                <a:solidFill>
                  <a:prstClr val="black"/>
                </a:solidFill>
              </a:rPr>
              <a:t>Menyediakan fasilitasi penjaminan dan peningkatan mutu;</a:t>
            </a:r>
            <a:endParaRPr lang="en-US" sz="12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id-ID" sz="1200" dirty="0">
                <a:solidFill>
                  <a:prstClr val="black"/>
                </a:solidFill>
              </a:rPr>
              <a:t>Melakukan pemantauan dan evaluasi pencapaian kinerja;</a:t>
            </a:r>
            <a:endParaRPr lang="en-US" sz="12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id-ID" sz="1200" dirty="0">
                <a:solidFill>
                  <a:prstClr val="black"/>
                </a:solidFill>
              </a:rPr>
              <a:t>Menindaklanjuti hasil evaluasi;</a:t>
            </a:r>
            <a:endParaRPr lang="en-US" sz="12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id-ID" sz="1200" dirty="0">
                <a:solidFill>
                  <a:prstClr val="black"/>
                </a:solidFill>
              </a:rPr>
              <a:t>Bekerja sama dengan pemerintah daerah untuk menyebarluaskan </a:t>
            </a:r>
            <a:r>
              <a:rPr lang="id-ID" sz="1200" i="1" dirty="0" err="1">
                <a:solidFill>
                  <a:prstClr val="black"/>
                </a:solidFill>
              </a:rPr>
              <a:t>best</a:t>
            </a:r>
            <a:r>
              <a:rPr lang="id-ID" sz="1200" i="1" dirty="0">
                <a:solidFill>
                  <a:prstClr val="black"/>
                </a:solidFill>
              </a:rPr>
              <a:t> </a:t>
            </a:r>
            <a:r>
              <a:rPr lang="id-ID" sz="1200" i="1" dirty="0" err="1">
                <a:solidFill>
                  <a:prstClr val="black"/>
                </a:solidFill>
              </a:rPr>
              <a:t>practises</a:t>
            </a:r>
            <a:r>
              <a:rPr lang="id-ID" sz="1200" dirty="0">
                <a:solidFill>
                  <a:prstClr val="black"/>
                </a:solidFill>
              </a:rPr>
              <a:t> kepada wilayah lain.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59466" y="1463037"/>
            <a:ext cx="3152920" cy="47226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eriod"/>
            </a:pPr>
            <a:r>
              <a:rPr lang="id-ID" sz="1400" dirty="0">
                <a:solidFill>
                  <a:prstClr val="black"/>
                </a:solidFill>
              </a:rPr>
              <a:t>Mengusulkan calon Sekolah Rujukan dan Sekolah Model kepada Direktorat dan/atau LPMP sesuai dengan kriteria;</a:t>
            </a:r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id-ID" sz="1400" dirty="0">
                <a:solidFill>
                  <a:prstClr val="black"/>
                </a:solidFill>
              </a:rPr>
              <a:t>Menyediakan fasilitasi peningkatan mutu;</a:t>
            </a:r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id-ID" sz="1400" dirty="0">
                <a:solidFill>
                  <a:prstClr val="black"/>
                </a:solidFill>
              </a:rPr>
              <a:t>Memfasilitasi pengimbasan Sekolah Rujukan dan Sekolah Model 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400" dirty="0">
                <a:solidFill>
                  <a:prstClr val="black"/>
                </a:solidFill>
              </a:rPr>
              <a:t>Melakukan pemantauan dan evaluasi pencapaian kinerja;</a:t>
            </a:r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id-ID" sz="1400" dirty="0">
                <a:solidFill>
                  <a:prstClr val="black"/>
                </a:solidFill>
              </a:rPr>
              <a:t>Menindaklanjuti hasil evaluasi;</a:t>
            </a:r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id-ID" sz="1400" dirty="0">
                <a:solidFill>
                  <a:prstClr val="black"/>
                </a:solidFill>
              </a:rPr>
              <a:t>Menyebarluaskan </a:t>
            </a:r>
            <a:r>
              <a:rPr lang="id-ID" sz="1400" i="1" dirty="0" err="1">
                <a:solidFill>
                  <a:prstClr val="black"/>
                </a:solidFill>
              </a:rPr>
              <a:t>best</a:t>
            </a:r>
            <a:r>
              <a:rPr lang="id-ID" sz="1400" i="1" dirty="0">
                <a:solidFill>
                  <a:prstClr val="black"/>
                </a:solidFill>
              </a:rPr>
              <a:t> </a:t>
            </a:r>
            <a:r>
              <a:rPr lang="id-ID" sz="1400" i="1" dirty="0" err="1">
                <a:solidFill>
                  <a:prstClr val="black"/>
                </a:solidFill>
              </a:rPr>
              <a:t>practises</a:t>
            </a:r>
            <a:r>
              <a:rPr lang="id-ID" sz="1400" dirty="0">
                <a:solidFill>
                  <a:prstClr val="black"/>
                </a:solidFill>
              </a:rPr>
              <a:t> Sekolah Rujukan dan Sekolah Model di wilayahnya.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3242" y="1047608"/>
            <a:ext cx="183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DIREKTORAT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01365" y="1047608"/>
            <a:ext cx="97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LPMP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615807" y="1047608"/>
            <a:ext cx="119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PEMDA</a:t>
            </a:r>
          </a:p>
        </p:txBody>
      </p:sp>
    </p:spTree>
    <p:extLst>
      <p:ext uri="{BB962C8B-B14F-4D97-AF65-F5344CB8AC3E}">
        <p14:creationId xmlns:p14="http://schemas.microsoft.com/office/powerpoint/2010/main" val="408692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50703-BF91-40A9-8F45-0C9AF11D2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16820"/>
            <a:ext cx="9144000" cy="1705980"/>
          </a:xfrm>
          <a:noFill/>
        </p:spPr>
        <p:txBody>
          <a:bodyPr anchor="ctr">
            <a:normAutofit/>
          </a:bodyPr>
          <a:lstStyle/>
          <a:p>
            <a:pPr marL="68263"/>
            <a:r>
              <a:rPr lang="id-ID" sz="4400" dirty="0"/>
              <a:t>KETERKAITAN RAPOR MUTU </a:t>
            </a:r>
            <a:r>
              <a:rPr lang="id-ID" sz="4400" dirty="0" smtClean="0"/>
              <a:t/>
            </a:r>
            <a:br>
              <a:rPr lang="id-ID" sz="4400" dirty="0" smtClean="0"/>
            </a:br>
            <a:r>
              <a:rPr lang="id-ID" sz="4400" dirty="0" smtClean="0"/>
              <a:t>DAN </a:t>
            </a:r>
            <a:r>
              <a:rPr lang="id-ID" sz="4400" dirty="0"/>
              <a:t>INSTRUMEN PEMETAAN MUTU</a:t>
            </a:r>
          </a:p>
        </p:txBody>
      </p:sp>
      <p:pic>
        <p:nvPicPr>
          <p:cNvPr id="4" name="Gambar 4">
            <a:extLst>
              <a:ext uri="{FF2B5EF4-FFF2-40B4-BE49-F238E27FC236}">
                <a16:creationId xmlns:a16="http://schemas.microsoft.com/office/drawing/2014/main" xmlns="" id="{9CEFF0F9-71BA-4528-AB04-EB69BF9E1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3" y="594047"/>
            <a:ext cx="1124643" cy="1128169"/>
          </a:xfrm>
          <a:prstGeom prst="rect">
            <a:avLst/>
          </a:prstGeom>
        </p:spPr>
      </p:pic>
      <p:sp>
        <p:nvSpPr>
          <p:cNvPr id="5" name="Kotak Teks 8">
            <a:extLst>
              <a:ext uri="{FF2B5EF4-FFF2-40B4-BE49-F238E27FC236}">
                <a16:creationId xmlns:a16="http://schemas.microsoft.com/office/drawing/2014/main" xmlns="" id="{966EC212-AEC9-468A-B160-12BE4CE59805}"/>
              </a:ext>
            </a:extLst>
          </p:cNvPr>
          <p:cNvSpPr txBox="1"/>
          <p:nvPr/>
        </p:nvSpPr>
        <p:spPr>
          <a:xfrm>
            <a:off x="2136711" y="692491"/>
            <a:ext cx="341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Sistem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Penjaminan Mutu 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Internal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600" b="1" noProof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Majene, Mei</a:t>
            </a:r>
            <a:r>
              <a:rPr kumimoji="0" lang="id-ID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2019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104E99F2-7968-48D4-A2E4-9E0BAA94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fld id="{F9036A72-EF4D-4486-A23C-054FE2E2A8D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Gambar 2">
            <a:extLst>
              <a:ext uri="{FF2B5EF4-FFF2-40B4-BE49-F238E27FC236}">
                <a16:creationId xmlns:a16="http://schemas.microsoft.com/office/drawing/2014/main" xmlns="" id="{A1CBD530-5ED1-455D-8286-1C4AB4331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28" y="4708037"/>
            <a:ext cx="2240119" cy="1583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7017" y="5039675"/>
            <a:ext cx="493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latin typeface="Agency FB" panose="020B0503020202020204" pitchFamily="34" charset="0"/>
              </a:rPr>
              <a:t>Kementerian Pendidikan dan Kebudayaan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Lembaga Penjaminan Mutu Pendidikan (LPMP) 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Sulawesi Barat</a:t>
            </a:r>
            <a:endParaRPr lang="id-ID" sz="24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62" y="149973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0000"/>
                </a:solidFill>
              </a:rPr>
              <a:t>Standar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Nasional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Pendidikan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276" t="19163" r="23792" b="6763"/>
          <a:stretch/>
        </p:blipFill>
        <p:spPr>
          <a:xfrm>
            <a:off x="3942209" y="1293235"/>
            <a:ext cx="5201793" cy="5079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059" y="2655769"/>
            <a:ext cx="40625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UU no.20/2003 </a:t>
            </a:r>
            <a:r>
              <a:rPr lang="en-US" sz="2800" dirty="0" err="1">
                <a:solidFill>
                  <a:prstClr val="black"/>
                </a:solidFill>
              </a:rPr>
              <a:t>tentang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Sisdiknas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menyatakan</a:t>
            </a:r>
            <a:r>
              <a:rPr lang="en-US" sz="2800" dirty="0">
                <a:solidFill>
                  <a:prstClr val="black"/>
                </a:solidFill>
              </a:rPr>
              <a:t> SNP </a:t>
            </a:r>
            <a:r>
              <a:rPr lang="en-US" sz="2800" dirty="0" err="1">
                <a:solidFill>
                  <a:prstClr val="black"/>
                </a:solidFill>
              </a:rPr>
              <a:t>adalah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kriteria</a:t>
            </a:r>
            <a:r>
              <a:rPr lang="en-US" sz="2800" dirty="0">
                <a:solidFill>
                  <a:prstClr val="black"/>
                </a:solidFill>
              </a:rPr>
              <a:t> minimal </a:t>
            </a:r>
            <a:r>
              <a:rPr lang="en-US" sz="2800" dirty="0" err="1">
                <a:solidFill>
                  <a:prstClr val="black"/>
                </a:solidFill>
              </a:rPr>
              <a:t>sekolah</a:t>
            </a:r>
            <a:r>
              <a:rPr lang="en-US" sz="2800" dirty="0">
                <a:solidFill>
                  <a:prstClr val="black"/>
                </a:solidFill>
              </a:rPr>
              <a:t> di Indonesia. 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/>
          <a:p>
            <a:r>
              <a:rPr lang="id-ID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Up Arrow 16"/>
          <p:cNvSpPr/>
          <p:nvPr/>
        </p:nvSpPr>
        <p:spPr>
          <a:xfrm>
            <a:off x="5295938" y="3458633"/>
            <a:ext cx="1369391" cy="337625"/>
          </a:xfrm>
          <a:prstGeom prst="upArrow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5320962" y="1198805"/>
            <a:ext cx="1369391" cy="375478"/>
          </a:xfrm>
          <a:prstGeom prst="upArrow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62011" y="3744855"/>
            <a:ext cx="4648301" cy="15789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2448" y="4100245"/>
            <a:ext cx="1280565" cy="42626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200" dirty="0">
                <a:solidFill>
                  <a:prstClr val="white"/>
                </a:solidFill>
                <a:cs typeface="Calibri"/>
              </a:rPr>
              <a:t>PTK</a:t>
            </a:r>
          </a:p>
        </p:txBody>
      </p:sp>
      <p:sp>
        <p:nvSpPr>
          <p:cNvPr id="8" name="Rectangle 7"/>
          <p:cNvSpPr/>
          <p:nvPr/>
        </p:nvSpPr>
        <p:spPr>
          <a:xfrm>
            <a:off x="5351401" y="4100245"/>
            <a:ext cx="1280565" cy="42626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b="1">
                <a:solidFill>
                  <a:prstClr val="white"/>
                </a:solidFill>
                <a:cs typeface="Calibri"/>
              </a:rPr>
              <a:t>SARANA </a:t>
            </a:r>
            <a:r>
              <a:rPr lang="en-US" sz="1400" b="1" dirty="0">
                <a:solidFill>
                  <a:prstClr val="white"/>
                </a:solidFill>
                <a:cs typeface="Calibri"/>
              </a:rPr>
              <a:t>PRASARANA</a:t>
            </a:r>
          </a:p>
        </p:txBody>
      </p:sp>
      <p:sp>
        <p:nvSpPr>
          <p:cNvPr id="9" name="Rectangle 8"/>
          <p:cNvSpPr/>
          <p:nvPr/>
        </p:nvSpPr>
        <p:spPr>
          <a:xfrm>
            <a:off x="6879354" y="4100245"/>
            <a:ext cx="1280565" cy="42626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cs typeface="Calibri"/>
              </a:rPr>
              <a:t>PEMBIAYAAN</a:t>
            </a:r>
          </a:p>
        </p:txBody>
      </p:sp>
      <p:sp>
        <p:nvSpPr>
          <p:cNvPr id="10" name="Left-Right Arrow 9"/>
          <p:cNvSpPr/>
          <p:nvPr/>
        </p:nvSpPr>
        <p:spPr>
          <a:xfrm>
            <a:off x="6651540" y="4251043"/>
            <a:ext cx="193246" cy="124675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>
            <a:off x="5125328" y="4251043"/>
            <a:ext cx="193246" cy="124675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6117" y="4760646"/>
            <a:ext cx="4340086" cy="42626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cs typeface="Calibri"/>
              </a:rPr>
              <a:t>PENGELOLAAN</a:t>
            </a:r>
          </a:p>
        </p:txBody>
      </p:sp>
      <p:sp>
        <p:nvSpPr>
          <p:cNvPr id="13" name="Left-Right Arrow 12"/>
          <p:cNvSpPr/>
          <p:nvPr/>
        </p:nvSpPr>
        <p:spPr>
          <a:xfrm rot="5400000">
            <a:off x="4350076" y="4582422"/>
            <a:ext cx="193246" cy="124675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Left-Right Arrow 13"/>
          <p:cNvSpPr/>
          <p:nvPr/>
        </p:nvSpPr>
        <p:spPr>
          <a:xfrm rot="5400000">
            <a:off x="5893953" y="4582422"/>
            <a:ext cx="193246" cy="124675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Left-Right Arrow 14"/>
          <p:cNvSpPr/>
          <p:nvPr/>
        </p:nvSpPr>
        <p:spPr>
          <a:xfrm rot="5400000">
            <a:off x="7428998" y="4582422"/>
            <a:ext cx="193246" cy="124675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" name="Elbow Connector 15"/>
          <p:cNvCxnSpPr>
            <a:stCxn id="7" idx="0"/>
            <a:endCxn id="9" idx="0"/>
          </p:cNvCxnSpPr>
          <p:nvPr/>
        </p:nvCxnSpPr>
        <p:spPr>
          <a:xfrm rot="5400000" flipH="1" flipV="1">
            <a:off x="5986182" y="2566791"/>
            <a:ext cx="12700" cy="3066906"/>
          </a:xfrm>
          <a:prstGeom prst="bentConnector3">
            <a:avLst>
              <a:gd name="adj1" fmla="val 1800000"/>
            </a:avLst>
          </a:prstGeom>
          <a:ln w="76200" cmpd="sng">
            <a:solidFill>
              <a:srgbClr val="18579B"/>
            </a:solidFill>
            <a:headEnd type="triangle" w="sm" len="sm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76420" y="693597"/>
            <a:ext cx="1280565" cy="46889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solidFill>
                  <a:prstClr val="white"/>
                </a:solidFill>
                <a:cs typeface="Calibri"/>
              </a:rPr>
              <a:t>KOMPETENSI LULUSAN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6898263" y="514700"/>
            <a:ext cx="3683822" cy="85668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13600" indent="-313600"/>
            <a:r>
              <a:rPr lang="en-US" sz="1108" b="1">
                <a:solidFill>
                  <a:srgbClr val="C00000"/>
                </a:solidFill>
                <a:latin typeface="Arial Narrow" panose="020B0606020202030204" pitchFamily="34" charset="0"/>
              </a:rPr>
              <a:t>Kompetensi Lulusan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1.1.	Lulusan memiliki kompetensi pada dimensi sikap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1.2.	Lulusan memiliki kompetensi pada dimensi pengetahuan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1.3.	Lulusan memiliki kompetensi pada dimensi keterampilan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1576877" y="515909"/>
            <a:ext cx="3532178" cy="123395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13600" indent="-313600"/>
            <a:r>
              <a:rPr lang="en-US" sz="1108" b="1">
                <a:solidFill>
                  <a:srgbClr val="C00000"/>
                </a:solidFill>
                <a:latin typeface="Arial Narrow" panose="020B0606020202030204" pitchFamily="34" charset="0"/>
              </a:rPr>
              <a:t>Isi Pendidikan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2.1.	Perangkat pembelajaran sesuai rumusan kompetensi lulusan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2.2.	Kurikulum Tingkat Satuan Pendidikan dikembangkan sesuai prosedur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2.3.	Sekolah melaksanakan kurikulum sesuai ketentuan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7292703" y="1499797"/>
            <a:ext cx="3247343" cy="123395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13600" indent="-313600"/>
            <a:r>
              <a:rPr lang="en-US" sz="1108" b="1">
                <a:solidFill>
                  <a:srgbClr val="C00000"/>
                </a:solidFill>
                <a:latin typeface="Arial Narrow" panose="020B0606020202030204" pitchFamily="34" charset="0"/>
              </a:rPr>
              <a:t>Proses Pembelajaran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3.1.	Sekolah merencanakan proses pembelajaran sesuai ketentuan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3.2.	Proses pembelajaran dilaksanakan dengan tepat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3.3.	Pengawasan dan penilaian otentik dilakukan dalam proses pembelajaran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1579762" y="1890597"/>
            <a:ext cx="3008802" cy="123395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13600" indent="-313600"/>
            <a:r>
              <a:rPr lang="en-US" sz="1108" b="1">
                <a:solidFill>
                  <a:srgbClr val="C00000"/>
                </a:solidFill>
                <a:latin typeface="Arial Narrow" panose="020B0606020202030204" pitchFamily="34" charset="0"/>
              </a:rPr>
              <a:t>Penilaian Pendidikan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4.1.	Aspek penilaian sesuai ranah kompetensi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4.2.	Teknik penilaian obyektif dan akuntabel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4.3.	Penilaian pendidikan ditindaklanjuti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4.4.	Instrumen penilaian menyesuaikan aspek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4.5.	Penilaian dilakukan mengikuti prosedur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1576877" y="3266439"/>
            <a:ext cx="1957128" cy="3252969"/>
          </a:xfrm>
          <a:prstGeom prst="roundRect">
            <a:avLst>
              <a:gd name="adj" fmla="val 8671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108" b="1">
                <a:solidFill>
                  <a:srgbClr val="C00000"/>
                </a:solidFill>
                <a:latin typeface="Arial Narrow" panose="020B0606020202030204" pitchFamily="34" charset="0"/>
              </a:rPr>
              <a:t>Pendidik dan </a:t>
            </a:r>
          </a:p>
          <a:p>
            <a:r>
              <a:rPr lang="en-US" sz="1108" b="1">
                <a:solidFill>
                  <a:srgbClr val="C00000"/>
                </a:solidFill>
                <a:latin typeface="Arial Narrow" panose="020B0606020202030204" pitchFamily="34" charset="0"/>
              </a:rPr>
              <a:t>Tenaga Kependidikan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5.1.	Ketersediaan  dan kompetensi guru sesuai ketentuan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5.2.	Ketersediaan  dan kompetensi kepala sekolah sesuai ketentuan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5.3.	Ketersediaan dan kompetensi tenaga administrasi sesuai ketentuan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5.4.	Ketersediaan dan kompetensi laboran sesuai ketentuan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5.5.	Ketersediaan dan kompetensi pustakawan sesuai ketentuan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8487043" y="2807626"/>
            <a:ext cx="2095042" cy="198848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13600" indent="-313600"/>
            <a:r>
              <a:rPr lang="en-US" sz="1108" b="1">
                <a:solidFill>
                  <a:srgbClr val="C00000"/>
                </a:solidFill>
                <a:latin typeface="Arial Narrow" panose="020B0606020202030204" pitchFamily="34" charset="0"/>
              </a:rPr>
              <a:t>Sarana dan Prasarana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6.1.	Kapasitas daya tampung sekolah memadai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6.2.	Sekolah memiliki sarana dan prasarana pembelajaran yang lengkap dan layak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6.3.	Sekolah memiliki sarana dan prasarana pendukung yang lengkap dan layak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3692334" y="5470585"/>
            <a:ext cx="4668072" cy="1045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67821" indent="-313600"/>
            <a:r>
              <a:rPr lang="en-US" sz="1108" b="1">
                <a:solidFill>
                  <a:srgbClr val="C00000"/>
                </a:solidFill>
                <a:latin typeface="Arial Narrow" panose="020B0606020202030204" pitchFamily="34" charset="0"/>
              </a:rPr>
              <a:t>Pengelolaan</a:t>
            </a:r>
          </a:p>
          <a:p>
            <a:pPr marL="367821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7.1.	Sekolah melakukan perencanaan pengelolaan</a:t>
            </a:r>
          </a:p>
          <a:p>
            <a:pPr marL="367821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7.2.	Program pengelolaan dilaksanakan sesuai ketentuan</a:t>
            </a:r>
          </a:p>
          <a:p>
            <a:pPr marL="367821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7.3.	Kepala sekolah berkinerja baik dalam melaksanakan tugas kepemimpinan</a:t>
            </a:r>
          </a:p>
          <a:p>
            <a:pPr marL="367821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7.4.	Sekolah mengelola sistem informasi manajemen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8448673" y="4895480"/>
            <a:ext cx="2091372" cy="161122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13600" indent="-313600"/>
            <a:r>
              <a:rPr lang="en-US" sz="1108" b="1">
                <a:solidFill>
                  <a:srgbClr val="C00000"/>
                </a:solidFill>
                <a:latin typeface="Arial Narrow" panose="020B0606020202030204" pitchFamily="34" charset="0"/>
              </a:rPr>
              <a:t>Pembiayaan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8.1.	Sekolah memberikan layanan subsidi silang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8.2.	Beban operasional sekolah sesuai ketentuan </a:t>
            </a:r>
          </a:p>
          <a:p>
            <a:pPr marL="313600" indent="-313600"/>
            <a:r>
              <a:rPr lang="id-ID" sz="1108">
                <a:solidFill>
                  <a:prstClr val="black"/>
                </a:solidFill>
                <a:latin typeface="Arial Narrow" panose="020B0606020202030204" pitchFamily="34" charset="0"/>
              </a:rPr>
              <a:t>8.3.	Sekolah melakukan pengelolaan dana dengan baik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863" y="1366547"/>
            <a:ext cx="2189661" cy="2157774"/>
          </a:xfrm>
          <a:prstGeom prst="rect">
            <a:avLst/>
          </a:prstGeom>
        </p:spPr>
      </p:pic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/>
          <a:p>
            <a:r>
              <a:rPr lang="id-ID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55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268166" y="1396999"/>
          <a:ext cx="7655668" cy="4959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Line Callout 2 (Border and Accent Bar) 16"/>
          <p:cNvSpPr/>
          <p:nvPr/>
        </p:nvSpPr>
        <p:spPr>
          <a:xfrm flipH="1">
            <a:off x="856527" y="2585971"/>
            <a:ext cx="2629228" cy="293065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0930"/>
              <a:gd name="adj6" fmla="val -1921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685401"/>
              </p:ext>
            </p:extLst>
          </p:nvPr>
        </p:nvGraphicFramePr>
        <p:xfrm>
          <a:off x="1076446" y="2634422"/>
          <a:ext cx="2466014" cy="2992732"/>
        </p:xfrm>
        <a:graphic>
          <a:graphicData uri="http://schemas.openxmlformats.org/drawingml/2006/table">
            <a:tbl>
              <a:tblPr/>
              <a:tblGrid>
                <a:gridCol w="2466014">
                  <a:extLst>
                    <a:ext uri="{9D8B030D-6E8A-4147-A177-3AD203B41FA5}">
                      <a16:colId xmlns:a16="http://schemas.microsoft.com/office/drawing/2014/main" xmlns="" val="2723821082"/>
                    </a:ext>
                  </a:extLst>
                </a:gridCol>
              </a:tblGrid>
              <a:tr h="1680072">
                <a:tc>
                  <a:txBody>
                    <a:bodyPr/>
                    <a:lstStyle/>
                    <a:p>
                      <a:pPr marL="169863" indent="-169863" algn="l" fontAlgn="t">
                        <a:buFont typeface="+mj-lt"/>
                        <a:buAutoNum type="arabicPeriod"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400" b="0" i="0" u="none" strike="noStrike" dirty="0">
                          <a:effectLst/>
                          <a:latin typeface="Calibri"/>
                          <a:cs typeface="Calibri"/>
                        </a:rPr>
                        <a:t>keterampilan berpikir dan bertindak kreatif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400" b="0" i="0" u="none" strike="noStrike" dirty="0">
                          <a:effectLst/>
                          <a:latin typeface="Calibri"/>
                          <a:cs typeface="Calibri"/>
                        </a:rPr>
                        <a:t>keterampilan berpikir dan bertindak produktif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400" b="0" i="0" u="none" strike="noStrike" dirty="0">
                          <a:effectLst/>
                          <a:latin typeface="Calibri"/>
                          <a:cs typeface="Calibri"/>
                        </a:rPr>
                        <a:t>keterampilan berpikir dan bertindak kritis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400" b="0" i="0" u="none" strike="noStrike" dirty="0">
                          <a:effectLst/>
                          <a:latin typeface="Calibri"/>
                          <a:cs typeface="Calibri"/>
                        </a:rPr>
                        <a:t>keterampilan berpikir dan bertindak mandiri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400" b="0" i="0" u="none" strike="noStrike" dirty="0">
                          <a:effectLst/>
                          <a:latin typeface="Calibri"/>
                          <a:cs typeface="Calibri"/>
                        </a:rPr>
                        <a:t>keterampilan berpikir dan bertindak kolaboratif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400" b="0" i="0" u="none" strike="noStrike" dirty="0">
                          <a:effectLst/>
                          <a:latin typeface="Calibri"/>
                          <a:cs typeface="Calibri"/>
                        </a:rPr>
                        <a:t>keterampilan berpikir dan bertindak komunikatif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69863" indent="-169863" algn="l" fontAlgn="t">
                        <a:buFont typeface="+mj-lt"/>
                        <a:buAutoNum type="arabicPeriod"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692" marR="5692" marT="56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0169097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9600" y="304800"/>
            <a:ext cx="524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INDIKATOR MUTU </a:t>
            </a:r>
            <a:r>
              <a:rPr lang="en-US" dirty="0">
                <a:solidFill>
                  <a:prstClr val="black"/>
                </a:solidFill>
              </a:rPr>
              <a:t>- STANDAR KOMPETENSI LULUSAN</a:t>
            </a:r>
          </a:p>
        </p:txBody>
      </p:sp>
      <p:sp>
        <p:nvSpPr>
          <p:cNvPr id="7" name="Line Callout 2 (Border and Accent Bar) 6"/>
          <p:cNvSpPr/>
          <p:nvPr/>
        </p:nvSpPr>
        <p:spPr>
          <a:xfrm>
            <a:off x="8015031" y="287389"/>
            <a:ext cx="3443905" cy="2629431"/>
          </a:xfrm>
          <a:prstGeom prst="accentBorderCallout2">
            <a:avLst>
              <a:gd name="adj1" fmla="val 50004"/>
              <a:gd name="adj2" fmla="val -4636"/>
              <a:gd name="adj3" fmla="val 50004"/>
              <a:gd name="adj4" fmla="val -17003"/>
              <a:gd name="adj5" fmla="val 63557"/>
              <a:gd name="adj6" fmla="val -31552"/>
            </a:avLst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427531"/>
              </p:ext>
            </p:extLst>
          </p:nvPr>
        </p:nvGraphicFramePr>
        <p:xfrm>
          <a:off x="8167276" y="419746"/>
          <a:ext cx="3139414" cy="2494011"/>
        </p:xfrm>
        <a:graphic>
          <a:graphicData uri="http://schemas.openxmlformats.org/drawingml/2006/table">
            <a:tbl>
              <a:tblPr/>
              <a:tblGrid>
                <a:gridCol w="3139414">
                  <a:extLst>
                    <a:ext uri="{9D8B030D-6E8A-4147-A177-3AD203B41FA5}">
                      <a16:colId xmlns:a16="http://schemas.microsoft.com/office/drawing/2014/main" xmlns="" val="3769471870"/>
                    </a:ext>
                  </a:extLst>
                </a:gridCol>
              </a:tblGrid>
              <a:tr h="2494011">
                <a:tc>
                  <a:txBody>
                    <a:bodyPr/>
                    <a:lstStyle/>
                    <a:p>
                      <a:pPr marL="228600" indent="-228600" algn="l" fontAlgn="b">
                        <a:lnSpc>
                          <a:spcPct val="90000"/>
                        </a:lnSpc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id-ID" sz="1200" b="0" i="0" u="none" strike="noStrike" dirty="0">
                          <a:effectLst/>
                          <a:latin typeface="Calibri"/>
                          <a:cs typeface="Calibri"/>
                        </a:rPr>
                        <a:t>perilaku yang mencerminkan sikap beriman dan bertakwa kepada Tuhan YME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228600" indent="-228600" algn="l" fontAlgn="b">
                        <a:lnSpc>
                          <a:spcPct val="90000"/>
                        </a:lnSpc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id-ID" sz="1200" b="0" i="0" u="none" strike="noStrike" dirty="0">
                          <a:effectLst/>
                          <a:latin typeface="Calibri"/>
                          <a:cs typeface="Calibri"/>
                        </a:rPr>
                        <a:t>perilaku yang mencerminkan sikap berkarakter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228600" indent="-228600" algn="l" fontAlgn="b">
                        <a:lnSpc>
                          <a:spcPct val="90000"/>
                        </a:lnSpc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sv-SE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perilaku</a:t>
                      </a:r>
                      <a:r>
                        <a:rPr lang="sv-SE" sz="1200" b="0" i="0" u="none" strike="noStrike" dirty="0">
                          <a:effectLst/>
                          <a:latin typeface="Calibri"/>
                          <a:cs typeface="Calibri"/>
                        </a:rPr>
                        <a:t> yang </a:t>
                      </a:r>
                      <a:r>
                        <a:rPr lang="sv-SE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mencerminkan</a:t>
                      </a:r>
                      <a:r>
                        <a:rPr lang="sv-SE" sz="12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sv-SE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sikap</a:t>
                      </a:r>
                      <a:r>
                        <a:rPr lang="sv-SE" sz="12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sv-SE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disiplin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228600" indent="-228600" algn="l" fontAlgn="b">
                        <a:lnSpc>
                          <a:spcPct val="90000"/>
                        </a:lnSpc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fi-FI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perilaku</a:t>
                      </a:r>
                      <a:r>
                        <a:rPr lang="fi-FI" sz="12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yang</a:t>
                      </a:r>
                      <a:r>
                        <a:rPr lang="fi-FI" sz="12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mencerminkan</a:t>
                      </a:r>
                      <a:r>
                        <a:rPr lang="fi-FI" sz="12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sikap</a:t>
                      </a:r>
                      <a:r>
                        <a:rPr lang="fi-FI" sz="12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santun</a:t>
                      </a:r>
                      <a:endParaRPr lang="fi-FI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228600" indent="-228600" algn="l" fontAlgn="b">
                        <a:lnSpc>
                          <a:spcPct val="90000"/>
                        </a:lnSpc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id-ID" sz="1200" b="0" i="0" u="none" strike="noStrike" dirty="0">
                          <a:effectLst/>
                          <a:latin typeface="Calibri"/>
                          <a:cs typeface="Calibri"/>
                        </a:rPr>
                        <a:t>perilaku yang mencerminkan sikap jujur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228600" indent="-228600" algn="l" fontAlgn="b">
                        <a:lnSpc>
                          <a:spcPct val="90000"/>
                        </a:lnSpc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id-ID" sz="1200" b="0" i="0" u="none" strike="noStrike" dirty="0">
                          <a:effectLst/>
                          <a:latin typeface="Calibri"/>
                          <a:cs typeface="Calibri"/>
                        </a:rPr>
                        <a:t>perilaku yang mencerminkan sikap peduli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228600" indent="-228600" algn="l" fontAlgn="b">
                        <a:lnSpc>
                          <a:spcPct val="90000"/>
                        </a:lnSpc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id-ID" sz="1200" b="0" i="0" u="none" strike="noStrike" dirty="0">
                          <a:effectLst/>
                          <a:latin typeface="Calibri"/>
                          <a:cs typeface="Calibri"/>
                        </a:rPr>
                        <a:t>perilaku yang mencerminkan sikap percaya diri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228600" indent="-228600" algn="l" fontAlgn="b">
                        <a:lnSpc>
                          <a:spcPct val="90000"/>
                        </a:lnSpc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sv-SE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perilaku</a:t>
                      </a:r>
                      <a:r>
                        <a:rPr lang="sv-SE" sz="1200" b="0" i="0" u="none" strike="noStrike" dirty="0">
                          <a:effectLst/>
                          <a:latin typeface="Calibri"/>
                          <a:cs typeface="Calibri"/>
                        </a:rPr>
                        <a:t> yang </a:t>
                      </a:r>
                      <a:r>
                        <a:rPr lang="sv-SE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mencerminkan</a:t>
                      </a:r>
                      <a:r>
                        <a:rPr lang="sv-SE" sz="12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sv-SE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sikap</a:t>
                      </a:r>
                      <a:r>
                        <a:rPr lang="sv-SE" sz="12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sv-SE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bertanggungjawab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228600" indent="-228600" algn="l" fontAlgn="b">
                        <a:lnSpc>
                          <a:spcPct val="90000"/>
                        </a:lnSpc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id-ID" sz="1200" b="0" i="0" u="none" strike="noStrike" dirty="0">
                          <a:effectLst/>
                          <a:latin typeface="Calibri"/>
                          <a:cs typeface="Calibri"/>
                        </a:rPr>
                        <a:t>perilaku pembelajar sejati sepanjang hayat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228600" indent="-228600" algn="l" fontAlgn="b">
                        <a:lnSpc>
                          <a:spcPct val="90000"/>
                        </a:lnSpc>
                        <a:spcBef>
                          <a:spcPts val="300"/>
                        </a:spcBef>
                        <a:buFont typeface="+mj-lt"/>
                        <a:buAutoNum type="arabicPeriod"/>
                      </a:pPr>
                      <a:r>
                        <a:rPr lang="fi-FI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perilaku</a:t>
                      </a:r>
                      <a:r>
                        <a:rPr lang="fi-FI" sz="12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sehat</a:t>
                      </a:r>
                      <a:r>
                        <a:rPr lang="fi-FI" sz="12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jasmani</a:t>
                      </a:r>
                      <a:r>
                        <a:rPr lang="fi-FI" sz="12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dan</a:t>
                      </a:r>
                      <a:r>
                        <a:rPr lang="fi-FI" sz="12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1200" b="0" i="0" u="none" strike="noStrike" dirty="0" err="1">
                          <a:effectLst/>
                          <a:latin typeface="Calibri"/>
                          <a:cs typeface="Calibri"/>
                        </a:rPr>
                        <a:t>rohani</a:t>
                      </a:r>
                      <a:endParaRPr lang="fi-FI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5692" marR="5692" marT="56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58435587"/>
                  </a:ext>
                </a:extLst>
              </a:tr>
            </a:tbl>
          </a:graphicData>
        </a:graphic>
      </p:graphicFrame>
      <p:sp>
        <p:nvSpPr>
          <p:cNvPr id="15" name="Line Callout 2 (Border and Accent Bar) 14"/>
          <p:cNvSpPr/>
          <p:nvPr/>
        </p:nvSpPr>
        <p:spPr>
          <a:xfrm flipV="1">
            <a:off x="9049555" y="3600945"/>
            <a:ext cx="1865290" cy="1084646"/>
          </a:xfrm>
          <a:prstGeom prst="accentBorderCallout2">
            <a:avLst>
              <a:gd name="adj1" fmla="val 46496"/>
              <a:gd name="adj2" fmla="val -6471"/>
              <a:gd name="adj3" fmla="val 45428"/>
              <a:gd name="adj4" fmla="val -17288"/>
              <a:gd name="adj5" fmla="val -13123"/>
              <a:gd name="adj6" fmla="val -25489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96707" y="3450771"/>
            <a:ext cx="17306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endParaRPr lang="en-US" sz="1400" dirty="0">
              <a:solidFill>
                <a:srgbClr val="000000"/>
              </a:solidFill>
              <a:cs typeface="Calibri"/>
            </a:endParaRPr>
          </a:p>
          <a:p>
            <a:r>
              <a:rPr lang="id-ID" sz="1400" dirty="0">
                <a:solidFill>
                  <a:srgbClr val="000000"/>
                </a:solidFill>
              </a:rPr>
              <a:t>pengetahuan faktual, prosedural, konseptual, metakognitif</a:t>
            </a:r>
            <a:r>
              <a:rPr lang="id-ID" sz="1400" dirty="0">
                <a:solidFill>
                  <a:prstClr val="black"/>
                </a:solidFill>
              </a:rPr>
              <a:t> </a:t>
            </a:r>
          </a:p>
          <a:p>
            <a:endParaRPr lang="id-ID" sz="1400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8763000" y="6341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 smtClean="0"/>
              <a:t>1</a:t>
            </a:r>
            <a:fld id="{57AF16DE-A0D5-4438-950F-5B1E159C2C2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268166" y="1396999"/>
          <a:ext cx="7655668" cy="4959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79600" y="304800"/>
            <a:ext cx="480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INDIKATOR MUTU </a:t>
            </a:r>
            <a:r>
              <a:rPr lang="en-US" dirty="0">
                <a:solidFill>
                  <a:prstClr val="black"/>
                </a:solidFill>
              </a:rPr>
              <a:t>- STANDAR ISI PEMBELAJARAN</a:t>
            </a:r>
          </a:p>
        </p:txBody>
      </p:sp>
      <p:sp>
        <p:nvSpPr>
          <p:cNvPr id="11" name="Line Callout 2 (Border and Accent Bar) 10"/>
          <p:cNvSpPr/>
          <p:nvPr/>
        </p:nvSpPr>
        <p:spPr>
          <a:xfrm>
            <a:off x="8752306" y="1698331"/>
            <a:ext cx="1661395" cy="383617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2426"/>
              <a:gd name="adj6" fmla="val -2476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8690655" y="1626399"/>
          <a:ext cx="1871039" cy="4395784"/>
        </p:xfrm>
        <a:graphic>
          <a:graphicData uri="http://schemas.openxmlformats.org/drawingml/2006/table">
            <a:tbl>
              <a:tblPr/>
              <a:tblGrid>
                <a:gridCol w="1871039">
                  <a:extLst>
                    <a:ext uri="{9D8B030D-6E8A-4147-A177-3AD203B41FA5}">
                      <a16:colId xmlns:a16="http://schemas.microsoft.com/office/drawing/2014/main" xmlns="" val="640730038"/>
                    </a:ext>
                  </a:extLst>
                </a:gridCol>
              </a:tblGrid>
              <a:tr h="1803072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600" u="none" strike="noStrike" dirty="0">
                          <a:effectLst/>
                        </a:rPr>
                        <a:t>Menyediakan alokasi waktu pembelajaran sesuai struktur kurikulum yang berlaku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600" u="none" strike="noStrike" dirty="0">
                          <a:effectLst/>
                        </a:rPr>
                        <a:t>Mengatur beban belajar bedasarkan bentuk pendalaman materi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600" u="none" strike="noStrike" dirty="0">
                          <a:effectLst/>
                        </a:rPr>
                        <a:t>Menyelenggarakan aspek kurikulum pada muatan lokal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fi-FI" sz="1600" u="none" strike="noStrike" dirty="0" err="1">
                          <a:effectLst/>
                        </a:rPr>
                        <a:t>Melaksanakan</a:t>
                      </a:r>
                      <a:r>
                        <a:rPr lang="fi-FI" sz="1600" u="none" strike="noStrike" dirty="0">
                          <a:effectLst/>
                        </a:rPr>
                        <a:t> </a:t>
                      </a:r>
                      <a:r>
                        <a:rPr lang="fi-FI" sz="1600" u="none" strike="noStrike" dirty="0" err="1">
                          <a:effectLst/>
                        </a:rPr>
                        <a:t>kegiatan</a:t>
                      </a:r>
                      <a:r>
                        <a:rPr lang="fi-FI" sz="1600" u="none" strike="noStrike" dirty="0">
                          <a:effectLst/>
                        </a:rPr>
                        <a:t> </a:t>
                      </a:r>
                      <a:r>
                        <a:rPr lang="fi-FI" sz="1600" u="none" strike="noStrike" dirty="0" err="1">
                          <a:effectLst/>
                        </a:rPr>
                        <a:t>pengembangan</a:t>
                      </a:r>
                      <a:r>
                        <a:rPr lang="fi-FI" sz="1600" u="none" strike="noStrike" dirty="0">
                          <a:effectLst/>
                        </a:rPr>
                        <a:t> </a:t>
                      </a:r>
                      <a:r>
                        <a:rPr lang="fi-FI" sz="1600" u="none" strike="noStrike" dirty="0" err="1">
                          <a:effectLst/>
                        </a:rPr>
                        <a:t>diri</a:t>
                      </a:r>
                      <a:r>
                        <a:rPr lang="fi-FI" sz="1600" u="none" strike="noStrike" dirty="0">
                          <a:effectLst/>
                        </a:rPr>
                        <a:t> </a:t>
                      </a:r>
                      <a:r>
                        <a:rPr lang="fi-FI" sz="1600" u="none" strike="noStrike" dirty="0" err="1">
                          <a:effectLst/>
                        </a:rPr>
                        <a:t>siswa</a:t>
                      </a:r>
                      <a:endParaRPr lang="fi-FI" sz="1600" u="none" strike="noStrike" dirty="0">
                        <a:effectLst/>
                      </a:endParaRPr>
                    </a:p>
                    <a:p>
                      <a:pPr marL="0" indent="0" algn="l" fontAlgn="b">
                        <a:buFont typeface="+mj-lt"/>
                        <a:buNone/>
                      </a:pP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664" marR="6664" marT="666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7251217"/>
                  </a:ext>
                </a:extLst>
              </a:tr>
            </a:tbl>
          </a:graphicData>
        </a:graphic>
      </p:graphicFrame>
      <p:sp>
        <p:nvSpPr>
          <p:cNvPr id="14" name="Line Callout 2 (Border and Accent Bar) 13"/>
          <p:cNvSpPr/>
          <p:nvPr/>
        </p:nvSpPr>
        <p:spPr>
          <a:xfrm flipH="1" flipV="1">
            <a:off x="1898208" y="3651965"/>
            <a:ext cx="1329092" cy="295046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460"/>
              <a:gd name="adj6" fmla="val -5056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Line Callout 2 (Border and Accent Bar) 14"/>
          <p:cNvSpPr/>
          <p:nvPr/>
        </p:nvSpPr>
        <p:spPr>
          <a:xfrm flipH="1">
            <a:off x="2330362" y="1177620"/>
            <a:ext cx="1536942" cy="1877017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0877"/>
              <a:gd name="adj6" fmla="val -102862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09180" y="3651965"/>
          <a:ext cx="1549787" cy="3054664"/>
        </p:xfrm>
        <a:graphic>
          <a:graphicData uri="http://schemas.openxmlformats.org/drawingml/2006/table">
            <a:tbl>
              <a:tblPr/>
              <a:tblGrid>
                <a:gridCol w="1549787">
                  <a:extLst>
                    <a:ext uri="{9D8B030D-6E8A-4147-A177-3AD203B41FA5}">
                      <a16:colId xmlns:a16="http://schemas.microsoft.com/office/drawing/2014/main" xmlns="" val="1800979546"/>
                    </a:ext>
                  </a:extLst>
                </a:gridCol>
              </a:tblGrid>
              <a:tr h="705792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250" u="none" strike="noStrike" dirty="0">
                          <a:effectLst/>
                        </a:rPr>
                        <a:t>Melibatkan pemangku kepentingan dalam pengembangan kurikulum</a:t>
                      </a:r>
                      <a:endParaRPr lang="id-ID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250" u="none" strike="noStrike" dirty="0">
                          <a:effectLst/>
                        </a:rPr>
                        <a:t>Mengacu pada kerangka dasar penyusunan</a:t>
                      </a:r>
                      <a:endParaRPr lang="id-ID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250" u="none" strike="noStrike" dirty="0">
                          <a:effectLst/>
                        </a:rPr>
                        <a:t>Melewati tahapan operasional pengembangan</a:t>
                      </a:r>
                      <a:endParaRPr lang="id-ID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nn-NO" sz="1250" u="none" strike="noStrike" dirty="0" err="1">
                          <a:effectLst/>
                        </a:rPr>
                        <a:t>perangkat</a:t>
                      </a:r>
                      <a:r>
                        <a:rPr lang="nn-NO" sz="1250" u="none" strike="noStrike" dirty="0">
                          <a:effectLst/>
                        </a:rPr>
                        <a:t> </a:t>
                      </a:r>
                      <a:r>
                        <a:rPr lang="nn-NO" sz="1250" u="none" strike="noStrike" dirty="0" err="1">
                          <a:effectLst/>
                        </a:rPr>
                        <a:t>kurikulum</a:t>
                      </a:r>
                      <a:r>
                        <a:rPr lang="nn-NO" sz="1250" u="none" strike="noStrike" dirty="0">
                          <a:effectLst/>
                        </a:rPr>
                        <a:t> </a:t>
                      </a:r>
                      <a:r>
                        <a:rPr lang="nn-NO" sz="1250" u="none" strike="noStrike" dirty="0" err="1">
                          <a:effectLst/>
                        </a:rPr>
                        <a:t>tingkat</a:t>
                      </a:r>
                      <a:r>
                        <a:rPr lang="nn-NO" sz="1250" u="none" strike="noStrike" dirty="0">
                          <a:effectLst/>
                        </a:rPr>
                        <a:t> </a:t>
                      </a:r>
                      <a:r>
                        <a:rPr lang="nn-NO" sz="1250" u="none" strike="noStrike" dirty="0" err="1">
                          <a:effectLst/>
                        </a:rPr>
                        <a:t>satuan</a:t>
                      </a:r>
                      <a:r>
                        <a:rPr lang="nn-NO" sz="1250" u="none" strike="noStrike" dirty="0">
                          <a:effectLst/>
                        </a:rPr>
                        <a:t> </a:t>
                      </a:r>
                      <a:r>
                        <a:rPr lang="nn-NO" sz="1250" u="none" strike="noStrike" dirty="0" err="1">
                          <a:effectLst/>
                        </a:rPr>
                        <a:t>pendidikan</a:t>
                      </a:r>
                      <a:r>
                        <a:rPr lang="nn-NO" sz="1250" u="none" strike="noStrike" dirty="0">
                          <a:effectLst/>
                        </a:rPr>
                        <a:t> </a:t>
                      </a:r>
                      <a:r>
                        <a:rPr lang="nn-NO" sz="1250" u="none" strike="noStrike" dirty="0" err="1">
                          <a:effectLst/>
                        </a:rPr>
                        <a:t>yang</a:t>
                      </a:r>
                      <a:r>
                        <a:rPr lang="nn-NO" sz="1250" u="none" strike="noStrike" dirty="0">
                          <a:effectLst/>
                        </a:rPr>
                        <a:t> </a:t>
                      </a:r>
                      <a:r>
                        <a:rPr lang="nn-NO" sz="1250" u="none" strike="noStrike" dirty="0" err="1">
                          <a:effectLst/>
                        </a:rPr>
                        <a:t>dikembangkan</a:t>
                      </a:r>
                      <a:endParaRPr lang="nn-NO" sz="1250" u="none" strike="noStrike" dirty="0">
                        <a:effectLst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endParaRPr lang="nn-NO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664" marR="6664" marT="666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042325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908736" y="1031853"/>
          <a:ext cx="1988090" cy="2269804"/>
        </p:xfrm>
        <a:graphic>
          <a:graphicData uri="http://schemas.openxmlformats.org/drawingml/2006/table">
            <a:tbl>
              <a:tblPr/>
              <a:tblGrid>
                <a:gridCol w="1988090">
                  <a:extLst>
                    <a:ext uri="{9D8B030D-6E8A-4147-A177-3AD203B41FA5}">
                      <a16:colId xmlns:a16="http://schemas.microsoft.com/office/drawing/2014/main" xmlns="" val="907422110"/>
                    </a:ext>
                  </a:extLst>
                </a:gridCol>
              </a:tblGrid>
              <a:tr h="880766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350" b="0" i="0" u="none" strike="noStrike" dirty="0">
                          <a:effectLst/>
                          <a:latin typeface="+mn-lt"/>
                          <a:cs typeface="Calibri"/>
                        </a:rPr>
                        <a:t>Memuat karakteristik kompetensi sikap</a:t>
                      </a:r>
                      <a:endParaRPr lang="id-ID" sz="13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350" b="0" i="0" u="none" strike="noStrike" dirty="0">
                          <a:effectLst/>
                          <a:latin typeface="+mn-lt"/>
                          <a:cs typeface="Calibri"/>
                        </a:rPr>
                        <a:t>Memuat karakteristik kompetensi pengetahuan</a:t>
                      </a:r>
                      <a:endParaRPr lang="id-ID" sz="13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350" b="0" i="0" u="none" strike="noStrike" dirty="0">
                          <a:effectLst/>
                          <a:latin typeface="+mn-lt"/>
                          <a:cs typeface="Calibri"/>
                        </a:rPr>
                        <a:t>Memuat karakteristik kompetensi keterampilan</a:t>
                      </a:r>
                      <a:endParaRPr lang="id-ID" sz="13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350" b="0" i="0" u="none" strike="noStrike" dirty="0">
                          <a:effectLst/>
                          <a:latin typeface="+mn-lt"/>
                          <a:cs typeface="Calibri"/>
                        </a:rPr>
                        <a:t>Menyesuaikan tingkat kompetensi siswa</a:t>
                      </a:r>
                      <a:endParaRPr lang="id-ID" sz="13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350" b="0" i="0" u="none" strike="noStrike" dirty="0">
                          <a:effectLst/>
                          <a:latin typeface="+mn-lt"/>
                          <a:cs typeface="Calibri"/>
                        </a:rPr>
                        <a:t>Menyesuaikan ruang lingkup materi pembelajaran</a:t>
                      </a:r>
                      <a:endParaRPr lang="id-ID" sz="13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6664" marR="6664" marT="666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5857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37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9452" y="304800"/>
            <a:ext cx="529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INDIKATOR MUTU </a:t>
            </a:r>
            <a:r>
              <a:rPr lang="en-US" dirty="0">
                <a:solidFill>
                  <a:prstClr val="black"/>
                </a:solidFill>
              </a:rPr>
              <a:t>- STANDAR PROSES PEMBELAJARAN</a:t>
            </a:r>
          </a:p>
        </p:txBody>
      </p:sp>
      <p:sp>
        <p:nvSpPr>
          <p:cNvPr id="9" name="Line Callout 2 (Border and Accent Bar) 8"/>
          <p:cNvSpPr/>
          <p:nvPr/>
        </p:nvSpPr>
        <p:spPr>
          <a:xfrm>
            <a:off x="8576116" y="202057"/>
            <a:ext cx="3253211" cy="485608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8245"/>
              <a:gd name="adj6" fmla="val -18022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867003"/>
              </p:ext>
            </p:extLst>
          </p:nvPr>
        </p:nvGraphicFramePr>
        <p:xfrm>
          <a:off x="8702380" y="268883"/>
          <a:ext cx="2918607" cy="4698448"/>
        </p:xfrm>
        <a:graphic>
          <a:graphicData uri="http://schemas.openxmlformats.org/drawingml/2006/table">
            <a:tbl>
              <a:tblPr/>
              <a:tblGrid>
                <a:gridCol w="2918607">
                  <a:extLst>
                    <a:ext uri="{9D8B030D-6E8A-4147-A177-3AD203B41FA5}">
                      <a16:colId xmlns:a16="http://schemas.microsoft.com/office/drawing/2014/main" xmlns="" val="3968110427"/>
                    </a:ext>
                  </a:extLst>
                </a:gridCol>
              </a:tblGrid>
              <a:tr h="4673507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Membentuk rombongan belajar dengan jumlah siswa sesuai ketentuan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Mengelola kelas sebelum memulai pembelajaran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Mendorong siswa mencari tahu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fi-FI" sz="1100" u="none" strike="noStrike" dirty="0" err="1">
                          <a:effectLst/>
                        </a:rPr>
                        <a:t>Mengarahkan</a:t>
                      </a:r>
                      <a:r>
                        <a:rPr lang="fi-FI" sz="1100" u="none" strike="noStrike" dirty="0">
                          <a:effectLst/>
                        </a:rPr>
                        <a:t> </a:t>
                      </a:r>
                      <a:r>
                        <a:rPr lang="fi-FI" sz="1100" u="none" strike="noStrike" dirty="0" err="1">
                          <a:effectLst/>
                        </a:rPr>
                        <a:t>pada</a:t>
                      </a:r>
                      <a:r>
                        <a:rPr lang="fi-FI" sz="1100" u="none" strike="noStrike" dirty="0">
                          <a:effectLst/>
                        </a:rPr>
                        <a:t> </a:t>
                      </a:r>
                      <a:r>
                        <a:rPr lang="fi-FI" sz="1100" u="none" strike="noStrike" dirty="0" err="1">
                          <a:effectLst/>
                        </a:rPr>
                        <a:t>penggunaan</a:t>
                      </a:r>
                      <a:r>
                        <a:rPr lang="fi-FI" sz="1100" u="none" strike="noStrike" dirty="0">
                          <a:effectLst/>
                        </a:rPr>
                        <a:t> </a:t>
                      </a:r>
                      <a:r>
                        <a:rPr lang="fi-FI" sz="1100" u="none" strike="noStrike" dirty="0" err="1">
                          <a:effectLst/>
                        </a:rPr>
                        <a:t>pendekatan</a:t>
                      </a:r>
                      <a:r>
                        <a:rPr lang="fi-FI" sz="1100" u="none" strike="noStrike" dirty="0">
                          <a:effectLst/>
                        </a:rPr>
                        <a:t> </a:t>
                      </a:r>
                      <a:r>
                        <a:rPr lang="fi-FI" sz="1100" u="none" strike="noStrike" dirty="0" err="1">
                          <a:effectLst/>
                        </a:rPr>
                        <a:t>ilmiah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Melakukan pembelajaran berbasis kompetensi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Memberikan pembelajaran terpadu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Melaksanakan pembelajaran dengan jawaban yang kebenarannya multi dimensi;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Melaksanakan pembelajaran menuju pada keterampilan aplikatif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Mengutamakan  pemberdayaan siswa sebagai pembelajar sepanjang hayat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Menerapkan prinsip bahwa siapa saja adalah guru, siapa saja adalah siswa, dan di mana saja adalah kelas.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Mengakui atas perbedaan individual dan latar belakang budaya siswa.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Menerapkan metode pembelajaran sesuai karakteristik siswa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Memanfaatkan media pembelajaran dalam meningkatkan efisiensi dan efektivitas pembelajaran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Menggunakan aneka sumber belajar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fi-FI" sz="1100" u="none" strike="noStrike" dirty="0" err="1">
                          <a:effectLst/>
                        </a:rPr>
                        <a:t>Mengelola</a:t>
                      </a:r>
                      <a:r>
                        <a:rPr lang="fi-FI" sz="1100" u="none" strike="noStrike" dirty="0">
                          <a:effectLst/>
                        </a:rPr>
                        <a:t> </a:t>
                      </a:r>
                      <a:r>
                        <a:rPr lang="fi-FI" sz="1100" u="none" strike="noStrike" dirty="0" err="1">
                          <a:effectLst/>
                        </a:rPr>
                        <a:t>kelas</a:t>
                      </a:r>
                      <a:r>
                        <a:rPr lang="fi-FI" sz="1100" u="none" strike="noStrike" dirty="0">
                          <a:effectLst/>
                        </a:rPr>
                        <a:t> saat </a:t>
                      </a:r>
                      <a:r>
                        <a:rPr lang="fi-FI" sz="1100" u="none" strike="noStrike" dirty="0" err="1">
                          <a:effectLst/>
                        </a:rPr>
                        <a:t>menutup</a:t>
                      </a:r>
                      <a:r>
                        <a:rPr lang="fi-FI" sz="1100" u="none" strike="noStrike" dirty="0">
                          <a:effectLst/>
                        </a:rPr>
                        <a:t> </a:t>
                      </a:r>
                      <a:r>
                        <a:rPr lang="fi-FI" sz="1100" u="none" strike="noStrike" dirty="0" err="1">
                          <a:effectLst/>
                        </a:rPr>
                        <a:t>pembelajaran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>
                        <a:buFont typeface="+mj-lt"/>
                        <a:buAutoNum type="arabicPeriod"/>
                      </a:pPr>
                      <a:endParaRPr lang="en-US" sz="1100" dirty="0"/>
                    </a:p>
                  </a:txBody>
                  <a:tcPr marL="4528" marR="4528" marT="452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9153489"/>
                  </a:ext>
                </a:extLst>
              </a:tr>
            </a:tbl>
          </a:graphicData>
        </a:graphic>
      </p:graphicFrame>
      <p:sp>
        <p:nvSpPr>
          <p:cNvPr id="10" name="Line Callout 2 (Border and Accent Bar) 9"/>
          <p:cNvSpPr/>
          <p:nvPr/>
        </p:nvSpPr>
        <p:spPr>
          <a:xfrm flipH="1" flipV="1">
            <a:off x="243066" y="3710237"/>
            <a:ext cx="2175947" cy="260954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8127"/>
              <a:gd name="adj6" fmla="val -53251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6645" y="1763045"/>
            <a:ext cx="110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62256649"/>
              </p:ext>
            </p:extLst>
          </p:nvPr>
        </p:nvGraphicFramePr>
        <p:xfrm>
          <a:off x="1990375" y="1396999"/>
          <a:ext cx="7655668" cy="4959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969988"/>
              </p:ext>
            </p:extLst>
          </p:nvPr>
        </p:nvGraphicFramePr>
        <p:xfrm>
          <a:off x="347240" y="3794067"/>
          <a:ext cx="2037049" cy="2381968"/>
        </p:xfrm>
        <a:graphic>
          <a:graphicData uri="http://schemas.openxmlformats.org/drawingml/2006/table">
            <a:tbl>
              <a:tblPr/>
              <a:tblGrid>
                <a:gridCol w="2037049">
                  <a:extLst>
                    <a:ext uri="{9D8B030D-6E8A-4147-A177-3AD203B41FA5}">
                      <a16:colId xmlns:a16="http://schemas.microsoft.com/office/drawing/2014/main" xmlns="" val="975715766"/>
                    </a:ext>
                  </a:extLst>
                </a:gridCol>
              </a:tblGrid>
              <a:tr h="888627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Melakukan penilaian otentik secara komprehensif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Memanfaatkan hasil penilaian otentik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Melakukan pemantauan proses pembelajaran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Melakukan supervisi proses pembelajaran kepada guru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Mengevaluasi proses pembelajaran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Menindaklanjuti hasil pengawasan proses pembelajaran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28" marR="4528" marT="452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54678484"/>
                  </a:ext>
                </a:extLst>
              </a:tr>
            </a:tbl>
          </a:graphicData>
        </a:graphic>
      </p:graphicFrame>
      <p:sp>
        <p:nvSpPr>
          <p:cNvPr id="13" name="Line Callout 2 (Border and Accent Bar) 12"/>
          <p:cNvSpPr/>
          <p:nvPr/>
        </p:nvSpPr>
        <p:spPr>
          <a:xfrm flipH="1">
            <a:off x="1137652" y="833377"/>
            <a:ext cx="2438923" cy="271761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9148"/>
              <a:gd name="adj6" fmla="val -129222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058845"/>
              </p:ext>
            </p:extLst>
          </p:nvPr>
        </p:nvGraphicFramePr>
        <p:xfrm>
          <a:off x="1266883" y="1100125"/>
          <a:ext cx="2188514" cy="2351488"/>
        </p:xfrm>
        <a:graphic>
          <a:graphicData uri="http://schemas.openxmlformats.org/drawingml/2006/table">
            <a:tbl>
              <a:tblPr/>
              <a:tblGrid>
                <a:gridCol w="2188514">
                  <a:extLst>
                    <a:ext uri="{9D8B030D-6E8A-4147-A177-3AD203B41FA5}">
                      <a16:colId xmlns:a16="http://schemas.microsoft.com/office/drawing/2014/main" xmlns="" val="975715766"/>
                    </a:ext>
                  </a:extLst>
                </a:gridCol>
              </a:tblGrid>
              <a:tr h="888627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400" b="0" i="0" u="none" strike="noStrike" dirty="0">
                          <a:effectLst/>
                          <a:latin typeface="Calibri"/>
                          <a:cs typeface="Calibri"/>
                        </a:rPr>
                        <a:t>Mengacu pada silabus yang telah dikembangkan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400" b="0" i="0" u="none" strike="noStrike" dirty="0">
                          <a:effectLst/>
                          <a:latin typeface="Calibri"/>
                          <a:cs typeface="Calibri"/>
                        </a:rPr>
                        <a:t>Mengarah pada pencapaian kompetensi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400" b="0" i="0" u="none" strike="noStrike" dirty="0">
                          <a:effectLst/>
                          <a:latin typeface="Calibri"/>
                          <a:cs typeface="Calibri"/>
                        </a:rPr>
                        <a:t>Menyusun dokumen rencana dengan lengkap dan sistematis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400" b="0" i="0" u="none" strike="noStrike" dirty="0">
                          <a:effectLst/>
                          <a:latin typeface="Calibri"/>
                          <a:cs typeface="Calibri"/>
                        </a:rPr>
                        <a:t>Mendapatkan evaluasi dari kepala sekolah dan pengawas sekolah</a:t>
                      </a: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4528" marR="4528" marT="452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4678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173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18">
            <a:extLst>
              <a:ext uri="{FF2B5EF4-FFF2-40B4-BE49-F238E27FC236}">
                <a16:creationId xmlns="" xmlns:a16="http://schemas.microsoft.com/office/drawing/2014/main" id="{A7E3EF1A-79CA-45F2-A3C1-067B879D902C}"/>
              </a:ext>
            </a:extLst>
          </p:cNvPr>
          <p:cNvSpPr/>
          <p:nvPr/>
        </p:nvSpPr>
        <p:spPr>
          <a:xfrm>
            <a:off x="444708" y="1568253"/>
            <a:ext cx="10303048" cy="3765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F5F41355-732C-423D-8DC7-7DE26EB6C1C3}"/>
              </a:ext>
            </a:extLst>
          </p:cNvPr>
          <p:cNvSpPr/>
          <p:nvPr/>
        </p:nvSpPr>
        <p:spPr>
          <a:xfrm>
            <a:off x="456282" y="1579828"/>
            <a:ext cx="2479699" cy="3765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0248" y="2979460"/>
            <a:ext cx="10515600" cy="7087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Judul 12">
            <a:extLst>
              <a:ext uri="{FF2B5EF4-FFF2-40B4-BE49-F238E27FC236}">
                <a16:creationId xmlns="" xmlns:a16="http://schemas.microsoft.com/office/drawing/2014/main" id="{43399E5D-DD51-423E-B682-786CD6CA1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48" y="120980"/>
            <a:ext cx="10515600" cy="900237"/>
          </a:xfrm>
        </p:spPr>
        <p:txBody>
          <a:bodyPr>
            <a:normAutofit/>
          </a:bodyPr>
          <a:lstStyle/>
          <a:p>
            <a:r>
              <a:rPr lang="en-US" sz="4000" dirty="0" err="1"/>
              <a:t>Strategi</a:t>
            </a:r>
            <a:r>
              <a:rPr lang="en-US" sz="4000" dirty="0"/>
              <a:t> </a:t>
            </a:r>
            <a:r>
              <a:rPr lang="en-US" sz="4000" dirty="0" err="1"/>
              <a:t>implementasi</a:t>
            </a:r>
            <a:r>
              <a:rPr lang="en-US" sz="4000" dirty="0"/>
              <a:t> </a:t>
            </a:r>
            <a:r>
              <a:rPr lang="en-US" sz="4000" dirty="0" err="1"/>
              <a:t>pmp</a:t>
            </a:r>
            <a:endParaRPr lang="id-ID" sz="4000" dirty="0"/>
          </a:p>
        </p:txBody>
      </p:sp>
      <p:sp>
        <p:nvSpPr>
          <p:cNvPr id="6" name="Tampungan Nomor Slide 5">
            <a:extLst>
              <a:ext uri="{FF2B5EF4-FFF2-40B4-BE49-F238E27FC236}">
                <a16:creationId xmlns="" xmlns:a16="http://schemas.microsoft.com/office/drawing/2014/main" id="{9A92D369-FC12-44C6-A036-8F231AC89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9B9184AE-1015-478B-88C9-76D896103C3E}"/>
              </a:ext>
            </a:extLst>
          </p:cNvPr>
          <p:cNvSpPr/>
          <p:nvPr/>
        </p:nvSpPr>
        <p:spPr>
          <a:xfrm>
            <a:off x="468210" y="891587"/>
            <a:ext cx="2422822" cy="52803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sz="2000" b="1" dirty="0" err="1">
                <a:solidFill>
                  <a:schemeClr val="bg1"/>
                </a:solidFill>
              </a:rPr>
              <a:t>Penyiapan</a:t>
            </a:r>
            <a:r>
              <a:rPr lang="en-ID" sz="2000" b="1" dirty="0">
                <a:solidFill>
                  <a:schemeClr val="bg1"/>
                </a:solidFill>
              </a:rPr>
              <a:t> </a:t>
            </a:r>
            <a:r>
              <a:rPr lang="en-ID" sz="2000" b="1" dirty="0" err="1">
                <a:solidFill>
                  <a:schemeClr val="bg1"/>
                </a:solidFill>
              </a:rPr>
              <a:t>Sistem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8">
            <a:extLst>
              <a:ext uri="{FF2B5EF4-FFF2-40B4-BE49-F238E27FC236}">
                <a16:creationId xmlns="" xmlns:a16="http://schemas.microsoft.com/office/drawing/2014/main" id="{4190AD92-E056-4DA9-B795-3E8B42DF3022}"/>
              </a:ext>
            </a:extLst>
          </p:cNvPr>
          <p:cNvCxnSpPr>
            <a:cxnSpLocks/>
            <a:stCxn id="7" idx="2"/>
            <a:endCxn id="120" idx="0"/>
          </p:cNvCxnSpPr>
          <p:nvPr/>
        </p:nvCxnSpPr>
        <p:spPr>
          <a:xfrm>
            <a:off x="1679621" y="1419621"/>
            <a:ext cx="2518" cy="208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4">
            <a:extLst>
              <a:ext uri="{FF2B5EF4-FFF2-40B4-BE49-F238E27FC236}">
                <a16:creationId xmlns="" xmlns:a16="http://schemas.microsoft.com/office/drawing/2014/main" id="{E1CEBCB4-C73B-4498-ACA5-3543B9302725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639268" y="1939605"/>
            <a:ext cx="166132" cy="792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5">
            <a:extLst>
              <a:ext uri="{FF2B5EF4-FFF2-40B4-BE49-F238E27FC236}">
                <a16:creationId xmlns="" xmlns:a16="http://schemas.microsoft.com/office/drawing/2014/main" id="{DA9A66E4-E5BC-45C6-8FF9-0E3A4D344420}"/>
              </a:ext>
            </a:extLst>
          </p:cNvPr>
          <p:cNvCxnSpPr>
            <a:cxnSpLocks/>
            <a:stCxn id="9" idx="3"/>
            <a:endCxn id="23" idx="1"/>
          </p:cNvCxnSpPr>
          <p:nvPr/>
        </p:nvCxnSpPr>
        <p:spPr>
          <a:xfrm flipV="1">
            <a:off x="2936806" y="1937800"/>
            <a:ext cx="335749" cy="18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6">
            <a:extLst>
              <a:ext uri="{FF2B5EF4-FFF2-40B4-BE49-F238E27FC236}">
                <a16:creationId xmlns="" xmlns:a16="http://schemas.microsoft.com/office/drawing/2014/main" id="{1C905A69-CBC9-4F19-A7C5-75A9CB0B766A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5201040" y="1937800"/>
            <a:ext cx="358108" cy="18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7">
            <a:extLst>
              <a:ext uri="{FF2B5EF4-FFF2-40B4-BE49-F238E27FC236}">
                <a16:creationId xmlns="" xmlns:a16="http://schemas.microsoft.com/office/drawing/2014/main" id="{D38F1C6E-A3B6-4289-9C03-3B64D8C9DBBD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>
            <a:off x="7247927" y="1939604"/>
            <a:ext cx="3492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8">
            <a:extLst>
              <a:ext uri="{FF2B5EF4-FFF2-40B4-BE49-F238E27FC236}">
                <a16:creationId xmlns="" xmlns:a16="http://schemas.microsoft.com/office/drawing/2014/main" id="{A2EBC04B-3602-4CD0-82FF-FDF6AD1EDB42}"/>
              </a:ext>
            </a:extLst>
          </p:cNvPr>
          <p:cNvSpPr/>
          <p:nvPr/>
        </p:nvSpPr>
        <p:spPr>
          <a:xfrm>
            <a:off x="3272555" y="1695119"/>
            <a:ext cx="1928485" cy="4853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dirty="0" err="1">
                <a:solidFill>
                  <a:prstClr val="white"/>
                </a:solidFill>
              </a:rPr>
              <a:t>Pelatihan</a:t>
            </a:r>
            <a:r>
              <a:rPr lang="en-ID" sz="1600" dirty="0">
                <a:solidFill>
                  <a:prstClr val="white"/>
                </a:solidFill>
              </a:rPr>
              <a:t> </a:t>
            </a:r>
            <a:r>
              <a:rPr lang="en-ID" sz="1600" dirty="0" err="1">
                <a:solidFill>
                  <a:prstClr val="white"/>
                </a:solidFill>
              </a:rPr>
              <a:t>Intrastruktur</a:t>
            </a:r>
            <a:r>
              <a:rPr lang="en-ID" sz="1600" dirty="0">
                <a:solidFill>
                  <a:prstClr val="white"/>
                </a:solidFill>
              </a:rPr>
              <a:t> </a:t>
            </a:r>
            <a:r>
              <a:rPr lang="en-ID" sz="1600" dirty="0" err="1">
                <a:solidFill>
                  <a:prstClr val="white"/>
                </a:solidFill>
              </a:rPr>
              <a:t>Nas</a:t>
            </a:r>
            <a:r>
              <a:rPr lang="en-ID" sz="1600" dirty="0">
                <a:solidFill>
                  <a:prstClr val="white"/>
                </a:solidFill>
              </a:rPr>
              <a:t>.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="" xmlns:a16="http://schemas.microsoft.com/office/drawing/2014/main" id="{DD828EFA-7F07-466A-84BF-EA9E9B980C3F}"/>
              </a:ext>
            </a:extLst>
          </p:cNvPr>
          <p:cNvSpPr/>
          <p:nvPr/>
        </p:nvSpPr>
        <p:spPr>
          <a:xfrm>
            <a:off x="5559148" y="1696923"/>
            <a:ext cx="1688779" cy="4853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dirty="0" err="1">
                <a:solidFill>
                  <a:prstClr val="white"/>
                </a:solidFill>
              </a:rPr>
              <a:t>Pelatihan</a:t>
            </a:r>
            <a:r>
              <a:rPr lang="en-ID" sz="1600" dirty="0">
                <a:solidFill>
                  <a:prstClr val="white"/>
                </a:solidFill>
              </a:rPr>
              <a:t> </a:t>
            </a:r>
            <a:r>
              <a:rPr lang="en-ID" sz="1600" dirty="0" err="1">
                <a:solidFill>
                  <a:prstClr val="white"/>
                </a:solidFill>
              </a:rPr>
              <a:t>Fasilator</a:t>
            </a:r>
            <a:r>
              <a:rPr lang="en-ID" sz="1600" dirty="0">
                <a:solidFill>
                  <a:prstClr val="white"/>
                </a:solidFill>
              </a:rPr>
              <a:t> </a:t>
            </a:r>
            <a:r>
              <a:rPr lang="en-ID" sz="1600" dirty="0" err="1">
                <a:solidFill>
                  <a:prstClr val="white"/>
                </a:solidFill>
              </a:rPr>
              <a:t>daerah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5" name="Rectangle 30">
            <a:extLst>
              <a:ext uri="{FF2B5EF4-FFF2-40B4-BE49-F238E27FC236}">
                <a16:creationId xmlns="" xmlns:a16="http://schemas.microsoft.com/office/drawing/2014/main" id="{24694E1C-908B-45E8-86D9-9C66DAD152C0}"/>
              </a:ext>
            </a:extLst>
          </p:cNvPr>
          <p:cNvSpPr/>
          <p:nvPr/>
        </p:nvSpPr>
        <p:spPr>
          <a:xfrm>
            <a:off x="7597204" y="1668594"/>
            <a:ext cx="1823088" cy="5420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dirty="0" err="1">
                <a:solidFill>
                  <a:prstClr val="white"/>
                </a:solidFill>
              </a:rPr>
              <a:t>Pelatihan</a:t>
            </a:r>
            <a:r>
              <a:rPr lang="en-ID" sz="1600" dirty="0">
                <a:solidFill>
                  <a:prstClr val="white"/>
                </a:solidFill>
              </a:rPr>
              <a:t> </a:t>
            </a:r>
            <a:r>
              <a:rPr lang="en-ID" sz="1600" dirty="0" err="1">
                <a:solidFill>
                  <a:prstClr val="white"/>
                </a:solidFill>
              </a:rPr>
              <a:t>Pengawas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6" name="Rectangle 31">
            <a:extLst>
              <a:ext uri="{FF2B5EF4-FFF2-40B4-BE49-F238E27FC236}">
                <a16:creationId xmlns="" xmlns:a16="http://schemas.microsoft.com/office/drawing/2014/main" id="{046198E7-656C-4685-80E2-6B2D4B8F54E1}"/>
              </a:ext>
            </a:extLst>
          </p:cNvPr>
          <p:cNvSpPr/>
          <p:nvPr/>
        </p:nvSpPr>
        <p:spPr>
          <a:xfrm>
            <a:off x="3295546" y="2383536"/>
            <a:ext cx="1911524" cy="485362"/>
          </a:xfrm>
          <a:prstGeom prst="rect">
            <a:avLst/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dirty="0" err="1">
                <a:solidFill>
                  <a:schemeClr val="tx1"/>
                </a:solidFill>
              </a:rPr>
              <a:t>Sosialisasi</a:t>
            </a:r>
            <a:r>
              <a:rPr lang="en-ID" sz="1600" dirty="0">
                <a:solidFill>
                  <a:schemeClr val="tx1"/>
                </a:solidFill>
              </a:rPr>
              <a:t> &amp; MoU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Rectangle 32">
            <a:extLst>
              <a:ext uri="{FF2B5EF4-FFF2-40B4-BE49-F238E27FC236}">
                <a16:creationId xmlns="" xmlns:a16="http://schemas.microsoft.com/office/drawing/2014/main" id="{F6F12BED-86A0-4AD8-A977-3CF31FFD0382}"/>
              </a:ext>
            </a:extLst>
          </p:cNvPr>
          <p:cNvSpPr/>
          <p:nvPr/>
        </p:nvSpPr>
        <p:spPr>
          <a:xfrm>
            <a:off x="5559148" y="2373765"/>
            <a:ext cx="1688779" cy="485362"/>
          </a:xfrm>
          <a:prstGeom prst="rect">
            <a:avLst/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dirty="0" err="1">
                <a:solidFill>
                  <a:schemeClr val="tx1"/>
                </a:solidFill>
              </a:rPr>
              <a:t>Pengembangan</a:t>
            </a:r>
            <a:r>
              <a:rPr lang="en-ID" sz="1600" dirty="0">
                <a:solidFill>
                  <a:schemeClr val="tx1"/>
                </a:solidFill>
              </a:rPr>
              <a:t> TPMPD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8" name="Rectangle 33">
            <a:extLst>
              <a:ext uri="{FF2B5EF4-FFF2-40B4-BE49-F238E27FC236}">
                <a16:creationId xmlns="" xmlns:a16="http://schemas.microsoft.com/office/drawing/2014/main" id="{0B571982-2C88-42F7-A377-4E5553B0D9F6}"/>
              </a:ext>
            </a:extLst>
          </p:cNvPr>
          <p:cNvSpPr/>
          <p:nvPr/>
        </p:nvSpPr>
        <p:spPr>
          <a:xfrm>
            <a:off x="7597204" y="2345436"/>
            <a:ext cx="1823088" cy="542020"/>
          </a:xfrm>
          <a:prstGeom prst="rect">
            <a:avLst/>
          </a:prstGeom>
          <a:solidFill>
            <a:srgbClr val="92D050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sz="1600" dirty="0" err="1">
                <a:solidFill>
                  <a:schemeClr val="tx1"/>
                </a:solidFill>
              </a:rPr>
              <a:t>Dukungan</a:t>
            </a:r>
            <a:r>
              <a:rPr lang="en-ID" sz="1600" dirty="0">
                <a:solidFill>
                  <a:schemeClr val="tx1"/>
                </a:solidFill>
              </a:rPr>
              <a:t> </a:t>
            </a:r>
            <a:r>
              <a:rPr lang="en-ID" sz="1600" dirty="0" err="1">
                <a:solidFill>
                  <a:schemeClr val="tx1"/>
                </a:solidFill>
              </a:rPr>
              <a:t>Pemda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34">
            <a:extLst>
              <a:ext uri="{FF2B5EF4-FFF2-40B4-BE49-F238E27FC236}">
                <a16:creationId xmlns="" xmlns:a16="http://schemas.microsoft.com/office/drawing/2014/main" id="{A0840615-32B7-4BC4-9380-B432CE145B26}"/>
              </a:ext>
            </a:extLst>
          </p:cNvPr>
          <p:cNvCxnSpPr>
            <a:cxnSpLocks/>
            <a:stCxn id="87" idx="3"/>
            <a:endCxn id="26" idx="1"/>
          </p:cNvCxnSpPr>
          <p:nvPr/>
        </p:nvCxnSpPr>
        <p:spPr>
          <a:xfrm flipV="1">
            <a:off x="2936804" y="2626217"/>
            <a:ext cx="358742" cy="15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35">
            <a:extLst>
              <a:ext uri="{FF2B5EF4-FFF2-40B4-BE49-F238E27FC236}">
                <a16:creationId xmlns="" xmlns:a16="http://schemas.microsoft.com/office/drawing/2014/main" id="{DF82A360-635C-4D28-B822-6788FB113894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 flipV="1">
            <a:off x="5207070" y="2616446"/>
            <a:ext cx="352078" cy="97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6">
            <a:extLst>
              <a:ext uri="{FF2B5EF4-FFF2-40B4-BE49-F238E27FC236}">
                <a16:creationId xmlns="" xmlns:a16="http://schemas.microsoft.com/office/drawing/2014/main" id="{A733CA42-82DB-4A65-846C-B58415BEF7E0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>
            <a:off x="7247927" y="2616446"/>
            <a:ext cx="3492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7">
            <a:extLst>
              <a:ext uri="{FF2B5EF4-FFF2-40B4-BE49-F238E27FC236}">
                <a16:creationId xmlns="" xmlns:a16="http://schemas.microsoft.com/office/drawing/2014/main" id="{2266CCD7-628B-43E7-9065-9E2396688386}"/>
              </a:ext>
            </a:extLst>
          </p:cNvPr>
          <p:cNvSpPr/>
          <p:nvPr/>
        </p:nvSpPr>
        <p:spPr>
          <a:xfrm>
            <a:off x="3292326" y="3095360"/>
            <a:ext cx="1895325" cy="485362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dirty="0" err="1">
                <a:solidFill>
                  <a:prstClr val="black"/>
                </a:solidFill>
              </a:rPr>
              <a:t>Pelatihan</a:t>
            </a:r>
            <a:r>
              <a:rPr lang="en-ID" sz="1600" dirty="0">
                <a:solidFill>
                  <a:prstClr val="black"/>
                </a:solidFill>
              </a:rPr>
              <a:t> PMP </a:t>
            </a:r>
            <a:r>
              <a:rPr lang="en-ID" sz="1600" dirty="0" err="1">
                <a:solidFill>
                  <a:prstClr val="black"/>
                </a:solidFill>
              </a:rPr>
              <a:t>Sekolah</a:t>
            </a:r>
            <a:r>
              <a:rPr lang="en-ID" sz="1600" dirty="0">
                <a:solidFill>
                  <a:prstClr val="black"/>
                </a:solidFill>
              </a:rPr>
              <a:t> </a:t>
            </a:r>
            <a:r>
              <a:rPr lang="en-ID" sz="1600" dirty="0" err="1">
                <a:solidFill>
                  <a:prstClr val="black"/>
                </a:solidFill>
              </a:rPr>
              <a:t>Binaan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3" name="Rectangle 38">
            <a:extLst>
              <a:ext uri="{FF2B5EF4-FFF2-40B4-BE49-F238E27FC236}">
                <a16:creationId xmlns="" xmlns:a16="http://schemas.microsoft.com/office/drawing/2014/main" id="{E554418C-0A3F-4DC1-8601-DA9FDAA4CBFE}"/>
              </a:ext>
            </a:extLst>
          </p:cNvPr>
          <p:cNvSpPr/>
          <p:nvPr/>
        </p:nvSpPr>
        <p:spPr>
          <a:xfrm>
            <a:off x="5559148" y="3085589"/>
            <a:ext cx="1688779" cy="485362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dirty="0" err="1">
                <a:solidFill>
                  <a:prstClr val="black"/>
                </a:solidFill>
              </a:rPr>
              <a:t>Pendampingan</a:t>
            </a:r>
            <a:r>
              <a:rPr lang="en-ID" sz="1600" dirty="0">
                <a:solidFill>
                  <a:prstClr val="black"/>
                </a:solidFill>
              </a:rPr>
              <a:t> </a:t>
            </a:r>
            <a:r>
              <a:rPr lang="en-ID" sz="1600" dirty="0" err="1">
                <a:solidFill>
                  <a:prstClr val="black"/>
                </a:solidFill>
              </a:rPr>
              <a:t>Sekolah</a:t>
            </a:r>
            <a:r>
              <a:rPr lang="en-ID" sz="1600" dirty="0">
                <a:solidFill>
                  <a:prstClr val="black"/>
                </a:solidFill>
              </a:rPr>
              <a:t> </a:t>
            </a:r>
            <a:r>
              <a:rPr lang="en-ID" sz="1600" dirty="0" err="1">
                <a:solidFill>
                  <a:prstClr val="black"/>
                </a:solidFill>
              </a:rPr>
              <a:t>Binaan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34" name="Straight Arrow Connector 39">
            <a:extLst>
              <a:ext uri="{FF2B5EF4-FFF2-40B4-BE49-F238E27FC236}">
                <a16:creationId xmlns="" xmlns:a16="http://schemas.microsoft.com/office/drawing/2014/main" id="{58EA2B71-AF2A-4C20-8BF8-DF5F6634A134}"/>
              </a:ext>
            </a:extLst>
          </p:cNvPr>
          <p:cNvCxnSpPr>
            <a:cxnSpLocks/>
            <a:stCxn id="96" idx="3"/>
            <a:endCxn id="32" idx="1"/>
          </p:cNvCxnSpPr>
          <p:nvPr/>
        </p:nvCxnSpPr>
        <p:spPr>
          <a:xfrm flipV="1">
            <a:off x="2936804" y="3338041"/>
            <a:ext cx="355522" cy="62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40">
            <a:extLst>
              <a:ext uri="{FF2B5EF4-FFF2-40B4-BE49-F238E27FC236}">
                <a16:creationId xmlns="" xmlns:a16="http://schemas.microsoft.com/office/drawing/2014/main" id="{6CDFDD3A-337C-4B41-B8D9-2210A1150EC3}"/>
              </a:ext>
            </a:extLst>
          </p:cNvPr>
          <p:cNvCxnSpPr>
            <a:cxnSpLocks/>
            <a:stCxn id="32" idx="3"/>
            <a:endCxn id="33" idx="1"/>
          </p:cNvCxnSpPr>
          <p:nvPr/>
        </p:nvCxnSpPr>
        <p:spPr>
          <a:xfrm flipV="1">
            <a:off x="5187651" y="3328270"/>
            <a:ext cx="371497" cy="97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41">
            <a:extLst>
              <a:ext uri="{FF2B5EF4-FFF2-40B4-BE49-F238E27FC236}">
                <a16:creationId xmlns="" xmlns:a16="http://schemas.microsoft.com/office/drawing/2014/main" id="{98490807-A595-4FB2-B9DD-ED5186D12467}"/>
              </a:ext>
            </a:extLst>
          </p:cNvPr>
          <p:cNvSpPr/>
          <p:nvPr/>
        </p:nvSpPr>
        <p:spPr>
          <a:xfrm>
            <a:off x="3295546" y="3798657"/>
            <a:ext cx="1911524" cy="4853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dirty="0" err="1">
                <a:solidFill>
                  <a:schemeClr val="tx1"/>
                </a:solidFill>
              </a:rPr>
              <a:t>Pengumpulan</a:t>
            </a:r>
            <a:r>
              <a:rPr lang="en-ID" sz="1600" dirty="0">
                <a:solidFill>
                  <a:schemeClr val="tx1"/>
                </a:solidFill>
              </a:rPr>
              <a:t> data </a:t>
            </a:r>
            <a:r>
              <a:rPr lang="en-ID" sz="1600" dirty="0" err="1">
                <a:solidFill>
                  <a:schemeClr val="tx1"/>
                </a:solidFill>
              </a:rPr>
              <a:t>mutu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7" name="Rectangle 42">
            <a:extLst>
              <a:ext uri="{FF2B5EF4-FFF2-40B4-BE49-F238E27FC236}">
                <a16:creationId xmlns="" xmlns:a16="http://schemas.microsoft.com/office/drawing/2014/main" id="{DED007E0-74E6-4D45-A793-23D38A913101}"/>
              </a:ext>
            </a:extLst>
          </p:cNvPr>
          <p:cNvSpPr/>
          <p:nvPr/>
        </p:nvSpPr>
        <p:spPr>
          <a:xfrm>
            <a:off x="5571849" y="3788886"/>
            <a:ext cx="1688779" cy="4853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dirty="0">
                <a:solidFill>
                  <a:schemeClr val="tx1"/>
                </a:solidFill>
              </a:rPr>
              <a:t>Data/</a:t>
            </a:r>
            <a:r>
              <a:rPr lang="en-ID" sz="1600" dirty="0" err="1">
                <a:solidFill>
                  <a:schemeClr val="tx1"/>
                </a:solidFill>
              </a:rPr>
              <a:t>Rapor</a:t>
            </a:r>
            <a:r>
              <a:rPr lang="en-ID" sz="1600" dirty="0">
                <a:solidFill>
                  <a:schemeClr val="tx1"/>
                </a:solidFill>
              </a:rPr>
              <a:t> </a:t>
            </a:r>
            <a:r>
              <a:rPr lang="en-ID" sz="1600" dirty="0" err="1">
                <a:solidFill>
                  <a:schemeClr val="tx1"/>
                </a:solidFill>
              </a:rPr>
              <a:t>Mutu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43">
            <a:extLst>
              <a:ext uri="{FF2B5EF4-FFF2-40B4-BE49-F238E27FC236}">
                <a16:creationId xmlns="" xmlns:a16="http://schemas.microsoft.com/office/drawing/2014/main" id="{6F584674-DA28-4A75-BC96-75F190842AE8}"/>
              </a:ext>
            </a:extLst>
          </p:cNvPr>
          <p:cNvCxnSpPr>
            <a:cxnSpLocks/>
            <a:stCxn id="15" idx="3"/>
            <a:endCxn id="36" idx="1"/>
          </p:cNvCxnSpPr>
          <p:nvPr/>
        </p:nvCxnSpPr>
        <p:spPr>
          <a:xfrm>
            <a:off x="3042681" y="4031568"/>
            <a:ext cx="252865" cy="97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44">
            <a:extLst>
              <a:ext uri="{FF2B5EF4-FFF2-40B4-BE49-F238E27FC236}">
                <a16:creationId xmlns="" xmlns:a16="http://schemas.microsoft.com/office/drawing/2014/main" id="{8A928C50-C263-4881-9807-97788356BB6D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 flipV="1">
            <a:off x="5207070" y="4031567"/>
            <a:ext cx="364779" cy="97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5">
            <a:extLst>
              <a:ext uri="{FF2B5EF4-FFF2-40B4-BE49-F238E27FC236}">
                <a16:creationId xmlns="" xmlns:a16="http://schemas.microsoft.com/office/drawing/2014/main" id="{1E19DD59-A98F-4301-BB95-8BCD8BC3A767}"/>
              </a:ext>
            </a:extLst>
          </p:cNvPr>
          <p:cNvSpPr/>
          <p:nvPr/>
        </p:nvSpPr>
        <p:spPr>
          <a:xfrm>
            <a:off x="11071253" y="2626217"/>
            <a:ext cx="1084540" cy="1401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sz="1400" dirty="0" err="1">
                <a:solidFill>
                  <a:prstClr val="black"/>
                </a:solidFill>
              </a:rPr>
              <a:t>Seluruh</a:t>
            </a:r>
            <a:r>
              <a:rPr lang="en-ID" sz="1400" dirty="0">
                <a:solidFill>
                  <a:prstClr val="black"/>
                </a:solidFill>
              </a:rPr>
              <a:t> </a:t>
            </a:r>
            <a:r>
              <a:rPr lang="en-ID" sz="1400" dirty="0" err="1">
                <a:solidFill>
                  <a:prstClr val="black"/>
                </a:solidFill>
              </a:rPr>
              <a:t>Sekolah</a:t>
            </a:r>
            <a:r>
              <a:rPr lang="en-ID" sz="1400" dirty="0">
                <a:solidFill>
                  <a:prstClr val="black"/>
                </a:solidFill>
              </a:rPr>
              <a:t> PMP </a:t>
            </a:r>
            <a:r>
              <a:rPr lang="en-ID" sz="1400" dirty="0" err="1">
                <a:solidFill>
                  <a:prstClr val="black"/>
                </a:solidFill>
              </a:rPr>
              <a:t>dan</a:t>
            </a:r>
            <a:r>
              <a:rPr lang="en-ID" sz="1400" dirty="0">
                <a:solidFill>
                  <a:prstClr val="black"/>
                </a:solidFill>
              </a:rPr>
              <a:t>  </a:t>
            </a:r>
            <a:r>
              <a:rPr lang="en-ID" sz="1400" dirty="0" err="1">
                <a:solidFill>
                  <a:prstClr val="black"/>
                </a:solidFill>
              </a:rPr>
              <a:t>memenuhi</a:t>
            </a:r>
            <a:r>
              <a:rPr lang="en-ID" sz="1400" dirty="0">
                <a:solidFill>
                  <a:prstClr val="black"/>
                </a:solidFill>
              </a:rPr>
              <a:t> SNP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42" name="Straight Arrow Connector 47">
            <a:extLst>
              <a:ext uri="{FF2B5EF4-FFF2-40B4-BE49-F238E27FC236}">
                <a16:creationId xmlns="" xmlns:a16="http://schemas.microsoft.com/office/drawing/2014/main" id="{BBF04A8D-539D-41FC-8E71-B7F1DF3A2BAC}"/>
              </a:ext>
            </a:extLst>
          </p:cNvPr>
          <p:cNvCxnSpPr>
            <a:cxnSpLocks/>
            <a:stCxn id="28" idx="3"/>
            <a:endCxn id="41" idx="0"/>
          </p:cNvCxnSpPr>
          <p:nvPr/>
        </p:nvCxnSpPr>
        <p:spPr>
          <a:xfrm>
            <a:off x="9420292" y="2616446"/>
            <a:ext cx="746940" cy="381857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85">
            <a:extLst>
              <a:ext uri="{FF2B5EF4-FFF2-40B4-BE49-F238E27FC236}">
                <a16:creationId xmlns="" xmlns:a16="http://schemas.microsoft.com/office/drawing/2014/main" id="{985F7C86-E5C2-41CE-AAAC-039B6734CBA0}"/>
              </a:ext>
            </a:extLst>
          </p:cNvPr>
          <p:cNvSpPr/>
          <p:nvPr/>
        </p:nvSpPr>
        <p:spPr>
          <a:xfrm>
            <a:off x="7597203" y="3045685"/>
            <a:ext cx="1823088" cy="542020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sz="1600" dirty="0" err="1">
                <a:solidFill>
                  <a:prstClr val="black"/>
                </a:solidFill>
              </a:rPr>
              <a:t>Contoh</a:t>
            </a:r>
            <a:r>
              <a:rPr lang="en-ID" sz="1600" dirty="0">
                <a:solidFill>
                  <a:prstClr val="black"/>
                </a:solidFill>
              </a:rPr>
              <a:t> &amp; </a:t>
            </a:r>
            <a:r>
              <a:rPr lang="en-ID" sz="1600" dirty="0" err="1">
                <a:solidFill>
                  <a:prstClr val="black"/>
                </a:solidFill>
              </a:rPr>
              <a:t>Pusat</a:t>
            </a:r>
            <a:r>
              <a:rPr lang="en-ID" sz="1600" dirty="0">
                <a:solidFill>
                  <a:prstClr val="black"/>
                </a:solidFill>
              </a:rPr>
              <a:t> </a:t>
            </a:r>
            <a:r>
              <a:rPr lang="en-ID" sz="1600" dirty="0" err="1">
                <a:solidFill>
                  <a:prstClr val="black"/>
                </a:solidFill>
              </a:rPr>
              <a:t>Sumber</a:t>
            </a:r>
            <a:r>
              <a:rPr lang="en-ID" sz="1600" dirty="0">
                <a:solidFill>
                  <a:prstClr val="black"/>
                </a:solidFill>
              </a:rPr>
              <a:t> </a:t>
            </a:r>
            <a:r>
              <a:rPr lang="en-ID" sz="1600" dirty="0" err="1">
                <a:solidFill>
                  <a:prstClr val="black"/>
                </a:solidFill>
              </a:rPr>
              <a:t>Belajar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44" name="Straight Arrow Connector 90">
            <a:extLst>
              <a:ext uri="{FF2B5EF4-FFF2-40B4-BE49-F238E27FC236}">
                <a16:creationId xmlns="" xmlns:a16="http://schemas.microsoft.com/office/drawing/2014/main" id="{E119B762-BB4C-44FF-8357-D376B64B6923}"/>
              </a:ext>
            </a:extLst>
          </p:cNvPr>
          <p:cNvCxnSpPr>
            <a:cxnSpLocks/>
            <a:stCxn id="33" idx="3"/>
            <a:endCxn id="43" idx="1"/>
          </p:cNvCxnSpPr>
          <p:nvPr/>
        </p:nvCxnSpPr>
        <p:spPr>
          <a:xfrm flipV="1">
            <a:off x="7247927" y="3316695"/>
            <a:ext cx="349276" cy="115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7">
            <a:extLst>
              <a:ext uri="{FF2B5EF4-FFF2-40B4-BE49-F238E27FC236}">
                <a16:creationId xmlns="" xmlns:a16="http://schemas.microsoft.com/office/drawing/2014/main" id="{DED95425-1069-44CE-8832-642047C37742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9419467" y="3333392"/>
            <a:ext cx="105533" cy="260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102">
            <a:extLst>
              <a:ext uri="{FF2B5EF4-FFF2-40B4-BE49-F238E27FC236}">
                <a16:creationId xmlns="" xmlns:a16="http://schemas.microsoft.com/office/drawing/2014/main" id="{6F1BE3C9-CCFF-4DF9-A5DB-AC4C4CE30872}"/>
              </a:ext>
            </a:extLst>
          </p:cNvPr>
          <p:cNvSpPr/>
          <p:nvPr/>
        </p:nvSpPr>
        <p:spPr>
          <a:xfrm>
            <a:off x="7597201" y="3760557"/>
            <a:ext cx="1823088" cy="542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dirty="0" err="1">
                <a:solidFill>
                  <a:schemeClr val="tx1"/>
                </a:solidFill>
              </a:rPr>
              <a:t>Rekomendasi</a:t>
            </a:r>
            <a:r>
              <a:rPr lang="en-ID" sz="1600" dirty="0">
                <a:solidFill>
                  <a:schemeClr val="tx1"/>
                </a:solidFill>
              </a:rPr>
              <a:t> </a:t>
            </a:r>
            <a:r>
              <a:rPr lang="en-ID" sz="1600" dirty="0" err="1">
                <a:solidFill>
                  <a:schemeClr val="tx1"/>
                </a:solidFill>
              </a:rPr>
              <a:t>Peningkatan</a:t>
            </a:r>
            <a:r>
              <a:rPr lang="en-ID" sz="1600" dirty="0">
                <a:solidFill>
                  <a:schemeClr val="tx1"/>
                </a:solidFill>
              </a:rPr>
              <a:t> </a:t>
            </a:r>
            <a:r>
              <a:rPr lang="en-ID" sz="1600" dirty="0" err="1">
                <a:solidFill>
                  <a:schemeClr val="tx1"/>
                </a:solidFill>
              </a:rPr>
              <a:t>Mutu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7" name="Straight Arrow Connector 103">
            <a:extLst>
              <a:ext uri="{FF2B5EF4-FFF2-40B4-BE49-F238E27FC236}">
                <a16:creationId xmlns="" xmlns:a16="http://schemas.microsoft.com/office/drawing/2014/main" id="{08FB6008-22E2-4ADD-A208-8E034010395C}"/>
              </a:ext>
            </a:extLst>
          </p:cNvPr>
          <p:cNvCxnSpPr>
            <a:cxnSpLocks/>
            <a:stCxn id="37" idx="3"/>
            <a:endCxn id="46" idx="1"/>
          </p:cNvCxnSpPr>
          <p:nvPr/>
        </p:nvCxnSpPr>
        <p:spPr>
          <a:xfrm>
            <a:off x="7260628" y="4031567"/>
            <a:ext cx="3365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01E6F658-96E9-44E5-B58C-EE67FBD35C9E}"/>
              </a:ext>
            </a:extLst>
          </p:cNvPr>
          <p:cNvCxnSpPr>
            <a:cxnSpLocks/>
            <a:stCxn id="46" idx="3"/>
            <a:endCxn id="41" idx="2"/>
          </p:cNvCxnSpPr>
          <p:nvPr/>
        </p:nvCxnSpPr>
        <p:spPr>
          <a:xfrm flipV="1">
            <a:off x="9420289" y="3668480"/>
            <a:ext cx="746943" cy="363087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7">
            <a:extLst>
              <a:ext uri="{FF2B5EF4-FFF2-40B4-BE49-F238E27FC236}">
                <a16:creationId xmlns="" xmlns:a16="http://schemas.microsoft.com/office/drawing/2014/main" id="{81FFD262-58C3-4BC5-AD1D-76997DA9C6B5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10775950" y="3316696"/>
            <a:ext cx="295303" cy="10224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7">
            <a:extLst>
              <a:ext uri="{FF2B5EF4-FFF2-40B4-BE49-F238E27FC236}">
                <a16:creationId xmlns="" xmlns:a16="http://schemas.microsoft.com/office/drawing/2014/main" id="{9D38B510-4DC6-43E3-8630-DBFA1781BF5E}"/>
              </a:ext>
            </a:extLst>
          </p:cNvPr>
          <p:cNvCxnSpPr>
            <a:cxnSpLocks/>
            <a:stCxn id="25" idx="3"/>
            <a:endCxn id="41" idx="0"/>
          </p:cNvCxnSpPr>
          <p:nvPr/>
        </p:nvCxnSpPr>
        <p:spPr>
          <a:xfrm>
            <a:off x="9420292" y="1939604"/>
            <a:ext cx="746940" cy="1058699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23">
            <a:extLst>
              <a:ext uri="{FF2B5EF4-FFF2-40B4-BE49-F238E27FC236}">
                <a16:creationId xmlns="" xmlns:a16="http://schemas.microsoft.com/office/drawing/2014/main" id="{15EB66A8-6B5F-4743-A005-7C4FAC1C1D9D}"/>
              </a:ext>
            </a:extLst>
          </p:cNvPr>
          <p:cNvCxnSpPr>
            <a:cxnSpLocks/>
            <a:stCxn id="16" idx="3"/>
            <a:endCxn id="51" idx="2"/>
          </p:cNvCxnSpPr>
          <p:nvPr/>
        </p:nvCxnSpPr>
        <p:spPr>
          <a:xfrm flipV="1">
            <a:off x="2953220" y="5333301"/>
            <a:ext cx="2643012" cy="57258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23">
            <a:extLst>
              <a:ext uri="{FF2B5EF4-FFF2-40B4-BE49-F238E27FC236}">
                <a16:creationId xmlns="" xmlns:a16="http://schemas.microsoft.com/office/drawing/2014/main" id="{457E179D-4472-44FC-A7FA-44AA7507D15D}"/>
              </a:ext>
            </a:extLst>
          </p:cNvPr>
          <p:cNvCxnSpPr>
            <a:cxnSpLocks/>
            <a:endCxn id="40" idx="2"/>
          </p:cNvCxnSpPr>
          <p:nvPr/>
        </p:nvCxnSpPr>
        <p:spPr>
          <a:xfrm flipV="1">
            <a:off x="3261429" y="4027622"/>
            <a:ext cx="8352094" cy="187826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61">
            <a:extLst>
              <a:ext uri="{FF2B5EF4-FFF2-40B4-BE49-F238E27FC236}">
                <a16:creationId xmlns="" xmlns:a16="http://schemas.microsoft.com/office/drawing/2014/main" id="{798571D8-1A0F-40CB-9503-F1F7AE38CCCC}"/>
              </a:ext>
            </a:extLst>
          </p:cNvPr>
          <p:cNvSpPr/>
          <p:nvPr/>
        </p:nvSpPr>
        <p:spPr>
          <a:xfrm>
            <a:off x="3308247" y="4612114"/>
            <a:ext cx="1911524" cy="4853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dirty="0" err="1">
                <a:solidFill>
                  <a:schemeClr val="tx1"/>
                </a:solidFill>
              </a:rPr>
              <a:t>Supervisi Mutu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6" name="Rectangle 62">
            <a:extLst>
              <a:ext uri="{FF2B5EF4-FFF2-40B4-BE49-F238E27FC236}">
                <a16:creationId xmlns="" xmlns:a16="http://schemas.microsoft.com/office/drawing/2014/main" id="{3092CD05-E6CD-4E4F-8C51-B83D9E00523D}"/>
              </a:ext>
            </a:extLst>
          </p:cNvPr>
          <p:cNvSpPr/>
          <p:nvPr/>
        </p:nvSpPr>
        <p:spPr>
          <a:xfrm>
            <a:off x="5571849" y="4602343"/>
            <a:ext cx="1688779" cy="4853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dirty="0">
                <a:solidFill>
                  <a:schemeClr val="tx1"/>
                </a:solidFill>
              </a:rPr>
              <a:t>Fasilitasi Mutu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57" name="Straight Arrow Connector 63">
            <a:extLst>
              <a:ext uri="{FF2B5EF4-FFF2-40B4-BE49-F238E27FC236}">
                <a16:creationId xmlns="" xmlns:a16="http://schemas.microsoft.com/office/drawing/2014/main" id="{1D21B5ED-6431-42E5-8CFE-CC8AEF34D8A0}"/>
              </a:ext>
            </a:extLst>
          </p:cNvPr>
          <p:cNvCxnSpPr>
            <a:cxnSpLocks/>
            <a:stCxn id="54" idx="3"/>
            <a:endCxn id="55" idx="1"/>
          </p:cNvCxnSpPr>
          <p:nvPr/>
        </p:nvCxnSpPr>
        <p:spPr>
          <a:xfrm>
            <a:off x="3055382" y="4845025"/>
            <a:ext cx="252865" cy="97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64">
            <a:extLst>
              <a:ext uri="{FF2B5EF4-FFF2-40B4-BE49-F238E27FC236}">
                <a16:creationId xmlns="" xmlns:a16="http://schemas.microsoft.com/office/drawing/2014/main" id="{615CA091-BADD-4D17-A3E8-B65CA6ACF036}"/>
              </a:ext>
            </a:extLst>
          </p:cNvPr>
          <p:cNvCxnSpPr>
            <a:cxnSpLocks/>
            <a:stCxn id="55" idx="3"/>
            <a:endCxn id="56" idx="1"/>
          </p:cNvCxnSpPr>
          <p:nvPr/>
        </p:nvCxnSpPr>
        <p:spPr>
          <a:xfrm flipV="1">
            <a:off x="5219771" y="4845024"/>
            <a:ext cx="352078" cy="97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65">
            <a:extLst>
              <a:ext uri="{FF2B5EF4-FFF2-40B4-BE49-F238E27FC236}">
                <a16:creationId xmlns="" xmlns:a16="http://schemas.microsoft.com/office/drawing/2014/main" id="{639B866E-545F-487D-B3AB-F978FD9CD37E}"/>
              </a:ext>
            </a:extLst>
          </p:cNvPr>
          <p:cNvSpPr/>
          <p:nvPr/>
        </p:nvSpPr>
        <p:spPr>
          <a:xfrm>
            <a:off x="7597202" y="4574014"/>
            <a:ext cx="1823088" cy="542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dirty="0" err="1">
                <a:solidFill>
                  <a:schemeClr val="tx1"/>
                </a:solidFill>
              </a:rPr>
              <a:t>pendampingan Sekolah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0" name="Straight Arrow Connector 66">
            <a:extLst>
              <a:ext uri="{FF2B5EF4-FFF2-40B4-BE49-F238E27FC236}">
                <a16:creationId xmlns="" xmlns:a16="http://schemas.microsoft.com/office/drawing/2014/main" id="{0B18CAE9-CA02-421C-9EAF-2E64DBF037AD}"/>
              </a:ext>
            </a:extLst>
          </p:cNvPr>
          <p:cNvCxnSpPr>
            <a:cxnSpLocks/>
            <a:stCxn id="56" idx="3"/>
            <a:endCxn id="59" idx="1"/>
          </p:cNvCxnSpPr>
          <p:nvPr/>
        </p:nvCxnSpPr>
        <p:spPr>
          <a:xfrm>
            <a:off x="7260628" y="4845024"/>
            <a:ext cx="33657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47">
            <a:extLst>
              <a:ext uri="{FF2B5EF4-FFF2-40B4-BE49-F238E27FC236}">
                <a16:creationId xmlns="" xmlns:a16="http://schemas.microsoft.com/office/drawing/2014/main" id="{49871FF3-E3DE-417C-B73B-B18A0E8445DC}"/>
              </a:ext>
            </a:extLst>
          </p:cNvPr>
          <p:cNvCxnSpPr>
            <a:cxnSpLocks/>
            <a:stCxn id="59" idx="3"/>
            <a:endCxn id="41" idx="2"/>
          </p:cNvCxnSpPr>
          <p:nvPr/>
        </p:nvCxnSpPr>
        <p:spPr>
          <a:xfrm flipV="1">
            <a:off x="9420290" y="3668480"/>
            <a:ext cx="746942" cy="1176544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86">
            <a:extLst>
              <a:ext uri="{FF2B5EF4-FFF2-40B4-BE49-F238E27FC236}">
                <a16:creationId xmlns="" xmlns:a16="http://schemas.microsoft.com/office/drawing/2014/main" id="{F02E4096-6D8E-4619-951E-7C46B17BEC88}"/>
              </a:ext>
            </a:extLst>
          </p:cNvPr>
          <p:cNvCxnSpPr>
            <a:cxnSpLocks/>
            <a:stCxn id="37" idx="2"/>
            <a:endCxn id="55" idx="0"/>
          </p:cNvCxnSpPr>
          <p:nvPr/>
        </p:nvCxnSpPr>
        <p:spPr>
          <a:xfrm rot="5400000">
            <a:off x="5171191" y="3367066"/>
            <a:ext cx="337866" cy="21522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86">
            <a:extLst>
              <a:ext uri="{FF2B5EF4-FFF2-40B4-BE49-F238E27FC236}">
                <a16:creationId xmlns="" xmlns:a16="http://schemas.microsoft.com/office/drawing/2014/main" id="{C4BDBCD9-0BC8-4C70-9588-CF89A5DBCFB2}"/>
              </a:ext>
            </a:extLst>
          </p:cNvPr>
          <p:cNvCxnSpPr>
            <a:cxnSpLocks/>
            <a:stCxn id="37" idx="2"/>
          </p:cNvCxnSpPr>
          <p:nvPr/>
        </p:nvCxnSpPr>
        <p:spPr>
          <a:xfrm rot="16200000" flipH="1">
            <a:off x="6269530" y="4420956"/>
            <a:ext cx="299768" cy="6351"/>
          </a:xfrm>
          <a:prstGeom prst="bentConnector3">
            <a:avLst>
              <a:gd name="adj1" fmla="val 55826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Gambar 65">
            <a:extLst>
              <a:ext uri="{FF2B5EF4-FFF2-40B4-BE49-F238E27FC236}">
                <a16:creationId xmlns="" xmlns:a16="http://schemas.microsoft.com/office/drawing/2014/main" id="{26DFD63E-E307-4166-835E-A70A78A1C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575" y="185085"/>
            <a:ext cx="561914" cy="563676"/>
          </a:xfrm>
          <a:prstGeom prst="rect">
            <a:avLst/>
          </a:prstGeom>
        </p:spPr>
      </p:pic>
      <p:sp>
        <p:nvSpPr>
          <p:cNvPr id="87" name="Arrow: Pentagon 86">
            <a:extLst>
              <a:ext uri="{FF2B5EF4-FFF2-40B4-BE49-F238E27FC236}">
                <a16:creationId xmlns="" xmlns:a16="http://schemas.microsoft.com/office/drawing/2014/main" id="{C2074A41-8446-422F-9A62-55D70264E43C}"/>
              </a:ext>
            </a:extLst>
          </p:cNvPr>
          <p:cNvSpPr/>
          <p:nvPr/>
        </p:nvSpPr>
        <p:spPr>
          <a:xfrm>
            <a:off x="735855" y="2322286"/>
            <a:ext cx="2200949" cy="610874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="" xmlns:a16="http://schemas.microsoft.com/office/drawing/2014/main" id="{5C13A531-AE0C-4497-A039-99D241881158}"/>
              </a:ext>
            </a:extLst>
          </p:cNvPr>
          <p:cNvSpPr/>
          <p:nvPr/>
        </p:nvSpPr>
        <p:spPr>
          <a:xfrm>
            <a:off x="805400" y="2398080"/>
            <a:ext cx="2200955" cy="4853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b="1" dirty="0">
                <a:solidFill>
                  <a:schemeClr val="bg1"/>
                </a:solidFill>
              </a:rPr>
              <a:t>MEMBANGUN </a:t>
            </a:r>
          </a:p>
          <a:p>
            <a:r>
              <a:rPr lang="en-ID" b="1" dirty="0">
                <a:solidFill>
                  <a:schemeClr val="bg1"/>
                </a:solidFill>
              </a:rPr>
              <a:t>KERJA SAMA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6" name="Arrow: Pentagon 95">
            <a:extLst>
              <a:ext uri="{FF2B5EF4-FFF2-40B4-BE49-F238E27FC236}">
                <a16:creationId xmlns="" xmlns:a16="http://schemas.microsoft.com/office/drawing/2014/main" id="{26D36639-79FE-48E3-9377-14D89607D1C6}"/>
              </a:ext>
            </a:extLst>
          </p:cNvPr>
          <p:cNvSpPr/>
          <p:nvPr/>
        </p:nvSpPr>
        <p:spPr>
          <a:xfrm>
            <a:off x="735855" y="3038858"/>
            <a:ext cx="2200949" cy="61087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Arrow: Pentagon 96">
            <a:extLst>
              <a:ext uri="{FF2B5EF4-FFF2-40B4-BE49-F238E27FC236}">
                <a16:creationId xmlns="" xmlns:a16="http://schemas.microsoft.com/office/drawing/2014/main" id="{5A72C763-C9F8-4771-996C-C201CE3C557F}"/>
              </a:ext>
            </a:extLst>
          </p:cNvPr>
          <p:cNvSpPr/>
          <p:nvPr/>
        </p:nvSpPr>
        <p:spPr>
          <a:xfrm>
            <a:off x="735855" y="3764784"/>
            <a:ext cx="2200949" cy="61087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Arrow: Pentagon 97">
            <a:extLst>
              <a:ext uri="{FF2B5EF4-FFF2-40B4-BE49-F238E27FC236}">
                <a16:creationId xmlns="" xmlns:a16="http://schemas.microsoft.com/office/drawing/2014/main" id="{69797DB0-76CD-4053-9E1F-CA929E5CC790}"/>
              </a:ext>
            </a:extLst>
          </p:cNvPr>
          <p:cNvSpPr/>
          <p:nvPr/>
        </p:nvSpPr>
        <p:spPr>
          <a:xfrm>
            <a:off x="735855" y="4579555"/>
            <a:ext cx="2200949" cy="610874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="" xmlns:a16="http://schemas.microsoft.com/office/drawing/2014/main" id="{F50FE98B-3932-45FA-90A0-74CA639E2C3A}"/>
              </a:ext>
            </a:extLst>
          </p:cNvPr>
          <p:cNvSpPr/>
          <p:nvPr/>
        </p:nvSpPr>
        <p:spPr>
          <a:xfrm>
            <a:off x="841732" y="3090949"/>
            <a:ext cx="2200949" cy="4853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b="1" dirty="0">
                <a:solidFill>
                  <a:schemeClr val="bg1"/>
                </a:solidFill>
              </a:rPr>
              <a:t>PENGEMBANGAN </a:t>
            </a:r>
          </a:p>
          <a:p>
            <a:r>
              <a:rPr lang="en-ID" b="1" dirty="0">
                <a:solidFill>
                  <a:schemeClr val="bg1"/>
                </a:solidFill>
              </a:rPr>
              <a:t>SEKOLAH BINAAN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Rectangle 17">
            <a:extLst>
              <a:ext uri="{FF2B5EF4-FFF2-40B4-BE49-F238E27FC236}">
                <a16:creationId xmlns="" xmlns:a16="http://schemas.microsoft.com/office/drawing/2014/main" id="{92DD386F-9C69-49B1-8F52-4C2FADAA2D3D}"/>
              </a:ext>
            </a:extLst>
          </p:cNvPr>
          <p:cNvSpPr/>
          <p:nvPr/>
        </p:nvSpPr>
        <p:spPr>
          <a:xfrm>
            <a:off x="841732" y="3788887"/>
            <a:ext cx="2200949" cy="485362"/>
          </a:xfrm>
          <a:prstGeom prst="rect">
            <a:avLst/>
          </a:prstGeom>
          <a:noFill/>
          <a:ln w="12700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b="1" dirty="0">
                <a:solidFill>
                  <a:prstClr val="white"/>
                </a:solidFill>
              </a:rPr>
              <a:t>PEMBUATAN PETA </a:t>
            </a:r>
          </a:p>
          <a:p>
            <a:r>
              <a:rPr lang="en-ID" b="1" dirty="0">
                <a:solidFill>
                  <a:prstClr val="white"/>
                </a:solidFill>
              </a:rPr>
              <a:t>MUTU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54" name="Rectangle 60">
            <a:extLst>
              <a:ext uri="{FF2B5EF4-FFF2-40B4-BE49-F238E27FC236}">
                <a16:creationId xmlns="" xmlns:a16="http://schemas.microsoft.com/office/drawing/2014/main" id="{455D016C-5E6F-4AD0-AB14-6A0DE52DB8A5}"/>
              </a:ext>
            </a:extLst>
          </p:cNvPr>
          <p:cNvSpPr/>
          <p:nvPr/>
        </p:nvSpPr>
        <p:spPr>
          <a:xfrm>
            <a:off x="854433" y="4602344"/>
            <a:ext cx="2200949" cy="4853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b="1" dirty="0">
                <a:solidFill>
                  <a:schemeClr val="bg1"/>
                </a:solidFill>
              </a:rPr>
              <a:t>PEM. PENINGKATAN MUTU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21">
            <a:extLst>
              <a:ext uri="{FF2B5EF4-FFF2-40B4-BE49-F238E27FC236}">
                <a16:creationId xmlns="" xmlns:a16="http://schemas.microsoft.com/office/drawing/2014/main" id="{B45FDE36-C5CE-4D7F-B9BD-27293427055E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64868" y="2712115"/>
            <a:ext cx="27296" cy="558624"/>
          </a:xfrm>
          <a:prstGeom prst="bentConnector3">
            <a:avLst>
              <a:gd name="adj1" fmla="val -629197"/>
            </a:avLst>
          </a:prstGeom>
          <a:ln>
            <a:headEnd type="triangl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="" xmlns:a16="http://schemas.microsoft.com/office/drawing/2014/main" id="{F1093B06-0DB6-4E43-B7E8-050EFD443F14}"/>
              </a:ext>
            </a:extLst>
          </p:cNvPr>
          <p:cNvSpPr/>
          <p:nvPr/>
        </p:nvSpPr>
        <p:spPr>
          <a:xfrm>
            <a:off x="506416" y="2508167"/>
            <a:ext cx="344200" cy="34173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72270FFB-6599-40C3-A2AE-11CBDB9AFEE9}"/>
              </a:ext>
            </a:extLst>
          </p:cNvPr>
          <p:cNvSpPr/>
          <p:nvPr/>
        </p:nvSpPr>
        <p:spPr>
          <a:xfrm>
            <a:off x="506416" y="3138923"/>
            <a:ext cx="344200" cy="34173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249D1A4E-432C-4190-8FD1-E2C1039C9B57}"/>
              </a:ext>
            </a:extLst>
          </p:cNvPr>
          <p:cNvSpPr/>
          <p:nvPr/>
        </p:nvSpPr>
        <p:spPr>
          <a:xfrm>
            <a:off x="506416" y="3866887"/>
            <a:ext cx="344200" cy="34173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7A2347F1-5915-4946-82A1-649F84CDA532}"/>
              </a:ext>
            </a:extLst>
          </p:cNvPr>
          <p:cNvSpPr/>
          <p:nvPr/>
        </p:nvSpPr>
        <p:spPr>
          <a:xfrm>
            <a:off x="506416" y="4663541"/>
            <a:ext cx="344200" cy="34173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20" name="Arrow: Pentagon 119">
            <a:extLst>
              <a:ext uri="{FF2B5EF4-FFF2-40B4-BE49-F238E27FC236}">
                <a16:creationId xmlns="" xmlns:a16="http://schemas.microsoft.com/office/drawing/2014/main" id="{75324715-6E0E-43BB-964D-ED3B47B8F8BC}"/>
              </a:ext>
            </a:extLst>
          </p:cNvPr>
          <p:cNvSpPr/>
          <p:nvPr/>
        </p:nvSpPr>
        <p:spPr>
          <a:xfrm>
            <a:off x="735855" y="1627747"/>
            <a:ext cx="2200949" cy="616762"/>
          </a:xfrm>
          <a:prstGeom prst="homePlate">
            <a:avLst/>
          </a:prstGeom>
          <a:solidFill>
            <a:srgbClr val="7D90AB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A24229DC-AB57-418F-8AF6-30146D100BD5}"/>
              </a:ext>
            </a:extLst>
          </p:cNvPr>
          <p:cNvSpPr/>
          <p:nvPr/>
        </p:nvSpPr>
        <p:spPr>
          <a:xfrm>
            <a:off x="805400" y="1696924"/>
            <a:ext cx="2131406" cy="4853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sz="1600" b="1" dirty="0">
                <a:solidFill>
                  <a:schemeClr val="bg1"/>
                </a:solidFill>
              </a:rPr>
              <a:t>PENYIAPAN SDM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="" xmlns:a16="http://schemas.microsoft.com/office/drawing/2014/main" id="{BE642493-2E57-4BEA-8CD0-C44746204B30}"/>
              </a:ext>
            </a:extLst>
          </p:cNvPr>
          <p:cNvSpPr/>
          <p:nvPr/>
        </p:nvSpPr>
        <p:spPr>
          <a:xfrm>
            <a:off x="506416" y="1786888"/>
            <a:ext cx="344200" cy="34173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5" name="Arrow: Pentagon 124">
            <a:extLst>
              <a:ext uri="{FF2B5EF4-FFF2-40B4-BE49-F238E27FC236}">
                <a16:creationId xmlns="" xmlns:a16="http://schemas.microsoft.com/office/drawing/2014/main" id="{D98FBC36-1D4D-4AD3-B058-00992784B885}"/>
              </a:ext>
            </a:extLst>
          </p:cNvPr>
          <p:cNvSpPr/>
          <p:nvPr/>
        </p:nvSpPr>
        <p:spPr>
          <a:xfrm>
            <a:off x="735855" y="5594623"/>
            <a:ext cx="2536700" cy="610874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9">
            <a:extLst>
              <a:ext uri="{FF2B5EF4-FFF2-40B4-BE49-F238E27FC236}">
                <a16:creationId xmlns="" xmlns:a16="http://schemas.microsoft.com/office/drawing/2014/main" id="{46B63747-6508-4AF8-BA8F-A4AB2AA0B73F}"/>
              </a:ext>
            </a:extLst>
          </p:cNvPr>
          <p:cNvSpPr/>
          <p:nvPr/>
        </p:nvSpPr>
        <p:spPr>
          <a:xfrm>
            <a:off x="824884" y="5596789"/>
            <a:ext cx="2128336" cy="618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1600" b="1" dirty="0">
                <a:solidFill>
                  <a:prstClr val="white"/>
                </a:solidFill>
              </a:rPr>
              <a:t>Monitoring </a:t>
            </a:r>
            <a:r>
              <a:rPr lang="en-ID" sz="1600" b="1" dirty="0" err="1">
                <a:solidFill>
                  <a:prstClr val="white"/>
                </a:solidFill>
              </a:rPr>
              <a:t>dan</a:t>
            </a:r>
            <a:r>
              <a:rPr lang="en-ID" sz="1600" b="1" dirty="0">
                <a:solidFill>
                  <a:prstClr val="white"/>
                </a:solidFill>
              </a:rPr>
              <a:t> </a:t>
            </a:r>
            <a:r>
              <a:rPr lang="en-ID" sz="1600" b="1" dirty="0" err="1">
                <a:solidFill>
                  <a:prstClr val="white"/>
                </a:solidFill>
              </a:rPr>
              <a:t>Evaluasi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="" xmlns:a16="http://schemas.microsoft.com/office/drawing/2014/main" id="{2AC26D01-8E4C-49BB-A958-23C7DC64DEA7}"/>
              </a:ext>
            </a:extLst>
          </p:cNvPr>
          <p:cNvSpPr/>
          <p:nvPr/>
        </p:nvSpPr>
        <p:spPr>
          <a:xfrm>
            <a:off x="506416" y="5707465"/>
            <a:ext cx="344200" cy="34173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26" name="Hexagon 125">
            <a:extLst>
              <a:ext uri="{FF2B5EF4-FFF2-40B4-BE49-F238E27FC236}">
                <a16:creationId xmlns="" xmlns:a16="http://schemas.microsoft.com/office/drawing/2014/main" id="{6C53D475-3BDA-4B6A-8AF1-786E061A0279}"/>
              </a:ext>
            </a:extLst>
          </p:cNvPr>
          <p:cNvSpPr/>
          <p:nvPr/>
        </p:nvSpPr>
        <p:spPr>
          <a:xfrm>
            <a:off x="9525000" y="3025760"/>
            <a:ext cx="1234331" cy="61283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6">
            <a:extLst>
              <a:ext uri="{FF2B5EF4-FFF2-40B4-BE49-F238E27FC236}">
                <a16:creationId xmlns="" xmlns:a16="http://schemas.microsoft.com/office/drawing/2014/main" id="{43D4744B-37E9-4823-B10C-4D92F50FB66C}"/>
              </a:ext>
            </a:extLst>
          </p:cNvPr>
          <p:cNvSpPr/>
          <p:nvPr/>
        </p:nvSpPr>
        <p:spPr>
          <a:xfrm>
            <a:off x="9525000" y="2998303"/>
            <a:ext cx="1284464" cy="67017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400" dirty="0">
                <a:solidFill>
                  <a:prstClr val="white"/>
                </a:solidFill>
              </a:rPr>
              <a:t>PENGIMBASAN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Callout 2 (Border and Accent Bar) 23"/>
          <p:cNvSpPr/>
          <p:nvPr/>
        </p:nvSpPr>
        <p:spPr>
          <a:xfrm>
            <a:off x="8915055" y="1853859"/>
            <a:ext cx="1566934" cy="132911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3172"/>
              <a:gd name="adj6" fmla="val -31736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Line Callout 2 (Border and Accent Bar) 20"/>
          <p:cNvSpPr/>
          <p:nvPr/>
        </p:nvSpPr>
        <p:spPr>
          <a:xfrm flipH="1">
            <a:off x="1879600" y="3858974"/>
            <a:ext cx="1420256" cy="267416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0624"/>
              <a:gd name="adj6" fmla="val -5697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79601" y="304800"/>
            <a:ext cx="526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INDIKATOR MUTU </a:t>
            </a:r>
            <a:r>
              <a:rPr lang="en-US" dirty="0">
                <a:solidFill>
                  <a:prstClr val="black"/>
                </a:solidFill>
              </a:rPr>
              <a:t>- STANDAR PENILAIAN PENDIDIKAN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906929" y="1769072"/>
          <a:ext cx="1599721" cy="1957384"/>
        </p:xfrm>
        <a:graphic>
          <a:graphicData uri="http://schemas.openxmlformats.org/drawingml/2006/table">
            <a:tbl>
              <a:tblPr/>
              <a:tblGrid>
                <a:gridCol w="1599721">
                  <a:extLst>
                    <a:ext uri="{9D8B030D-6E8A-4147-A177-3AD203B41FA5}">
                      <a16:colId xmlns:a16="http://schemas.microsoft.com/office/drawing/2014/main" xmlns="" val="3365165786"/>
                    </a:ext>
                  </a:extLst>
                </a:gridCol>
              </a:tblGrid>
              <a:tr h="897422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600" u="none" strike="noStrike" dirty="0">
                          <a:effectLst/>
                        </a:rPr>
                        <a:t>Menggunakan jenis teknik penilaian yang obyektif dan akuntabel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600" u="none" strike="noStrike" dirty="0">
                          <a:effectLst/>
                        </a:rPr>
                        <a:t>perangkat teknik penilaian lengkap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664" marR="6664" marT="666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983509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796154" y="3746632"/>
          <a:ext cx="1540310" cy="2984500"/>
        </p:xfrm>
        <a:graphic>
          <a:graphicData uri="http://schemas.openxmlformats.org/drawingml/2006/table">
            <a:tbl>
              <a:tblPr/>
              <a:tblGrid>
                <a:gridCol w="1540310">
                  <a:extLst>
                    <a:ext uri="{9D8B030D-6E8A-4147-A177-3AD203B41FA5}">
                      <a16:colId xmlns:a16="http://schemas.microsoft.com/office/drawing/2014/main" xmlns="" val="580019443"/>
                    </a:ext>
                  </a:extLst>
                </a:gridCol>
              </a:tblGrid>
              <a:tr h="1391295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500" u="none" strike="noStrike" dirty="0">
                          <a:effectLst/>
                        </a:rPr>
                        <a:t>Menggunakan instrumen penilaian aspek sikap</a:t>
                      </a:r>
                      <a:endParaRPr lang="id-ID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500" u="none" strike="noStrike" dirty="0">
                          <a:effectLst/>
                        </a:rPr>
                        <a:t>Menggunakan instrumen penilaian aspek pengetahuan</a:t>
                      </a:r>
                      <a:endParaRPr lang="id-ID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sv-SE" sz="1500" u="none" strike="noStrike" dirty="0" err="1">
                          <a:effectLst/>
                        </a:rPr>
                        <a:t>Menggunakan</a:t>
                      </a:r>
                      <a:r>
                        <a:rPr lang="sv-SE" sz="1500" u="none" strike="noStrike" dirty="0">
                          <a:effectLst/>
                        </a:rPr>
                        <a:t> </a:t>
                      </a:r>
                      <a:r>
                        <a:rPr lang="sv-SE" sz="1500" u="none" strike="noStrike" dirty="0" err="1">
                          <a:effectLst/>
                        </a:rPr>
                        <a:t>instrumen</a:t>
                      </a:r>
                      <a:r>
                        <a:rPr lang="sv-SE" sz="1500" u="none" strike="noStrike" dirty="0">
                          <a:effectLst/>
                        </a:rPr>
                        <a:t> </a:t>
                      </a:r>
                      <a:r>
                        <a:rPr lang="sv-SE" sz="1500" u="none" strike="noStrike" dirty="0" err="1">
                          <a:effectLst/>
                        </a:rPr>
                        <a:t>penilaian</a:t>
                      </a:r>
                      <a:r>
                        <a:rPr lang="sv-SE" sz="1500" u="none" strike="noStrike" dirty="0">
                          <a:effectLst/>
                        </a:rPr>
                        <a:t> </a:t>
                      </a:r>
                      <a:r>
                        <a:rPr lang="sv-SE" sz="1500" u="none" strike="noStrike" dirty="0" err="1">
                          <a:effectLst/>
                        </a:rPr>
                        <a:t>aspek</a:t>
                      </a:r>
                      <a:r>
                        <a:rPr lang="sv-SE" sz="1500" u="none" strike="noStrike" dirty="0">
                          <a:effectLst/>
                        </a:rPr>
                        <a:t> </a:t>
                      </a:r>
                      <a:r>
                        <a:rPr lang="sv-SE" sz="1500" u="none" strike="noStrike" dirty="0" err="1">
                          <a:effectLst/>
                        </a:rPr>
                        <a:t>keterampilan</a:t>
                      </a:r>
                      <a:endParaRPr lang="sv-S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indent="0" algn="l" fontAlgn="b">
                        <a:buFont typeface="+mj-lt"/>
                        <a:buNone/>
                      </a:pPr>
                      <a:endParaRPr lang="sv-SE" sz="1500" u="none" strike="noStrike" dirty="0">
                        <a:effectLst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0227830"/>
                  </a:ext>
                </a:extLst>
              </a:tr>
            </a:tbl>
          </a:graphicData>
        </a:graphic>
      </p:graphicFrame>
      <p:sp>
        <p:nvSpPr>
          <p:cNvPr id="20" name="Line Callout 2 (Border and Accent Bar) 19"/>
          <p:cNvSpPr/>
          <p:nvPr/>
        </p:nvSpPr>
        <p:spPr>
          <a:xfrm rot="5400000" flipH="1" flipV="1">
            <a:off x="2623970" y="580847"/>
            <a:ext cx="1177260" cy="2491727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3405"/>
              <a:gd name="adj6" fmla="val -66869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879599" y="947733"/>
          <a:ext cx="2763810" cy="1506220"/>
        </p:xfrm>
        <a:graphic>
          <a:graphicData uri="http://schemas.openxmlformats.org/drawingml/2006/table">
            <a:tbl>
              <a:tblPr/>
              <a:tblGrid>
                <a:gridCol w="2763810">
                  <a:extLst>
                    <a:ext uri="{9D8B030D-6E8A-4147-A177-3AD203B41FA5}">
                      <a16:colId xmlns:a16="http://schemas.microsoft.com/office/drawing/2014/main" xmlns="" val="68278579"/>
                    </a:ext>
                  </a:extLst>
                </a:gridCol>
              </a:tblGrid>
              <a:tr h="807499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Melakukan penilaian berdasarkan penyelenggara sesuai prosedur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Melakukan penilaian berdasarkan ranah sesuai prosedur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Menentukan kelulusan siswa berdasarkan pertimbangan yang sesuai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8184451"/>
                  </a:ext>
                </a:extLst>
              </a:tr>
            </a:tbl>
          </a:graphicData>
        </a:graphic>
      </p:graphicFrame>
      <p:sp>
        <p:nvSpPr>
          <p:cNvPr id="23" name="Line Callout 2 (Border and Accent Bar) 22"/>
          <p:cNvSpPr/>
          <p:nvPr/>
        </p:nvSpPr>
        <p:spPr>
          <a:xfrm>
            <a:off x="8637920" y="4854044"/>
            <a:ext cx="1566934" cy="132911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0373"/>
              <a:gd name="adj6" fmla="val -4621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8620504" y="4819593"/>
          <a:ext cx="1635017" cy="1713544"/>
        </p:xfrm>
        <a:graphic>
          <a:graphicData uri="http://schemas.openxmlformats.org/drawingml/2006/table">
            <a:tbl>
              <a:tblPr/>
              <a:tblGrid>
                <a:gridCol w="1635017">
                  <a:extLst>
                    <a:ext uri="{9D8B030D-6E8A-4147-A177-3AD203B41FA5}">
                      <a16:colId xmlns:a16="http://schemas.microsoft.com/office/drawing/2014/main" xmlns="" val="3365165786"/>
                    </a:ext>
                  </a:extLst>
                </a:gridCol>
              </a:tblGrid>
              <a:tr h="1395670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600" u="none" strike="noStrike" dirty="0">
                          <a:effectLst/>
                        </a:rPr>
                        <a:t>Menindaklanjuti hasil pelaporan penilaian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600" u="none" strike="noStrike" dirty="0">
                          <a:effectLst/>
                        </a:rPr>
                        <a:t>Melakukan pelaporan penilaian secara periodik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664" marR="6664" marT="666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983509"/>
                  </a:ext>
                </a:extLst>
              </a:tr>
            </a:tbl>
          </a:graphicData>
        </a:graphic>
      </p:graphicFrame>
      <p:sp>
        <p:nvSpPr>
          <p:cNvPr id="25" name="Line Callout 2 (Border and Accent Bar) 24"/>
          <p:cNvSpPr/>
          <p:nvPr/>
        </p:nvSpPr>
        <p:spPr>
          <a:xfrm flipV="1">
            <a:off x="7973866" y="198191"/>
            <a:ext cx="1566934" cy="125335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4469"/>
              <a:gd name="adj6" fmla="val -7950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904252" y="175232"/>
          <a:ext cx="2113136" cy="1469704"/>
        </p:xfrm>
        <a:graphic>
          <a:graphicData uri="http://schemas.openxmlformats.org/drawingml/2006/table">
            <a:tbl>
              <a:tblPr/>
              <a:tblGrid>
                <a:gridCol w="2113136">
                  <a:extLst>
                    <a:ext uri="{9D8B030D-6E8A-4147-A177-3AD203B41FA5}">
                      <a16:colId xmlns:a16="http://schemas.microsoft.com/office/drawing/2014/main" xmlns="" val="3954915344"/>
                    </a:ext>
                  </a:extLst>
                </a:gridCol>
              </a:tblGrid>
              <a:tr h="612100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600" b="0" i="0" u="none" strike="noStrike" dirty="0">
                          <a:effectLst/>
                          <a:latin typeface="Calibri"/>
                          <a:cs typeface="Calibri"/>
                        </a:rPr>
                        <a:t>Mencakup ranah sikap, pengetahuan dan keterampilan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600" b="0" i="0" u="none" strike="noStrike" dirty="0">
                          <a:effectLst/>
                          <a:latin typeface="Calibri"/>
                          <a:cs typeface="Calibri"/>
                        </a:rPr>
                        <a:t>bentuk pelaporan sesuai dengan ranah</a:t>
                      </a:r>
                    </a:p>
                    <a:p>
                      <a:pPr marL="0" indent="0" algn="l" fontAlgn="b">
                        <a:buFont typeface="+mj-lt"/>
                        <a:buNone/>
                      </a:pP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64" marR="6664" marT="666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5482589"/>
                  </a:ext>
                </a:extLst>
              </a:tr>
            </a:tbl>
          </a:graphicData>
        </a:graphic>
      </p:graphicFrame>
      <p:graphicFrame>
        <p:nvGraphicFramePr>
          <p:cNvPr id="15" name="Diagram 14"/>
          <p:cNvGraphicFramePr/>
          <p:nvPr>
            <p:extLst/>
          </p:nvPr>
        </p:nvGraphicFramePr>
        <p:xfrm>
          <a:off x="2268166" y="1446315"/>
          <a:ext cx="7655668" cy="4959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612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268166" y="1446315"/>
          <a:ext cx="7655668" cy="4959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79600" y="304800"/>
            <a:ext cx="3372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INDIKATOR MUTU </a:t>
            </a:r>
            <a:r>
              <a:rPr lang="en-US" dirty="0">
                <a:solidFill>
                  <a:prstClr val="black"/>
                </a:solidFill>
              </a:rPr>
              <a:t>- STANDAR PTK</a:t>
            </a:r>
          </a:p>
        </p:txBody>
      </p:sp>
      <p:sp>
        <p:nvSpPr>
          <p:cNvPr id="38" name="Line Callout 2 (Border and Accent Bar) 37"/>
          <p:cNvSpPr/>
          <p:nvPr/>
        </p:nvSpPr>
        <p:spPr>
          <a:xfrm rot="5400000" flipH="1" flipV="1">
            <a:off x="2375150" y="317150"/>
            <a:ext cx="1424485" cy="2918417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3518"/>
              <a:gd name="adj6" fmla="val -52611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1614718" y="733948"/>
          <a:ext cx="3071583" cy="1830843"/>
        </p:xfrm>
        <a:graphic>
          <a:graphicData uri="http://schemas.openxmlformats.org/drawingml/2006/table">
            <a:tbl>
              <a:tblPr/>
              <a:tblGrid>
                <a:gridCol w="3071583">
                  <a:extLst>
                    <a:ext uri="{9D8B030D-6E8A-4147-A177-3AD203B41FA5}">
                      <a16:colId xmlns:a16="http://schemas.microsoft.com/office/drawing/2014/main" xmlns="" val="448323496"/>
                    </a:ext>
                  </a:extLst>
                </a:gridCol>
              </a:tblGrid>
              <a:tr h="1803510">
                <a:tc>
                  <a:txBody>
                    <a:bodyPr/>
                    <a:lstStyle/>
                    <a:p>
                      <a:pPr marL="228600" indent="-228600" algn="l" fontAlgn="b">
                        <a:buFont typeface="+mj-lt"/>
                        <a:buAutoNum type="arabicPeriod"/>
                      </a:pPr>
                      <a:r>
                        <a:rPr lang="id-ID" sz="1000" u="none" strike="noStrike" dirty="0">
                          <a:effectLst/>
                        </a:rPr>
                        <a:t>Tersedia Kepala Tenaga Pustakawan 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28600" indent="-228600" algn="l" fontAlgn="b">
                        <a:buFont typeface="+mj-lt"/>
                        <a:buAutoNum type="arabicPeriod"/>
                      </a:pPr>
                      <a:r>
                        <a:rPr lang="id-ID" sz="1000" u="none" strike="noStrike" dirty="0">
                          <a:effectLst/>
                        </a:rPr>
                        <a:t>Kepala Tenaga Pustakawan berkualifikasi sesuai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28600" indent="-228600" algn="l" fontAlgn="b">
                        <a:buFont typeface="+mj-lt"/>
                        <a:buAutoNum type="arabicPeriod"/>
                      </a:pPr>
                      <a:r>
                        <a:rPr lang="id-ID" sz="1000" u="none" strike="noStrike" dirty="0">
                          <a:effectLst/>
                        </a:rPr>
                        <a:t>Kepala Tenaga Pustakawan bersertifikat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28600" indent="-228600" algn="l" fontAlgn="b">
                        <a:buFont typeface="+mj-lt"/>
                        <a:buAutoNum type="arabicPeriod"/>
                      </a:pPr>
                      <a:r>
                        <a:rPr lang="id-ID" sz="1000" u="none" strike="noStrike" dirty="0">
                          <a:effectLst/>
                        </a:rPr>
                        <a:t>Kepala Tenaga Pustakawan berpengalaman sesuai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28600" indent="-228600" algn="l" fontAlgn="b">
                        <a:buFont typeface="+mj-lt"/>
                        <a:buAutoNum type="arabicPeriod"/>
                      </a:pPr>
                      <a:r>
                        <a:rPr lang="id-ID" sz="1000" u="none" strike="noStrike" dirty="0">
                          <a:effectLst/>
                        </a:rPr>
                        <a:t>Tersedia Tenaga Pustakawan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28600" indent="-228600" algn="l" fontAlgn="b">
                        <a:buFont typeface="+mj-lt"/>
                        <a:buAutoNum type="arabicPeriod"/>
                      </a:pPr>
                      <a:r>
                        <a:rPr lang="id-ID" sz="1000" u="none" strike="noStrike" dirty="0">
                          <a:effectLst/>
                        </a:rPr>
                        <a:t>Tenaga Pustakawan berpendidikan sesuai ketentuan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28600" indent="-228600" algn="l" fontAlgn="b">
                        <a:buFont typeface="+mj-lt"/>
                        <a:buAutoNum type="arabicPeriod"/>
                      </a:pPr>
                      <a:r>
                        <a:rPr lang="id-ID" sz="1000" u="none" strike="noStrike" dirty="0">
                          <a:effectLst/>
                        </a:rPr>
                        <a:t>Berkompetensi manajerial minimal baik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28600" indent="-228600" algn="l" fontAlgn="b">
                        <a:buFont typeface="+mj-lt"/>
                        <a:buAutoNum type="arabicPeriod"/>
                      </a:pPr>
                      <a:r>
                        <a:rPr lang="fi-FI" sz="1000" u="none" strike="noStrike" dirty="0" err="1">
                          <a:effectLst/>
                        </a:rPr>
                        <a:t>Berkompetensi</a:t>
                      </a:r>
                      <a:r>
                        <a:rPr lang="fi-FI" sz="1000" u="none" strike="noStrike" dirty="0">
                          <a:effectLst/>
                        </a:rPr>
                        <a:t> </a:t>
                      </a:r>
                      <a:r>
                        <a:rPr lang="fi-FI" sz="1000" u="none" strike="noStrike" dirty="0" err="1">
                          <a:effectLst/>
                        </a:rPr>
                        <a:t>pengelolaan</a:t>
                      </a:r>
                      <a:r>
                        <a:rPr lang="fi-FI" sz="1000" u="none" strike="noStrike" dirty="0">
                          <a:effectLst/>
                        </a:rPr>
                        <a:t> </a:t>
                      </a:r>
                      <a:r>
                        <a:rPr lang="fi-FI" sz="1000" u="none" strike="noStrike" dirty="0" err="1">
                          <a:effectLst/>
                        </a:rPr>
                        <a:t>informasi</a:t>
                      </a:r>
                      <a:r>
                        <a:rPr lang="fi-FI" sz="1000" u="none" strike="noStrike" dirty="0">
                          <a:effectLst/>
                        </a:rPr>
                        <a:t> </a:t>
                      </a:r>
                      <a:r>
                        <a:rPr lang="fi-FI" sz="1000" u="none" strike="noStrike" dirty="0" err="1">
                          <a:effectLst/>
                        </a:rPr>
                        <a:t>minimal</a:t>
                      </a:r>
                      <a:r>
                        <a:rPr lang="fi-FI" sz="1000" u="none" strike="noStrike" dirty="0">
                          <a:effectLst/>
                        </a:rPr>
                        <a:t> </a:t>
                      </a:r>
                      <a:r>
                        <a:rPr lang="fi-FI" sz="1000" u="none" strike="noStrike" dirty="0" err="1">
                          <a:effectLst/>
                        </a:rPr>
                        <a:t>baik</a:t>
                      </a:r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28600" indent="-228600" algn="l" fontAlgn="b">
                        <a:buFont typeface="+mj-lt"/>
                        <a:buAutoNum type="arabicPeriod"/>
                      </a:pPr>
                      <a:r>
                        <a:rPr lang="id-ID" sz="1000" u="none" strike="noStrike" dirty="0">
                          <a:effectLst/>
                        </a:rPr>
                        <a:t>Berkompetensi kependidikan minimal baik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28600" indent="-228600" algn="l" fontAlgn="b">
                        <a:buFont typeface="+mj-lt"/>
                        <a:buAutoNum type="arabicPeriod"/>
                      </a:pPr>
                      <a:r>
                        <a:rPr lang="id-ID" sz="1000" u="none" strike="noStrike" dirty="0">
                          <a:effectLst/>
                        </a:rPr>
                        <a:t>Berkompetensi kepribadian minimal baik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28600" indent="-228600" algn="l" fontAlgn="b">
                        <a:buFont typeface="+mj-lt"/>
                        <a:buAutoNum type="arabicPeriod"/>
                      </a:pPr>
                      <a:r>
                        <a:rPr lang="id-ID" sz="1000" u="none" strike="noStrike" dirty="0">
                          <a:effectLst/>
                        </a:rPr>
                        <a:t>Berkompetensi sosial minimal baik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28600" indent="-228600" algn="l" fontAlgn="b">
                        <a:buFont typeface="+mj-lt"/>
                        <a:buAutoNum type="arabicPeriod"/>
                      </a:pPr>
                      <a:r>
                        <a:rPr lang="id-ID" sz="1000" u="none" strike="noStrike" dirty="0">
                          <a:effectLst/>
                        </a:rPr>
                        <a:t>Berkompetensi pengembangan profesi minimal baik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043" marR="2043" marT="20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2887052"/>
                  </a:ext>
                </a:extLst>
              </a:tr>
            </a:tbl>
          </a:graphicData>
        </a:graphic>
      </p:graphicFrame>
      <p:sp>
        <p:nvSpPr>
          <p:cNvPr id="40" name="Line Callout 2 (Border and Accent Bar) 39"/>
          <p:cNvSpPr/>
          <p:nvPr/>
        </p:nvSpPr>
        <p:spPr>
          <a:xfrm rot="10800000" flipH="1" flipV="1">
            <a:off x="7355192" y="159249"/>
            <a:ext cx="1258354" cy="141765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6024"/>
              <a:gd name="adj6" fmla="val -61121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324340" y="110235"/>
          <a:ext cx="2599495" cy="1510803"/>
        </p:xfrm>
        <a:graphic>
          <a:graphicData uri="http://schemas.openxmlformats.org/drawingml/2006/table">
            <a:tbl>
              <a:tblPr/>
              <a:tblGrid>
                <a:gridCol w="2599495">
                  <a:extLst>
                    <a:ext uri="{9D8B030D-6E8A-4147-A177-3AD203B41FA5}">
                      <a16:colId xmlns:a16="http://schemas.microsoft.com/office/drawing/2014/main" xmlns="" val="3750346238"/>
                    </a:ext>
                  </a:extLst>
                </a:gridCol>
              </a:tblGrid>
              <a:tr h="1250784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Berkualifikasi minimal S1/D4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Rasio guru kelas terhadap rombongan belajar seimbang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fi-FI" sz="1100" u="none" strike="noStrike" dirty="0" err="1">
                          <a:effectLst/>
                        </a:rPr>
                        <a:t>Tersedia</a:t>
                      </a:r>
                      <a:r>
                        <a:rPr lang="fi-FI" sz="1100" u="none" strike="noStrike" dirty="0">
                          <a:effectLst/>
                        </a:rPr>
                        <a:t> </a:t>
                      </a:r>
                      <a:r>
                        <a:rPr lang="fi-FI" sz="1100" u="none" strike="noStrike" dirty="0" err="1">
                          <a:effectLst/>
                        </a:rPr>
                        <a:t>untuk</a:t>
                      </a:r>
                      <a:r>
                        <a:rPr lang="fi-FI" sz="1100" u="none" strike="noStrike" dirty="0">
                          <a:effectLst/>
                        </a:rPr>
                        <a:t> </a:t>
                      </a:r>
                      <a:r>
                        <a:rPr lang="fi-FI" sz="1100" u="none" strike="noStrike" dirty="0" err="1">
                          <a:effectLst/>
                        </a:rPr>
                        <a:t>tiap</a:t>
                      </a:r>
                      <a:r>
                        <a:rPr lang="fi-FI" sz="1100" u="none" strike="noStrike" dirty="0">
                          <a:effectLst/>
                        </a:rPr>
                        <a:t> </a:t>
                      </a:r>
                      <a:r>
                        <a:rPr lang="fi-FI" sz="1100" u="none" strike="noStrike" dirty="0" err="1">
                          <a:effectLst/>
                        </a:rPr>
                        <a:t>mata</a:t>
                      </a:r>
                      <a:r>
                        <a:rPr lang="fi-FI" sz="1100" u="none" strike="noStrike" dirty="0">
                          <a:effectLst/>
                        </a:rPr>
                        <a:t> </a:t>
                      </a:r>
                      <a:r>
                        <a:rPr lang="fi-FI" sz="1100" u="none" strike="noStrike" dirty="0" err="1">
                          <a:effectLst/>
                        </a:rPr>
                        <a:t>pelajaran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Bersertifikat pendidik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Berkompetensi pedagogik minimal baik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Berkompetensi kepribadian minimal baik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Berkompetensi profesional minimal baik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100" u="none" strike="noStrike" dirty="0">
                          <a:effectLst/>
                        </a:rPr>
                        <a:t>Berkompetensi sosial minimal baik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043" marR="2043" marT="2043" marB="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8804740"/>
                  </a:ext>
                </a:extLst>
              </a:tr>
            </a:tbl>
          </a:graphicData>
        </a:graphic>
      </p:graphicFrame>
      <p:sp>
        <p:nvSpPr>
          <p:cNvPr id="41" name="Line Callout 2 (Border and Accent Bar) 40"/>
          <p:cNvSpPr/>
          <p:nvPr/>
        </p:nvSpPr>
        <p:spPr>
          <a:xfrm rot="10800000" flipH="1" flipV="1">
            <a:off x="8878006" y="1826239"/>
            <a:ext cx="1695026" cy="2892797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0198"/>
              <a:gd name="adj6" fmla="val -3438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816972" y="1778693"/>
          <a:ext cx="1805668" cy="3042423"/>
        </p:xfrm>
        <a:graphic>
          <a:graphicData uri="http://schemas.openxmlformats.org/drawingml/2006/table">
            <a:tbl>
              <a:tblPr/>
              <a:tblGrid>
                <a:gridCol w="1805668">
                  <a:extLst>
                    <a:ext uri="{9D8B030D-6E8A-4147-A177-3AD203B41FA5}">
                      <a16:colId xmlns:a16="http://schemas.microsoft.com/office/drawing/2014/main" xmlns="" val="171988376"/>
                    </a:ext>
                  </a:extLst>
                </a:gridCol>
              </a:tblGrid>
              <a:tr h="2393679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50" u="none" strike="noStrike" dirty="0">
                          <a:effectLst/>
                        </a:rPr>
                        <a:t>Berkualifikasi minimal S1/D4</a:t>
                      </a:r>
                      <a:endParaRPr lang="id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fi-FI" sz="1050" u="none" strike="noStrike" dirty="0" err="1">
                          <a:effectLst/>
                        </a:rPr>
                        <a:t>Berusia</a:t>
                      </a:r>
                      <a:r>
                        <a:rPr lang="fi-FI" sz="1050" u="none" strike="noStrike" dirty="0">
                          <a:effectLst/>
                        </a:rPr>
                        <a:t> </a:t>
                      </a:r>
                      <a:r>
                        <a:rPr lang="fi-FI" sz="1050" u="none" strike="noStrike" dirty="0" err="1">
                          <a:effectLst/>
                        </a:rPr>
                        <a:t>sesuai</a:t>
                      </a:r>
                      <a:r>
                        <a:rPr lang="fi-FI" sz="1050" u="none" strike="noStrike" dirty="0">
                          <a:effectLst/>
                        </a:rPr>
                        <a:t> </a:t>
                      </a:r>
                      <a:r>
                        <a:rPr lang="fi-FI" sz="1050" u="none" strike="noStrike" dirty="0" err="1">
                          <a:effectLst/>
                        </a:rPr>
                        <a:t>kriteria</a:t>
                      </a:r>
                      <a:r>
                        <a:rPr lang="fi-FI" sz="1050" u="none" strike="noStrike" dirty="0">
                          <a:effectLst/>
                        </a:rPr>
                        <a:t> saat </a:t>
                      </a:r>
                      <a:r>
                        <a:rPr lang="fi-FI" sz="1050" u="none" strike="noStrike" dirty="0" err="1">
                          <a:effectLst/>
                        </a:rPr>
                        <a:t>pengangkatan</a:t>
                      </a:r>
                      <a:endParaRPr lang="fi-FI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nn-NO" sz="1050" u="none" strike="noStrike" dirty="0" err="1">
                          <a:effectLst/>
                        </a:rPr>
                        <a:t>Berpengalaman</a:t>
                      </a:r>
                      <a:r>
                        <a:rPr lang="nn-NO" sz="1050" u="none" strike="noStrike" dirty="0">
                          <a:effectLst/>
                        </a:rPr>
                        <a:t> </a:t>
                      </a:r>
                      <a:r>
                        <a:rPr lang="nn-NO" sz="1050" u="none" strike="noStrike" dirty="0" err="1">
                          <a:effectLst/>
                        </a:rPr>
                        <a:t>mengajar</a:t>
                      </a:r>
                      <a:r>
                        <a:rPr lang="nn-NO" sz="1050" u="none" strike="noStrike" dirty="0">
                          <a:effectLst/>
                        </a:rPr>
                        <a:t> </a:t>
                      </a:r>
                      <a:r>
                        <a:rPr lang="nn-NO" sz="1050" u="none" strike="noStrike" dirty="0" err="1">
                          <a:effectLst/>
                        </a:rPr>
                        <a:t>selama</a:t>
                      </a:r>
                      <a:r>
                        <a:rPr lang="nn-NO" sz="1050" u="none" strike="noStrike" dirty="0">
                          <a:effectLst/>
                        </a:rPr>
                        <a:t> </a:t>
                      </a:r>
                      <a:r>
                        <a:rPr lang="nn-NO" sz="1050" u="none" strike="noStrike" dirty="0" err="1">
                          <a:effectLst/>
                        </a:rPr>
                        <a:t>yang</a:t>
                      </a:r>
                      <a:r>
                        <a:rPr lang="nn-NO" sz="1050" u="none" strike="noStrike" dirty="0">
                          <a:effectLst/>
                        </a:rPr>
                        <a:t> </a:t>
                      </a:r>
                      <a:r>
                        <a:rPr lang="nn-NO" sz="1050" u="none" strike="noStrike" dirty="0" err="1">
                          <a:effectLst/>
                        </a:rPr>
                        <a:t>ditetapkan</a:t>
                      </a:r>
                      <a:endParaRPr lang="nn-N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50" u="none" strike="noStrike" dirty="0">
                          <a:effectLst/>
                        </a:rPr>
                        <a:t>Berpangkat minimal III/c atau setara</a:t>
                      </a:r>
                      <a:endParaRPr lang="id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50" u="none" strike="noStrike" dirty="0">
                          <a:effectLst/>
                        </a:rPr>
                        <a:t>Bersertifikat pendidik</a:t>
                      </a:r>
                      <a:endParaRPr lang="id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50" u="none" strike="noStrike" dirty="0">
                          <a:effectLst/>
                        </a:rPr>
                        <a:t>Bersertifikat kepala sekolah</a:t>
                      </a:r>
                      <a:endParaRPr lang="id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50" u="none" strike="noStrike" dirty="0">
                          <a:effectLst/>
                        </a:rPr>
                        <a:t>Berkompetensi kepribadian minimal baik</a:t>
                      </a:r>
                      <a:endParaRPr lang="id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50" u="none" strike="noStrike" dirty="0">
                          <a:effectLst/>
                        </a:rPr>
                        <a:t>Berkompetensi manajerial minimal baik</a:t>
                      </a:r>
                      <a:endParaRPr lang="id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50" u="none" strike="noStrike" dirty="0">
                          <a:effectLst/>
                        </a:rPr>
                        <a:t>Berkompetensi kewirausahaan minimal baik</a:t>
                      </a:r>
                      <a:endParaRPr lang="id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50" u="none" strike="noStrike" dirty="0">
                          <a:effectLst/>
                        </a:rPr>
                        <a:t>Berkompetensi supervisi minimal baik</a:t>
                      </a:r>
                      <a:endParaRPr lang="id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50" u="none" strike="noStrike" dirty="0">
                          <a:effectLst/>
                        </a:rPr>
                        <a:t>Berkompetensi sosial minimal baik</a:t>
                      </a:r>
                      <a:endParaRPr lang="id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043" marR="2043" marT="20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3594189"/>
                  </a:ext>
                </a:extLst>
              </a:tr>
            </a:tbl>
          </a:graphicData>
        </a:graphic>
      </p:graphicFrame>
      <p:sp>
        <p:nvSpPr>
          <p:cNvPr id="42" name="Line Callout 2 (Border and Accent Bar) 41"/>
          <p:cNvSpPr/>
          <p:nvPr/>
        </p:nvSpPr>
        <p:spPr>
          <a:xfrm rot="10800000" flipH="1">
            <a:off x="8322362" y="4991100"/>
            <a:ext cx="2085589" cy="171994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891"/>
              <a:gd name="adj6" fmla="val -2655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8246608" y="4918301"/>
          <a:ext cx="2326425" cy="1830843"/>
        </p:xfrm>
        <a:graphic>
          <a:graphicData uri="http://schemas.openxmlformats.org/drawingml/2006/table">
            <a:tbl>
              <a:tblPr/>
              <a:tblGrid>
                <a:gridCol w="2326425">
                  <a:extLst>
                    <a:ext uri="{9D8B030D-6E8A-4147-A177-3AD203B41FA5}">
                      <a16:colId xmlns:a16="http://schemas.microsoft.com/office/drawing/2014/main" xmlns="" val="3302766486"/>
                    </a:ext>
                  </a:extLst>
                </a:gridCol>
              </a:tblGrid>
              <a:tr h="1362077">
                <a:tc>
                  <a:txBody>
                    <a:bodyPr/>
                    <a:lstStyle/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00" b="0" i="0" u="none" strike="noStrike" dirty="0">
                          <a:effectLst/>
                          <a:latin typeface="Calibri"/>
                          <a:cs typeface="Calibri"/>
                        </a:rPr>
                        <a:t>Tersedia Kepala Tenaga Administrasi 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00" b="0" i="0" u="none" strike="noStrike" dirty="0">
                          <a:effectLst/>
                          <a:latin typeface="Calibri"/>
                          <a:cs typeface="Calibri"/>
                        </a:rPr>
                        <a:t>Kepala Tenaga Administrasi berkualifikasi minimal SMK/sederajat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t-IT" sz="1000" b="0" i="0" u="none" strike="noStrike" dirty="0" err="1">
                          <a:effectLst/>
                          <a:latin typeface="Calibri"/>
                          <a:cs typeface="Calibri"/>
                        </a:rPr>
                        <a:t>Kepala</a:t>
                      </a:r>
                      <a:r>
                        <a:rPr lang="it-IT" sz="10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it-IT" sz="1000" b="0" i="0" u="none" strike="noStrike" dirty="0" err="1">
                          <a:effectLst/>
                          <a:latin typeface="Calibri"/>
                          <a:cs typeface="Calibri"/>
                        </a:rPr>
                        <a:t>Tenaga</a:t>
                      </a:r>
                      <a:r>
                        <a:rPr lang="it-IT" sz="10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it-IT" sz="1000" b="0" i="0" u="none" strike="noStrike" dirty="0" err="1">
                          <a:effectLst/>
                          <a:latin typeface="Calibri"/>
                          <a:cs typeface="Calibri"/>
                        </a:rPr>
                        <a:t>Administrasi</a:t>
                      </a:r>
                      <a:r>
                        <a:rPr lang="it-IT" sz="1000" b="0" i="0" u="none" strike="noStrike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it-IT" sz="1000" b="0" i="0" u="none" strike="noStrike" dirty="0" err="1">
                          <a:effectLst/>
                          <a:latin typeface="Calibri"/>
                          <a:cs typeface="Calibri"/>
                        </a:rPr>
                        <a:t>bersertifikat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00" b="0" i="0" u="none" strike="noStrike" dirty="0">
                          <a:effectLst/>
                          <a:latin typeface="Calibri"/>
                          <a:cs typeface="Calibri"/>
                        </a:rPr>
                        <a:t>Tersedia Tenaga Pelaksana Urusan Administrasi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00" b="0" i="0" u="none" strike="noStrike" dirty="0">
                          <a:effectLst/>
                          <a:latin typeface="Calibri"/>
                          <a:cs typeface="Calibri"/>
                        </a:rPr>
                        <a:t>Tenaga Pelaksana Urusan Administrasi berpendidikan sesuai ketentuan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00" b="0" i="0" u="none" strike="noStrike" dirty="0">
                          <a:effectLst/>
                          <a:latin typeface="Calibri"/>
                          <a:cs typeface="Calibri"/>
                        </a:rPr>
                        <a:t>Berkompetensi kepribadian minimal baik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00" b="0" i="0" u="none" strike="noStrike" dirty="0">
                          <a:effectLst/>
                          <a:latin typeface="Calibri"/>
                          <a:cs typeface="Calibri"/>
                        </a:rPr>
                        <a:t>Berkompetensi sosial minimal baik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00" b="0" i="0" u="none" strike="noStrike" dirty="0">
                          <a:effectLst/>
                          <a:latin typeface="Calibri"/>
                          <a:cs typeface="Calibri"/>
                        </a:rPr>
                        <a:t>Berkompetensi teknis minimal baik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85738" indent="-185738" algn="l" fontAlgn="b">
                        <a:buFont typeface="+mj-lt"/>
                        <a:buAutoNum type="arabicPeriod"/>
                      </a:pPr>
                      <a:r>
                        <a:rPr lang="id-ID" sz="1000" b="0" i="0" u="none" strike="noStrike" dirty="0">
                          <a:effectLst/>
                          <a:latin typeface="Calibri"/>
                          <a:cs typeface="Calibri"/>
                        </a:rPr>
                        <a:t>Berkompetensi manajerial minimal baik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2043" marR="2043" marT="20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1052566"/>
                  </a:ext>
                </a:extLst>
              </a:tr>
            </a:tbl>
          </a:graphicData>
        </a:graphic>
      </p:graphicFrame>
      <p:sp>
        <p:nvSpPr>
          <p:cNvPr id="43" name="Line Callout 2 (Border and Accent Bar) 42"/>
          <p:cNvSpPr/>
          <p:nvPr/>
        </p:nvSpPr>
        <p:spPr>
          <a:xfrm rot="10800000" flipV="1">
            <a:off x="1638361" y="4315894"/>
            <a:ext cx="2085589" cy="228763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2129"/>
              <a:gd name="adj6" fmla="val -2679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1614717" y="4246903"/>
          <a:ext cx="2251160" cy="2463303"/>
        </p:xfrm>
        <a:graphic>
          <a:graphicData uri="http://schemas.openxmlformats.org/drawingml/2006/table">
            <a:tbl>
              <a:tblPr/>
              <a:tblGrid>
                <a:gridCol w="2251160">
                  <a:extLst>
                    <a:ext uri="{9D8B030D-6E8A-4147-A177-3AD203B41FA5}">
                      <a16:colId xmlns:a16="http://schemas.microsoft.com/office/drawing/2014/main" xmlns="" val="4145827341"/>
                    </a:ext>
                  </a:extLst>
                </a:gridCol>
              </a:tblGrid>
              <a:tr h="2108974">
                <a:tc>
                  <a:txBody>
                    <a:bodyPr/>
                    <a:lstStyle/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950" u="none" strike="noStrike" dirty="0">
                          <a:effectLst/>
                        </a:rPr>
                        <a:t>Tersedia Kepala Tenaga Laboratorium </a:t>
                      </a:r>
                      <a:endParaRPr lang="id-ID" sz="9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950" u="none" strike="noStrike" dirty="0">
                          <a:effectLst/>
                        </a:rPr>
                        <a:t>Kepala Tenaga Laboratorium berkualifikasi sesuai</a:t>
                      </a:r>
                      <a:endParaRPr lang="id-ID" sz="9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950" u="none" strike="noStrike" dirty="0">
                          <a:effectLst/>
                        </a:rPr>
                        <a:t>Kepala Tenaga Laboratorium bersertifikat</a:t>
                      </a:r>
                      <a:endParaRPr lang="id-ID" sz="9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950" u="none" strike="noStrike" dirty="0">
                          <a:effectLst/>
                        </a:rPr>
                        <a:t>Tersedia Kepala Tenaga Laboratorium berpengalaman sesuai</a:t>
                      </a:r>
                      <a:endParaRPr lang="id-ID" sz="9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950" u="none" strike="noStrike" dirty="0">
                          <a:effectLst/>
                        </a:rPr>
                        <a:t>Tersedia Tenaga Teknisi Laboran</a:t>
                      </a:r>
                      <a:endParaRPr lang="id-ID" sz="9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950" u="none" strike="noStrike" dirty="0">
                          <a:effectLst/>
                        </a:rPr>
                        <a:t>Tenaga Teknisi Laboran berpendidikan sesuai ketentuan</a:t>
                      </a:r>
                      <a:endParaRPr lang="id-ID" sz="9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950" u="none" strike="noStrike" dirty="0">
                          <a:effectLst/>
                        </a:rPr>
                        <a:t>Tersedia Tenaga Laboran</a:t>
                      </a:r>
                      <a:endParaRPr lang="id-ID" sz="9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950" u="none" strike="noStrike" dirty="0">
                          <a:effectLst/>
                        </a:rPr>
                        <a:t>Tenaga Laboran berpendidikan sesuai ketentuan</a:t>
                      </a:r>
                      <a:endParaRPr lang="id-ID" sz="9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950" u="none" strike="noStrike" dirty="0">
                          <a:effectLst/>
                        </a:rPr>
                        <a:t>Berkompetensi kepribadian minimal baik</a:t>
                      </a:r>
                      <a:endParaRPr lang="id-ID" sz="9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950" u="none" strike="noStrike" dirty="0">
                          <a:effectLst/>
                        </a:rPr>
                        <a:t>Berkompetensi sosial minimal baik</a:t>
                      </a:r>
                      <a:endParaRPr lang="id-ID" sz="9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950" u="none" strike="noStrike" dirty="0">
                          <a:effectLst/>
                        </a:rPr>
                        <a:t>Berkompetensi manajerial minimal baik</a:t>
                      </a:r>
                      <a:endParaRPr lang="id-ID" sz="9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950" u="none" strike="noStrike" dirty="0">
                          <a:effectLst/>
                        </a:rPr>
                        <a:t>Berkompetensi profesional minimal baik</a:t>
                      </a:r>
                    </a:p>
                    <a:p>
                      <a:pPr marL="0" indent="0" algn="l" fontAlgn="b">
                        <a:buFont typeface="+mj-lt"/>
                        <a:buNone/>
                      </a:pPr>
                      <a:endParaRPr lang="id-ID" sz="95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043" marR="2043" marT="20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62363450"/>
                  </a:ext>
                </a:extLst>
              </a:tr>
            </a:tbl>
          </a:graphicData>
        </a:graphic>
      </p:graphicFrame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/>
          <a:p>
            <a:r>
              <a:rPr lang="id-ID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4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/>
          </p:nvPr>
        </p:nvGraphicFramePr>
        <p:xfrm>
          <a:off x="2268166" y="1396999"/>
          <a:ext cx="7655668" cy="4959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79600" y="304800"/>
            <a:ext cx="553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INDIKATOR MUTU </a:t>
            </a:r>
            <a:r>
              <a:rPr lang="en-US" dirty="0">
                <a:solidFill>
                  <a:prstClr val="black"/>
                </a:solidFill>
              </a:rPr>
              <a:t>- STANDAR SARANA DAN PRASARANA</a:t>
            </a:r>
          </a:p>
        </p:txBody>
      </p:sp>
      <p:sp>
        <p:nvSpPr>
          <p:cNvPr id="9" name="Line Callout 2 (Border and Accent Bar) 8"/>
          <p:cNvSpPr/>
          <p:nvPr/>
        </p:nvSpPr>
        <p:spPr>
          <a:xfrm flipV="1">
            <a:off x="8863374" y="3167934"/>
            <a:ext cx="2768332" cy="266809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2851"/>
              <a:gd name="adj6" fmla="val -32442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370173"/>
              </p:ext>
            </p:extLst>
          </p:nvPr>
        </p:nvGraphicFramePr>
        <p:xfrm>
          <a:off x="8944056" y="3450322"/>
          <a:ext cx="2490426" cy="2176228"/>
        </p:xfrm>
        <a:graphic>
          <a:graphicData uri="http://schemas.openxmlformats.org/drawingml/2006/table">
            <a:tbl>
              <a:tblPr/>
              <a:tblGrid>
                <a:gridCol w="2490426">
                  <a:extLst>
                    <a:ext uri="{9D8B030D-6E8A-4147-A177-3AD203B41FA5}">
                      <a16:colId xmlns:a16="http://schemas.microsoft.com/office/drawing/2014/main" xmlns="" val="3968110427"/>
                    </a:ext>
                  </a:extLst>
                </a:gridCol>
              </a:tblGrid>
              <a:tr h="2009184">
                <a:tc>
                  <a:txBody>
                    <a:bodyPr/>
                    <a:lstStyle/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pt-BR" sz="1200" u="none" strike="noStrike" dirty="0" err="1">
                          <a:effectLst/>
                        </a:rPr>
                        <a:t>ruang</a:t>
                      </a:r>
                      <a:r>
                        <a:rPr lang="pt-BR" sz="1200" u="none" strike="noStrike" dirty="0">
                          <a:effectLst/>
                        </a:rPr>
                        <a:t> </a:t>
                      </a:r>
                      <a:r>
                        <a:rPr lang="pt-BR" sz="1200" u="none" strike="noStrike" dirty="0" err="1">
                          <a:effectLst/>
                        </a:rPr>
                        <a:t>kelas</a:t>
                      </a:r>
                      <a:r>
                        <a:rPr lang="pt-BR" sz="1200" u="none" strike="noStrike" dirty="0">
                          <a:effectLst/>
                        </a:rPr>
                        <a:t> </a:t>
                      </a:r>
                      <a:r>
                        <a:rPr lang="pt-BR" sz="1200" u="none" strike="noStrike" dirty="0" err="1">
                          <a:effectLst/>
                        </a:rPr>
                        <a:t>sesuai</a:t>
                      </a:r>
                      <a:r>
                        <a:rPr lang="pt-BR" sz="1200" u="none" strike="noStrike" dirty="0">
                          <a:effectLst/>
                        </a:rPr>
                        <a:t> </a:t>
                      </a:r>
                      <a:r>
                        <a:rPr lang="pt-BR" sz="1200" u="none" strike="noStrike" dirty="0" err="1">
                          <a:effectLst/>
                        </a:rPr>
                        <a:t>standar</a:t>
                      </a:r>
                      <a:r>
                        <a:rPr lang="pt-BR" sz="1200" u="none" strike="noStrike" dirty="0">
                          <a:effectLst/>
                        </a:rPr>
                        <a:t>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laboratorium IPA sesuai standar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ruang perpustakaan sesuai standar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tempat bermain/lapangan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laboratorium biologi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laboratorium fisika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laboratorium kimia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laboratorium komputer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laboratorium bahasa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050" dirty="0"/>
                    </a:p>
                  </a:txBody>
                  <a:tcPr marL="4528" marR="4528" marT="452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9153489"/>
                  </a:ext>
                </a:extLst>
              </a:tr>
            </a:tbl>
          </a:graphicData>
        </a:graphic>
      </p:graphicFrame>
      <p:sp>
        <p:nvSpPr>
          <p:cNvPr id="10" name="Line Callout 2 (Border and Accent Bar) 9"/>
          <p:cNvSpPr/>
          <p:nvPr/>
        </p:nvSpPr>
        <p:spPr>
          <a:xfrm flipH="1">
            <a:off x="1116105" y="999963"/>
            <a:ext cx="2231455" cy="474043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2776"/>
              <a:gd name="adj6" fmla="val -35449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6793" y="1763045"/>
            <a:ext cx="110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754410"/>
              </p:ext>
            </p:extLst>
          </p:nvPr>
        </p:nvGraphicFramePr>
        <p:xfrm>
          <a:off x="1250576" y="1201668"/>
          <a:ext cx="1909483" cy="4393648"/>
        </p:xfrm>
        <a:graphic>
          <a:graphicData uri="http://schemas.openxmlformats.org/drawingml/2006/table">
            <a:tbl>
              <a:tblPr/>
              <a:tblGrid>
                <a:gridCol w="1909483">
                  <a:extLst>
                    <a:ext uri="{9D8B030D-6E8A-4147-A177-3AD203B41FA5}">
                      <a16:colId xmlns:a16="http://schemas.microsoft.com/office/drawing/2014/main" xmlns="" val="975715766"/>
                    </a:ext>
                  </a:extLst>
                </a:gridCol>
              </a:tblGrid>
              <a:tr h="3464461">
                <a:tc>
                  <a:txBody>
                    <a:bodyPr/>
                    <a:lstStyle/>
                    <a:p>
                      <a:pPr marL="266700" indent="-2667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ruang pimpinan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66700" indent="-2667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ruang guru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66700" indent="-2667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ruang UKS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66700" indent="-2667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tempat ibadah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66700" indent="-2667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jamban sesuai standar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66700" indent="-2667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gudang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66700" indent="-2667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ruang sirkulasi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66700" indent="-266700" algn="l" fontAlgn="b">
                        <a:buFont typeface="+mj-lt"/>
                        <a:buAutoNum type="arabicPeriod"/>
                      </a:pPr>
                      <a:r>
                        <a:rPr lang="it-IT" sz="1200" u="none" strike="noStrike" dirty="0" err="1">
                          <a:effectLst/>
                        </a:rPr>
                        <a:t>ruang</a:t>
                      </a:r>
                      <a:r>
                        <a:rPr lang="it-IT" sz="1200" u="none" strike="noStrike" dirty="0">
                          <a:effectLst/>
                        </a:rPr>
                        <a:t> tata </a:t>
                      </a:r>
                      <a:r>
                        <a:rPr lang="it-IT" sz="1200" u="none" strike="noStrike" dirty="0" err="1">
                          <a:effectLst/>
                        </a:rPr>
                        <a:t>usaha</a:t>
                      </a:r>
                      <a:r>
                        <a:rPr lang="it-IT" sz="1200" u="none" strike="noStrike" dirty="0">
                          <a:effectLst/>
                        </a:rPr>
                        <a:t> </a:t>
                      </a:r>
                      <a:r>
                        <a:rPr lang="it-IT" sz="1200" u="none" strike="noStrike" dirty="0" err="1">
                          <a:effectLst/>
                        </a:rPr>
                        <a:t>sesuai</a:t>
                      </a:r>
                      <a:r>
                        <a:rPr lang="it-IT" sz="1200" u="none" strike="noStrike" dirty="0">
                          <a:effectLst/>
                        </a:rPr>
                        <a:t> </a:t>
                      </a:r>
                      <a:r>
                        <a:rPr lang="it-IT" sz="1200" u="none" strike="noStrike" dirty="0" err="1">
                          <a:effectLst/>
                        </a:rPr>
                        <a:t>standar</a:t>
                      </a:r>
                      <a:r>
                        <a:rPr lang="it-IT" sz="1200" u="none" strike="noStrike" dirty="0">
                          <a:effectLst/>
                        </a:rPr>
                        <a:t>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66700" indent="-2667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ruang konseling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66700" indent="-2667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ruang organisasi kesiswaan sesuai standar 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66700" indent="-2667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Menyediakan kantin yang layak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66700" indent="-266700" algn="l" fontAlgn="b">
                        <a:buFont typeface="+mj-lt"/>
                        <a:buAutoNum type="arabicPeriod"/>
                      </a:pPr>
                      <a:r>
                        <a:rPr lang="id-ID" sz="1200" u="none" strike="noStrike" dirty="0">
                          <a:effectLst/>
                        </a:rPr>
                        <a:t>Menyediakan tempat parkir yang memadai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266700" indent="-266700" algn="l" fontAlgn="b">
                        <a:buFont typeface="+mj-lt"/>
                        <a:buAutoNum type="arabicPeriod"/>
                      </a:pPr>
                      <a:r>
                        <a:rPr lang="fi-FI" sz="1200" u="none" strike="noStrike" dirty="0" err="1">
                          <a:effectLst/>
                        </a:rPr>
                        <a:t>Menyediakan</a:t>
                      </a:r>
                      <a:r>
                        <a:rPr lang="fi-FI" sz="1200" u="none" strike="noStrike" dirty="0">
                          <a:effectLst/>
                        </a:rPr>
                        <a:t> </a:t>
                      </a:r>
                      <a:r>
                        <a:rPr lang="fi-FI" sz="1200" u="none" strike="noStrike" dirty="0" err="1">
                          <a:effectLst/>
                        </a:rPr>
                        <a:t>unit</a:t>
                      </a:r>
                      <a:r>
                        <a:rPr lang="fi-FI" sz="1200" u="none" strike="noStrike" dirty="0">
                          <a:effectLst/>
                        </a:rPr>
                        <a:t> </a:t>
                      </a:r>
                      <a:r>
                        <a:rPr lang="fi-FI" sz="1200" u="none" strike="noStrike" dirty="0" err="1">
                          <a:effectLst/>
                        </a:rPr>
                        <a:t>kewirausahaan</a:t>
                      </a:r>
                      <a:r>
                        <a:rPr lang="fi-FI" sz="1200" u="none" strike="noStrike" dirty="0">
                          <a:effectLst/>
                        </a:rPr>
                        <a:t> </a:t>
                      </a:r>
                      <a:r>
                        <a:rPr lang="fi-FI" sz="1200" u="none" strike="noStrike" dirty="0" err="1">
                          <a:effectLst/>
                        </a:rPr>
                        <a:t>dan</a:t>
                      </a:r>
                      <a:r>
                        <a:rPr lang="fi-FI" sz="1200" u="none" strike="noStrike" dirty="0">
                          <a:effectLst/>
                        </a:rPr>
                        <a:t> </a:t>
                      </a:r>
                      <a:r>
                        <a:rPr lang="fi-FI" sz="1200" u="none" strike="noStrike" dirty="0" err="1">
                          <a:effectLst/>
                        </a:rPr>
                        <a:t>bursa</a:t>
                      </a:r>
                      <a:r>
                        <a:rPr lang="fi-FI" sz="1200" u="none" strike="noStrike" dirty="0">
                          <a:effectLst/>
                        </a:rPr>
                        <a:t> </a:t>
                      </a:r>
                      <a:r>
                        <a:rPr lang="fi-FI" sz="1200" u="none" strike="noStrike" dirty="0" err="1">
                          <a:effectLst/>
                        </a:rPr>
                        <a:t>kerja</a:t>
                      </a:r>
                      <a:endParaRPr lang="fi-FI" sz="1200" u="none" strike="noStrike" dirty="0">
                        <a:effectLst/>
                      </a:endParaRPr>
                    </a:p>
                    <a:p>
                      <a:pPr marL="0" indent="0" algn="l" fontAlgn="b">
                        <a:buFont typeface="+mj-lt"/>
                        <a:buNone/>
                      </a:pPr>
                      <a:endParaRPr lang="fi-FI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28" marR="4528" marT="452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4678484"/>
                  </a:ext>
                </a:extLst>
              </a:tr>
            </a:tbl>
          </a:graphicData>
        </a:graphic>
      </p:graphicFrame>
      <p:sp>
        <p:nvSpPr>
          <p:cNvPr id="13" name="Line Callout 2 (Border and Accent Bar) 12"/>
          <p:cNvSpPr/>
          <p:nvPr/>
        </p:nvSpPr>
        <p:spPr>
          <a:xfrm>
            <a:off x="7906932" y="343057"/>
            <a:ext cx="3240679" cy="249673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863"/>
              <a:gd name="adj6" fmla="val -5191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161209"/>
              </p:ext>
            </p:extLst>
          </p:nvPr>
        </p:nvGraphicFramePr>
        <p:xfrm>
          <a:off x="8159378" y="443753"/>
          <a:ext cx="2894104" cy="2564848"/>
        </p:xfrm>
        <a:graphic>
          <a:graphicData uri="http://schemas.openxmlformats.org/drawingml/2006/table">
            <a:tbl>
              <a:tblPr/>
              <a:tblGrid>
                <a:gridCol w="2894104">
                  <a:extLst>
                    <a:ext uri="{9D8B030D-6E8A-4147-A177-3AD203B41FA5}">
                      <a16:colId xmlns:a16="http://schemas.microsoft.com/office/drawing/2014/main" xmlns="" val="975715766"/>
                    </a:ext>
                  </a:extLst>
                </a:gridCol>
              </a:tblGrid>
              <a:tr h="2396039">
                <a:tc>
                  <a:txBody>
                    <a:bodyPr/>
                    <a:lstStyle/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kapasitas rombongan belajar yang sesuai dan memadai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Rasio luas lahan sesuai dengan jumlah siswa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Kondisi lahan sekolah memenuhi persyaratan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es-ES" sz="1400" u="none" strike="noStrike" dirty="0" err="1">
                          <a:effectLst/>
                        </a:rPr>
                        <a:t>Rasio</a:t>
                      </a:r>
                      <a:r>
                        <a:rPr lang="es-ES" sz="1400" u="none" strike="noStrike" dirty="0">
                          <a:effectLst/>
                        </a:rPr>
                        <a:t> </a:t>
                      </a:r>
                      <a:r>
                        <a:rPr lang="es-ES" sz="1400" u="none" strike="noStrike" dirty="0" err="1">
                          <a:effectLst/>
                        </a:rPr>
                        <a:t>luas</a:t>
                      </a:r>
                      <a:r>
                        <a:rPr lang="es-ES" sz="1400" u="none" strike="noStrike" dirty="0">
                          <a:effectLst/>
                        </a:rPr>
                        <a:t> </a:t>
                      </a:r>
                      <a:r>
                        <a:rPr lang="es-ES" sz="1400" u="none" strike="noStrike" dirty="0" err="1">
                          <a:effectLst/>
                        </a:rPr>
                        <a:t>bangunan</a:t>
                      </a:r>
                      <a:r>
                        <a:rPr lang="es-ES" sz="1400" u="none" strike="noStrike" dirty="0">
                          <a:effectLst/>
                        </a:rPr>
                        <a:t> </a:t>
                      </a:r>
                      <a:r>
                        <a:rPr lang="es-ES" sz="1400" u="none" strike="noStrike" dirty="0" err="1">
                          <a:effectLst/>
                        </a:rPr>
                        <a:t>sesuai</a:t>
                      </a:r>
                      <a:r>
                        <a:rPr lang="es-ES" sz="1400" u="none" strike="noStrike" dirty="0">
                          <a:effectLst/>
                        </a:rPr>
                        <a:t> </a:t>
                      </a:r>
                      <a:r>
                        <a:rPr lang="es-ES" sz="1400" u="none" strike="noStrike" dirty="0" err="1">
                          <a:effectLst/>
                        </a:rPr>
                        <a:t>dengan</a:t>
                      </a:r>
                      <a:r>
                        <a:rPr lang="es-ES" sz="1400" u="none" strike="noStrike" dirty="0">
                          <a:effectLst/>
                        </a:rPr>
                        <a:t> </a:t>
                      </a:r>
                      <a:r>
                        <a:rPr lang="es-ES" sz="1400" u="none" strike="noStrike" dirty="0" err="1">
                          <a:effectLst/>
                        </a:rPr>
                        <a:t>jumlah</a:t>
                      </a:r>
                      <a:r>
                        <a:rPr lang="es-ES" sz="1400" u="none" strike="noStrike" dirty="0">
                          <a:effectLst/>
                        </a:rPr>
                        <a:t> </a:t>
                      </a:r>
                      <a:r>
                        <a:rPr lang="es-ES" sz="1400" u="none" strike="noStrike" dirty="0" err="1">
                          <a:effectLst/>
                        </a:rPr>
                        <a:t>siswa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Kondisi bangunan sekolah memenuhi persyaratan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ragam prasarana sesuai ketentuan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indent="0" algn="l" fontAlgn="b">
                        <a:buFont typeface="+mj-lt"/>
                        <a:buNone/>
                      </a:pP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4528" marR="4528" marT="452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54678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7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268166" y="1396999"/>
          <a:ext cx="7655668" cy="4959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79601" y="304800"/>
            <a:ext cx="549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INDIKATOR MUTU </a:t>
            </a:r>
            <a:r>
              <a:rPr lang="en-US" dirty="0">
                <a:solidFill>
                  <a:prstClr val="black"/>
                </a:solidFill>
              </a:rPr>
              <a:t>- STANDAR PEMBIAYAAN PENDIDIKAN</a:t>
            </a:r>
          </a:p>
        </p:txBody>
      </p:sp>
      <p:sp>
        <p:nvSpPr>
          <p:cNvPr id="11" name="Line Callout 2 (Border and Accent Bar) 10"/>
          <p:cNvSpPr/>
          <p:nvPr/>
        </p:nvSpPr>
        <p:spPr>
          <a:xfrm rot="10800000" flipH="1" flipV="1">
            <a:off x="7881839" y="975494"/>
            <a:ext cx="2335648" cy="154853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2676"/>
              <a:gd name="adj6" fmla="val -4869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804504" y="975494"/>
          <a:ext cx="2548346" cy="1713544"/>
        </p:xfrm>
        <a:graphic>
          <a:graphicData uri="http://schemas.openxmlformats.org/drawingml/2006/table">
            <a:tbl>
              <a:tblPr/>
              <a:tblGrid>
                <a:gridCol w="2548346">
                  <a:extLst>
                    <a:ext uri="{9D8B030D-6E8A-4147-A177-3AD203B41FA5}">
                      <a16:colId xmlns:a16="http://schemas.microsoft.com/office/drawing/2014/main" xmlns="" val="17390427"/>
                    </a:ext>
                  </a:extLst>
                </a:gridCol>
              </a:tblGrid>
              <a:tr h="842952">
                <a:tc>
                  <a:txBody>
                    <a:bodyPr/>
                    <a:lstStyle/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Membebaskan biaya bagi siswa tidak mampu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daftar siswa dengan latar belakang ekonomi yang jelas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Melaksanakan subsidi silang untuk membantu siswa kurang mampu</a:t>
                      </a:r>
                    </a:p>
                    <a:p>
                      <a:pPr marL="0" indent="0" algn="l" fontAlgn="b">
                        <a:buFont typeface="+mj-lt"/>
                        <a:buNone/>
                      </a:pP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664" marR="6664" marT="666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235893"/>
                  </a:ext>
                </a:extLst>
              </a:tr>
            </a:tbl>
          </a:graphicData>
        </a:graphic>
      </p:graphicFrame>
      <p:sp>
        <p:nvSpPr>
          <p:cNvPr id="12" name="Line Callout 2 (Border and Accent Bar) 11"/>
          <p:cNvSpPr/>
          <p:nvPr/>
        </p:nvSpPr>
        <p:spPr>
          <a:xfrm rot="10800000" flipH="1" flipV="1">
            <a:off x="8846874" y="4074496"/>
            <a:ext cx="1511110" cy="70070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6355"/>
              <a:gd name="adj6" fmla="val -3745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3108" y="4046092"/>
            <a:ext cx="1638110" cy="1077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fontAlgn="t"/>
            <a:r>
              <a:rPr lang="it-IT" sz="1600" dirty="0" err="1">
                <a:solidFill>
                  <a:prstClr val="black"/>
                </a:solidFill>
              </a:rPr>
              <a:t>biaya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operasional</a:t>
            </a:r>
            <a:r>
              <a:rPr lang="it-IT" sz="1600" dirty="0">
                <a:solidFill>
                  <a:prstClr val="black"/>
                </a:solidFill>
              </a:rPr>
              <a:t> non </a:t>
            </a:r>
            <a:r>
              <a:rPr lang="it-IT" sz="1600" dirty="0" err="1">
                <a:solidFill>
                  <a:prstClr val="black"/>
                </a:solidFill>
              </a:rPr>
              <a:t>personil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sesuai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ketentuan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</a:p>
          <a:p>
            <a:pPr fontAlgn="t"/>
            <a:endParaRPr lang="en-US" sz="16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5" name="Line Callout 2 (Border and Accent Bar) 14"/>
          <p:cNvSpPr/>
          <p:nvPr/>
        </p:nvSpPr>
        <p:spPr>
          <a:xfrm rot="5400000" flipH="1" flipV="1">
            <a:off x="2240513" y="2380104"/>
            <a:ext cx="1198556" cy="217399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3288"/>
              <a:gd name="adj6" fmla="val -93804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705439" y="2810988"/>
          <a:ext cx="2246749" cy="1500184"/>
        </p:xfrm>
        <a:graphic>
          <a:graphicData uri="http://schemas.openxmlformats.org/drawingml/2006/table">
            <a:tbl>
              <a:tblPr/>
              <a:tblGrid>
                <a:gridCol w="2246749">
                  <a:extLst>
                    <a:ext uri="{9D8B030D-6E8A-4147-A177-3AD203B41FA5}">
                      <a16:colId xmlns:a16="http://schemas.microsoft.com/office/drawing/2014/main" xmlns="" val="1608661799"/>
                    </a:ext>
                  </a:extLst>
                </a:gridCol>
              </a:tblGrid>
              <a:tr h="705792">
                <a:tc>
                  <a:txBody>
                    <a:bodyPr/>
                    <a:lstStyle/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Mengatur alokasi dana yang berasal dari APBD/APBN/Yayasan/sumber lainnya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laporan pengelolaan dana 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laporan yang dapat diakses oleh pemangku kepentingan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664" marR="6664" marT="666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785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63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ine Callout 2 (Border and Accent Bar) 19"/>
          <p:cNvSpPr/>
          <p:nvPr/>
        </p:nvSpPr>
        <p:spPr>
          <a:xfrm rot="16200000" flipV="1">
            <a:off x="2670588" y="4569502"/>
            <a:ext cx="761476" cy="284112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9650"/>
              <a:gd name="adj6" fmla="val -37065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79601" y="304800"/>
            <a:ext cx="549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INDIKATOR MUTU </a:t>
            </a:r>
            <a:r>
              <a:rPr lang="en-US" dirty="0">
                <a:solidFill>
                  <a:prstClr val="black"/>
                </a:solidFill>
              </a:rPr>
              <a:t>- STANDAR PEMBIAYAAN PENDIDIKAN</a:t>
            </a:r>
          </a:p>
        </p:txBody>
      </p:sp>
      <p:sp>
        <p:nvSpPr>
          <p:cNvPr id="17" name="Line Callout 2 (Border and Accent Bar) 16"/>
          <p:cNvSpPr/>
          <p:nvPr/>
        </p:nvSpPr>
        <p:spPr>
          <a:xfrm rot="10800000" flipH="1" flipV="1">
            <a:off x="9066119" y="929032"/>
            <a:ext cx="1424082" cy="507613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223"/>
              <a:gd name="adj6" fmla="val -48431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Line Callout 2 (Border and Accent Bar) 17"/>
          <p:cNvSpPr/>
          <p:nvPr/>
        </p:nvSpPr>
        <p:spPr>
          <a:xfrm rot="10800000" flipV="1">
            <a:off x="2167693" y="863601"/>
            <a:ext cx="2523563" cy="140281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8468"/>
              <a:gd name="adj6" fmla="val -2755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Line Callout 2 (Border and Accent Bar) 18"/>
          <p:cNvSpPr/>
          <p:nvPr/>
        </p:nvSpPr>
        <p:spPr>
          <a:xfrm rot="10800000" flipV="1">
            <a:off x="1791371" y="3010120"/>
            <a:ext cx="1294986" cy="642164"/>
          </a:xfrm>
          <a:prstGeom prst="accentBorderCallout2">
            <a:avLst>
              <a:gd name="adj1" fmla="val 48705"/>
              <a:gd name="adj2" fmla="val -4096"/>
              <a:gd name="adj3" fmla="val 48705"/>
              <a:gd name="adj4" fmla="val -25140"/>
              <a:gd name="adj5" fmla="val 85794"/>
              <a:gd name="adj6" fmla="val -29452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37045" y="2969554"/>
            <a:ext cx="1488691" cy="738664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r>
              <a:rPr lang="id-ID" sz="1400" dirty="0">
                <a:solidFill>
                  <a:srgbClr val="000000"/>
                </a:solidFill>
              </a:rPr>
              <a:t>sistem informasi manajemen sesuai ketentuan</a:t>
            </a:r>
            <a:r>
              <a:rPr lang="id-ID" sz="1400" dirty="0">
                <a:solidFill>
                  <a:prstClr val="black"/>
                </a:solidFill>
              </a:rPr>
              <a:t> 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1724278" y="770938"/>
          <a:ext cx="3139822" cy="15849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39822">
                  <a:extLst>
                    <a:ext uri="{9D8B030D-6E8A-4147-A177-3AD203B41FA5}">
                      <a16:colId xmlns:a16="http://schemas.microsoft.com/office/drawing/2014/main" xmlns="" val="442581917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fi-FI" sz="1400" u="none" strike="noStrike" dirty="0" err="1">
                          <a:effectLst/>
                        </a:rPr>
                        <a:t>visi</a:t>
                      </a:r>
                      <a:r>
                        <a:rPr lang="fi-FI" sz="1400" u="none" strike="noStrike" dirty="0">
                          <a:effectLst/>
                        </a:rPr>
                        <a:t>, </a:t>
                      </a:r>
                      <a:r>
                        <a:rPr lang="fi-FI" sz="1400" u="none" strike="noStrike" dirty="0" err="1">
                          <a:effectLst/>
                        </a:rPr>
                        <a:t>misi</a:t>
                      </a:r>
                      <a:r>
                        <a:rPr lang="fi-FI" sz="1400" u="none" strike="noStrike" dirty="0">
                          <a:effectLst/>
                        </a:rPr>
                        <a:t>, </a:t>
                      </a:r>
                      <a:r>
                        <a:rPr lang="fi-FI" sz="1400" u="none" strike="noStrike" dirty="0" err="1">
                          <a:effectLst/>
                        </a:rPr>
                        <a:t>dan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tujuan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yang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jelas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sesuai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ketentuan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Mengembangkan rencana kerja sekolah ruang lingkup sesuai ketentuan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Melibatkan pemangku kepentingan sekolah dalam perencanaan pengelolaan sekolah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20" marR="4572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0655172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8967331" y="822961"/>
          <a:ext cx="1636499" cy="52120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36499">
                  <a:extLst>
                    <a:ext uri="{9D8B030D-6E8A-4147-A177-3AD203B41FA5}">
                      <a16:colId xmlns:a16="http://schemas.microsoft.com/office/drawing/2014/main" xmlns="" val="4164155716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177800" indent="-177800" algn="l" fontAlgn="b"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pedoman pengelolaan sekolah lengkap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Menyelenggarakan kegiatan layanan kesiswaan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Meningkatkan dayaguna pendidik dan tenaga kependidikan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Melaksanakan kegiatan evaluasi diri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Membangun kemitraan dan melibatkan peran serta masyarakat serta lembaga lain yang relevan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177800" indent="-177800" algn="l" fontAlgn="b">
                        <a:buAutoNum type="arabicPeriod"/>
                      </a:pPr>
                      <a:r>
                        <a:rPr lang="id-ID" sz="1400" u="none" strike="noStrike" dirty="0">
                          <a:effectLst/>
                        </a:rPr>
                        <a:t>Melaksanakan pengelolaan bidang kurikulum dan kegiatan pembelajaran</a:t>
                      </a:r>
                      <a:endParaRPr lang="id-ID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20" marR="4572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0904228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1618064" y="4912996"/>
          <a:ext cx="2915837" cy="14782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15837">
                  <a:extLst>
                    <a:ext uri="{9D8B030D-6E8A-4147-A177-3AD203B41FA5}">
                      <a16:colId xmlns:a16="http://schemas.microsoft.com/office/drawing/2014/main" xmlns="" val="621832541"/>
                    </a:ext>
                  </a:extLst>
                </a:gridCol>
              </a:tblGrid>
              <a:tr h="1445894">
                <a:tc>
                  <a:txBody>
                    <a:bodyPr/>
                    <a:lstStyle/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300" b="0" i="0" u="none" strike="noStrike" dirty="0">
                          <a:effectLst/>
                          <a:latin typeface="Calibri"/>
                          <a:cs typeface="Calibri"/>
                        </a:rPr>
                        <a:t>Berkepribadian dan bersosialisasi dengan baik</a:t>
                      </a:r>
                      <a:endParaRPr lang="id-ID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300" b="0" i="0" u="none" strike="noStrike" dirty="0">
                          <a:effectLst/>
                          <a:latin typeface="Calibri"/>
                          <a:cs typeface="Calibri"/>
                        </a:rPr>
                        <a:t>Berjiwa kepemimpinan</a:t>
                      </a:r>
                      <a:endParaRPr lang="id-ID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300" b="0" i="0" u="none" strike="noStrike" dirty="0">
                          <a:effectLst/>
                          <a:latin typeface="Calibri"/>
                          <a:cs typeface="Calibri"/>
                        </a:rPr>
                        <a:t>Mengembangkan sekolah dengan baik</a:t>
                      </a:r>
                      <a:endParaRPr lang="id-ID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300" b="0" i="0" u="none" strike="noStrike" dirty="0">
                          <a:effectLst/>
                          <a:latin typeface="Calibri"/>
                          <a:cs typeface="Calibri"/>
                        </a:rPr>
                        <a:t>Mengelola sumber daya dengan baik</a:t>
                      </a:r>
                      <a:endParaRPr lang="id-ID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300" b="0" i="0" u="none" strike="noStrike" dirty="0">
                          <a:effectLst/>
                          <a:latin typeface="Calibri"/>
                          <a:cs typeface="Calibri"/>
                        </a:rPr>
                        <a:t>Berjiwa kewirausahaan</a:t>
                      </a:r>
                      <a:endParaRPr lang="id-ID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177800" indent="-177800" algn="l" fontAlgn="b">
                        <a:buFont typeface="+mj-lt"/>
                        <a:buAutoNum type="arabicPeriod"/>
                      </a:pPr>
                      <a:r>
                        <a:rPr lang="id-ID" sz="1300" b="0" i="0" u="none" strike="noStrike" dirty="0">
                          <a:effectLst/>
                          <a:latin typeface="Calibri"/>
                          <a:cs typeface="Calibri"/>
                        </a:rPr>
                        <a:t>Melakukan supervisi dengan baik</a:t>
                      </a:r>
                      <a:endParaRPr lang="id-ID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45720" marR="4572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9964462"/>
                  </a:ext>
                </a:extLst>
              </a:tr>
            </a:tbl>
          </a:graphicData>
        </a:graphic>
      </p:graphicFrame>
      <p:graphicFrame>
        <p:nvGraphicFramePr>
          <p:cNvPr id="3" name="Diagram 2"/>
          <p:cNvGraphicFramePr/>
          <p:nvPr>
            <p:extLst/>
          </p:nvPr>
        </p:nvGraphicFramePr>
        <p:xfrm>
          <a:off x="2268166" y="1460499"/>
          <a:ext cx="7655668" cy="5324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70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9039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3200" dirty="0"/>
              <a:t>DESKRIPSI INDIKATOR MUTU DALAM</a:t>
            </a:r>
            <a:br>
              <a:rPr lang="en-US" sz="3200" dirty="0"/>
            </a:br>
            <a:r>
              <a:rPr lang="en-US" sz="3200" dirty="0"/>
              <a:t>STANDAR NASIONAL PENDIDIKAN </a:t>
            </a:r>
            <a:r>
              <a:rPr lang="en-US" sz="4000" dirty="0"/>
              <a:t>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2035874"/>
              </p:ext>
            </p:extLst>
          </p:nvPr>
        </p:nvGraphicFramePr>
        <p:xfrm>
          <a:off x="509286" y="1405266"/>
          <a:ext cx="11273741" cy="4909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0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56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347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98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098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098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098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9860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/>
                        <a:t>Standar</a:t>
                      </a:r>
                      <a:endParaRPr lang="en-US" sz="1050" dirty="0"/>
                    </a:p>
                  </a:txBody>
                  <a:tcPr marL="45720" marR="45720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/>
                        <a:t>Indikator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Mutu</a:t>
                      </a:r>
                      <a:endParaRPr lang="en-US" sz="1050" dirty="0"/>
                    </a:p>
                  </a:txBody>
                  <a:tcPr marL="45720" marR="45720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/>
                        <a:t>Deskripsi</a:t>
                      </a:r>
                      <a:endParaRPr lang="en-US" sz="1050" dirty="0"/>
                    </a:p>
                  </a:txBody>
                  <a:tcPr marL="45720" marR="45720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Resiko Jika Standar Mutu Tidak Tercapai</a:t>
                      </a:r>
                      <a:endParaRPr lang="en-US" sz="1050" dirty="0"/>
                    </a:p>
                  </a:txBody>
                  <a:tcPr marL="45720" marR="45720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Penyebab Tidak Tercapainya Standar Mutu</a:t>
                      </a:r>
                      <a:endParaRPr lang="en-US" sz="1050" dirty="0"/>
                    </a:p>
                  </a:txBody>
                  <a:tcPr marL="45720" marR="45720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/>
                        <a:t>Penyelesaian</a:t>
                      </a:r>
                      <a:endParaRPr lang="en-US" sz="1050" dirty="0"/>
                    </a:p>
                  </a:txBody>
                  <a:tcPr marL="45720" marR="45720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/>
                        <a:t>Pelibatan</a:t>
                      </a:r>
                      <a:endParaRPr lang="en-US" sz="1050" dirty="0"/>
                    </a:p>
                  </a:txBody>
                  <a:tcPr marL="45720" marR="45720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5717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84049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Isi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Kesesuaian</a:t>
                      </a:r>
                      <a:r>
                        <a:rPr lang="en-US" sz="1050" dirty="0"/>
                        <a:t> KTSP yang </a:t>
                      </a:r>
                      <a:r>
                        <a:rPr lang="en-US" sz="1050" dirty="0" err="1"/>
                        <a:t>dikembangkan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dengan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pedoman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dan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peraturan</a:t>
                      </a:r>
                      <a:r>
                        <a:rPr lang="en-US" sz="1050" dirty="0"/>
                        <a:t> yang </a:t>
                      </a:r>
                      <a:r>
                        <a:rPr lang="en-US" sz="1050" dirty="0" err="1"/>
                        <a:t>relevan</a:t>
                      </a:r>
                      <a:r>
                        <a:rPr lang="en-US" sz="1050" dirty="0"/>
                        <a:t> 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Sekolah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membuat</a:t>
                      </a:r>
                      <a:r>
                        <a:rPr lang="en-US" sz="1050" dirty="0"/>
                        <a:t> KTSP </a:t>
                      </a:r>
                      <a:r>
                        <a:rPr lang="en-US" sz="1050" dirty="0" err="1"/>
                        <a:t>sendiri</a:t>
                      </a:r>
                      <a:r>
                        <a:rPr lang="en-US" sz="1050" dirty="0"/>
                        <a:t> yang </a:t>
                      </a:r>
                      <a:r>
                        <a:rPr lang="en-US" sz="1050" dirty="0" err="1"/>
                        <a:t>telah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mengacu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kepada</a:t>
                      </a:r>
                      <a:r>
                        <a:rPr lang="en-US" sz="1050" dirty="0"/>
                        <a:t>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UU 20 </a:t>
                      </a:r>
                      <a:r>
                        <a:rPr lang="en-US" sz="1050" dirty="0" err="1"/>
                        <a:t>tahun</a:t>
                      </a:r>
                      <a:r>
                        <a:rPr lang="en-US" sz="1050" dirty="0"/>
                        <a:t> 2003 ( </a:t>
                      </a:r>
                      <a:r>
                        <a:rPr lang="en-US" sz="1050" dirty="0" err="1"/>
                        <a:t>sisdiknas</a:t>
                      </a:r>
                      <a:r>
                        <a:rPr lang="en-US" sz="1050" dirty="0"/>
                        <a:t>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PP 13 </a:t>
                      </a:r>
                      <a:r>
                        <a:rPr lang="en-US" sz="1050" dirty="0" err="1"/>
                        <a:t>tahun</a:t>
                      </a:r>
                      <a:r>
                        <a:rPr lang="en-US" sz="1050" dirty="0"/>
                        <a:t> 2015 </a:t>
                      </a:r>
                      <a:r>
                        <a:rPr lang="en-US" sz="1050" dirty="0" err="1"/>
                        <a:t>ttg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perubahan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kedua</a:t>
                      </a:r>
                      <a:r>
                        <a:rPr lang="en-US" sz="1050" dirty="0"/>
                        <a:t> PP 19 </a:t>
                      </a:r>
                      <a:r>
                        <a:rPr lang="en-US" sz="1050" dirty="0" err="1"/>
                        <a:t>thn</a:t>
                      </a:r>
                      <a:r>
                        <a:rPr lang="en-US" sz="1050" dirty="0"/>
                        <a:t> 2005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Permendikbud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Nomor</a:t>
                      </a:r>
                      <a:r>
                        <a:rPr lang="en-US" sz="1050" dirty="0"/>
                        <a:t> 20 </a:t>
                      </a:r>
                      <a:r>
                        <a:rPr lang="en-US" sz="1050" dirty="0" err="1"/>
                        <a:t>tahun</a:t>
                      </a:r>
                      <a:r>
                        <a:rPr lang="en-US" sz="1050" dirty="0"/>
                        <a:t> 2016 </a:t>
                      </a:r>
                      <a:r>
                        <a:rPr lang="en-US" sz="1050" dirty="0" err="1"/>
                        <a:t>tentang</a:t>
                      </a:r>
                      <a:r>
                        <a:rPr lang="en-US" sz="1050" dirty="0"/>
                        <a:t> SKL 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Permendikbud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Nomor</a:t>
                      </a:r>
                      <a:r>
                        <a:rPr lang="en-US" sz="1050" dirty="0"/>
                        <a:t> 21 </a:t>
                      </a:r>
                      <a:r>
                        <a:rPr lang="en-US" sz="1050" dirty="0" err="1"/>
                        <a:t>tahun</a:t>
                      </a:r>
                      <a:r>
                        <a:rPr lang="en-US" sz="1050" dirty="0"/>
                        <a:t> 2016 </a:t>
                      </a:r>
                      <a:r>
                        <a:rPr lang="en-US" sz="1050" dirty="0" err="1"/>
                        <a:t>tentang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Standar</a:t>
                      </a:r>
                      <a:r>
                        <a:rPr lang="en-US" sz="1050" dirty="0"/>
                        <a:t> Isi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Permendikbud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Nomor</a:t>
                      </a:r>
                      <a:r>
                        <a:rPr lang="en-US" sz="1050" dirty="0"/>
                        <a:t> 22 </a:t>
                      </a:r>
                      <a:r>
                        <a:rPr lang="en-US" sz="1050" dirty="0" err="1"/>
                        <a:t>tahun</a:t>
                      </a:r>
                      <a:r>
                        <a:rPr lang="en-US" sz="1050" dirty="0"/>
                        <a:t> 2016 </a:t>
                      </a:r>
                      <a:r>
                        <a:rPr lang="en-US" sz="1050" dirty="0" err="1"/>
                        <a:t>tentang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Standar</a:t>
                      </a:r>
                      <a:r>
                        <a:rPr lang="en-US" sz="1050" dirty="0"/>
                        <a:t> Proses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Permendikbud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Nomor</a:t>
                      </a:r>
                      <a:r>
                        <a:rPr lang="en-US" sz="1050" dirty="0"/>
                        <a:t> 23 </a:t>
                      </a:r>
                      <a:r>
                        <a:rPr lang="en-US" sz="1050" dirty="0" err="1"/>
                        <a:t>tahun</a:t>
                      </a:r>
                      <a:r>
                        <a:rPr lang="en-US" sz="1050" dirty="0"/>
                        <a:t> 2016 </a:t>
                      </a:r>
                      <a:r>
                        <a:rPr lang="en-US" sz="1050" dirty="0" err="1"/>
                        <a:t>tentang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Penilaian</a:t>
                      </a:r>
                      <a:r>
                        <a:rPr lang="en-US" sz="1050" dirty="0"/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Permendikbud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Nomor</a:t>
                      </a:r>
                      <a:r>
                        <a:rPr lang="en-US" sz="1050" dirty="0"/>
                        <a:t> 24 </a:t>
                      </a:r>
                      <a:r>
                        <a:rPr lang="en-US" sz="1050" dirty="0" err="1"/>
                        <a:t>tahun</a:t>
                      </a:r>
                      <a:r>
                        <a:rPr lang="en-US" sz="1050" dirty="0"/>
                        <a:t> 2016 </a:t>
                      </a:r>
                      <a:r>
                        <a:rPr lang="en-US" sz="1050" dirty="0" err="1"/>
                        <a:t>tentang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Kompetensi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Inti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dan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Kompetensi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Dasar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Permendikbud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Nomor</a:t>
                      </a:r>
                      <a:r>
                        <a:rPr lang="en-US" sz="1050" dirty="0"/>
                        <a:t> 61 </a:t>
                      </a:r>
                      <a:r>
                        <a:rPr lang="en-US" sz="1050" dirty="0" err="1"/>
                        <a:t>tahun</a:t>
                      </a:r>
                      <a:r>
                        <a:rPr lang="en-US" sz="1050" dirty="0"/>
                        <a:t> 2014  </a:t>
                      </a:r>
                      <a:r>
                        <a:rPr lang="en-US" sz="1050" dirty="0" err="1"/>
                        <a:t>ttg</a:t>
                      </a:r>
                      <a:r>
                        <a:rPr lang="en-US" sz="1050" dirty="0"/>
                        <a:t> KTSP </a:t>
                      </a:r>
                      <a:r>
                        <a:rPr lang="en-US" sz="1050" dirty="0" err="1"/>
                        <a:t>pada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pendidikan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dasar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dan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menengah</a:t>
                      </a:r>
                      <a:r>
                        <a:rPr lang="en-US" sz="1050" dirty="0"/>
                        <a:t>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Permendikbud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Nomor</a:t>
                      </a:r>
                      <a:r>
                        <a:rPr lang="en-US" sz="1050" dirty="0"/>
                        <a:t> 69 </a:t>
                      </a:r>
                      <a:r>
                        <a:rPr lang="en-US" sz="1050" dirty="0" err="1"/>
                        <a:t>tahun</a:t>
                      </a:r>
                      <a:r>
                        <a:rPr lang="en-US" sz="1050" dirty="0"/>
                        <a:t> 2013 </a:t>
                      </a:r>
                      <a:r>
                        <a:rPr lang="en-US" sz="1050" dirty="0" err="1"/>
                        <a:t>tentang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Kerangka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dasar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dan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struktur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kurikulum</a:t>
                      </a:r>
                      <a:r>
                        <a:rPr lang="en-US" sz="1050" dirty="0"/>
                        <a:t> SMA/MA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Permenndikbud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Nomor</a:t>
                      </a:r>
                      <a:r>
                        <a:rPr lang="en-US" sz="1050" dirty="0"/>
                        <a:t> 70 </a:t>
                      </a:r>
                      <a:r>
                        <a:rPr lang="en-US" sz="1050" dirty="0" err="1"/>
                        <a:t>tahun</a:t>
                      </a:r>
                      <a:r>
                        <a:rPr lang="en-US" sz="1050" dirty="0"/>
                        <a:t> 2013 </a:t>
                      </a:r>
                      <a:r>
                        <a:rPr lang="en-US" sz="1050" dirty="0" err="1"/>
                        <a:t>tentang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Kerangka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dasar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dan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struktur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kurikulum</a:t>
                      </a:r>
                      <a:r>
                        <a:rPr lang="en-US" sz="1050" dirty="0"/>
                        <a:t> SMK/MAK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Pandusan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penyususnan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kurikulum</a:t>
                      </a:r>
                      <a:r>
                        <a:rPr lang="en-US" sz="1050" dirty="0"/>
                        <a:t> yang </a:t>
                      </a:r>
                      <a:r>
                        <a:rPr lang="en-US" sz="1050" dirty="0" err="1"/>
                        <a:t>dibuat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oleh</a:t>
                      </a:r>
                      <a:r>
                        <a:rPr lang="en-US" sz="1050" dirty="0"/>
                        <a:t> BSNP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Pedoman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Muatan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Lokal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Pedoman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Kegiatan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Ektrakurikuler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Pedoman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Pembelajaran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Pedoman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Penilaian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Hasil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Belajar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oleh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Pendidik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Pedoman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Sistem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Kredit</a:t>
                      </a:r>
                      <a:r>
                        <a:rPr lang="en-US" sz="1050" dirty="0"/>
                        <a:t> Semester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Pedoman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Bimbingan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dan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Konseling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Pedoman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Evaluasi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Kurikulum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Pedoman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Pendampingan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Pelaksanaan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Kurikulum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Pedoman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Pendidikan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Kepramukaan</a:t>
                      </a:r>
                      <a:endParaRPr lang="en-US" sz="105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/>
                        <a:t>Sekolah tidak bisa menegakkan aturan 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/>
                        <a:t>Acuan pengembangan visi, misi, dan tujuan satuan pendidikan, RPP, silabus, penilaian, RKS, RKAS tidak sesuai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/>
                        <a:t>Kebutuhan dan karakteristik satuan pendidikan, potensi daerah dan peserta didik tidak termuat dalam KTSP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/>
                        <a:t>KTSP tidak bisa dipakai sebagai acuan operasional di satuan pendidikan.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/>
                        <a:t>Guru tidak memiiliki pedoman yang tepat dalam melaksankan pembelajaran 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/>
                        <a:t>dan lainnya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050"/>
                    </a:p>
                    <a:p>
                      <a:endParaRPr lang="en-US" sz="105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v-SE" sz="1050"/>
                        <a:t>Sekolah kurang update dengan perubahan terkini.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v-SE" sz="1050"/>
                        <a:t>Keterbatasan akses terhadap pedoman dan peraturan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v-SE" sz="1050"/>
                        <a:t>Motivasi sekolah rendah untuk memahami pedoman dan peraturan.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v-SE" sz="1050"/>
                        <a:t>Ketergantungan sekolah dengan pihak lain dalam penyusunan KTSP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v-SE" sz="1050"/>
                        <a:t>dan lainnya</a:t>
                      </a:r>
                    </a:p>
                    <a:p>
                      <a:endParaRPr lang="en-US" sz="105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/>
                        <a:t>Sekolah memiliki referensi pedoman dan  peraturan yang relevan untuk oemenuhan KTSP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/>
                        <a:t>Sekolah menyediakan akses untuk mendapatkan pedoman dan peraturan yang relevan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/>
                        <a:t>Sekolah membentuk tim yang menyusun KTSP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/>
                        <a:t>Proes penyusunan KTSP dengan melibatkan pemangku kepentingan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Kepala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Sekolah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Wakil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Kepala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Sekolah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Guru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Tim </a:t>
                      </a:r>
                      <a:r>
                        <a:rPr lang="en-US" sz="1050" dirty="0" err="1"/>
                        <a:t>Pengembang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Kurikulum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Komite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Sekolah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Pengawas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Sekolah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 err="1"/>
                        <a:t>Perwakilan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Yayasan</a:t>
                      </a: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05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981201" y="225655"/>
            <a:ext cx="8229601" cy="944628"/>
          </a:xfrm>
          <a:prstGeom prst="round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36586"/>
            <a:ext cx="2743200" cy="365125"/>
          </a:xfrm>
        </p:spPr>
        <p:txBody>
          <a:bodyPr/>
          <a:lstStyle/>
          <a:p>
            <a:r>
              <a:rPr lang="id-ID" dirty="0" smtClean="0"/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1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44" y="648182"/>
            <a:ext cx="4483260" cy="6065134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814" y="199039"/>
            <a:ext cx="11331615" cy="449143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2400" dirty="0" smtClean="0"/>
              <a:t>BUKU</a:t>
            </a:r>
            <a:r>
              <a:rPr lang="id-ID" sz="2400" dirty="0" smtClean="0"/>
              <a:t> </a:t>
            </a:r>
            <a:r>
              <a:rPr lang="en-US" sz="2400" dirty="0" smtClean="0"/>
              <a:t>DESKRIPSI </a:t>
            </a:r>
            <a:r>
              <a:rPr lang="en-US" sz="2400" dirty="0"/>
              <a:t>INDIKATOR MUTU </a:t>
            </a:r>
            <a:r>
              <a:rPr lang="en-US" sz="2400" dirty="0" smtClean="0"/>
              <a:t>DALAM</a:t>
            </a:r>
            <a:r>
              <a:rPr lang="id-ID" sz="2400" dirty="0" smtClean="0"/>
              <a:t> </a:t>
            </a:r>
            <a:r>
              <a:rPr lang="en-US" sz="2400" dirty="0" smtClean="0"/>
              <a:t>STANDAR </a:t>
            </a:r>
            <a:r>
              <a:rPr lang="en-US" sz="2400" dirty="0"/>
              <a:t>NASIONAL PENDIDIKAN </a:t>
            </a:r>
            <a:r>
              <a:rPr lang="en-US" sz="32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20" y="648182"/>
            <a:ext cx="4430258" cy="6065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41451" y="3998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02268" y="6188669"/>
            <a:ext cx="2743200" cy="365125"/>
          </a:xfrm>
        </p:spPr>
        <p:txBody>
          <a:bodyPr/>
          <a:lstStyle/>
          <a:p>
            <a:r>
              <a:rPr lang="id-ID" dirty="0" smtClean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83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3274"/>
            <a:ext cx="8229600" cy="68963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KUESIONER PEMETAAN MUTU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1" y="852487"/>
            <a:ext cx="3967843" cy="56013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592" y="832733"/>
            <a:ext cx="3883207" cy="562105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/>
          <a:p>
            <a:r>
              <a:rPr lang="id-ID" dirty="0" smtClean="0"/>
              <a:t>2</a:t>
            </a:r>
            <a:fld id="{57AF16DE-A0D5-4438-950F-5B1E159C2C2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0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914"/>
            <a:ext cx="8229600" cy="68963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KUESIONER PEMETAAN MUTU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18" y="743553"/>
            <a:ext cx="3969514" cy="57379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14" y="720105"/>
            <a:ext cx="4096512" cy="57663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/>
          <a:p>
            <a:r>
              <a:rPr lang="id-ID" dirty="0" smtClean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4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50703-BF91-40A9-8F45-0C9AF11D2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51544"/>
            <a:ext cx="9144000" cy="1203767"/>
          </a:xfrm>
          <a:noFill/>
        </p:spPr>
        <p:txBody>
          <a:bodyPr anchor="ctr">
            <a:normAutofit/>
          </a:bodyPr>
          <a:lstStyle/>
          <a:p>
            <a:pPr marL="365125"/>
            <a:r>
              <a:rPr lang="id-ID" dirty="0"/>
              <a:t>MEMBACA RAPOR MUTU</a:t>
            </a:r>
          </a:p>
        </p:txBody>
      </p:sp>
      <p:pic>
        <p:nvPicPr>
          <p:cNvPr id="3" name="Gambar 4">
            <a:extLst>
              <a:ext uri="{FF2B5EF4-FFF2-40B4-BE49-F238E27FC236}">
                <a16:creationId xmlns:a16="http://schemas.microsoft.com/office/drawing/2014/main" xmlns="" id="{9CEFF0F9-71BA-4528-AB04-EB69BF9E1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3" y="594047"/>
            <a:ext cx="1124643" cy="1128169"/>
          </a:xfrm>
          <a:prstGeom prst="rect">
            <a:avLst/>
          </a:prstGeom>
        </p:spPr>
      </p:pic>
      <p:sp>
        <p:nvSpPr>
          <p:cNvPr id="4" name="Kotak Teks 8">
            <a:extLst>
              <a:ext uri="{FF2B5EF4-FFF2-40B4-BE49-F238E27FC236}">
                <a16:creationId xmlns:a16="http://schemas.microsoft.com/office/drawing/2014/main" xmlns="" id="{966EC212-AEC9-468A-B160-12BE4CE59805}"/>
              </a:ext>
            </a:extLst>
          </p:cNvPr>
          <p:cNvSpPr txBox="1"/>
          <p:nvPr/>
        </p:nvSpPr>
        <p:spPr>
          <a:xfrm>
            <a:off x="2136711" y="692491"/>
            <a:ext cx="341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6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Sosialisasi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Sistem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Penjaminan Mutu 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Internal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600" b="1" noProof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Majene, Mei</a:t>
            </a:r>
            <a:r>
              <a:rPr kumimoji="0" lang="id-ID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2019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104E99F2-7968-48D4-A2E4-9E0BAA94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fld id="{F9036A72-EF4D-4486-A23C-054FE2E2A8D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Gambar 2">
            <a:extLst>
              <a:ext uri="{FF2B5EF4-FFF2-40B4-BE49-F238E27FC236}">
                <a16:creationId xmlns:a16="http://schemas.microsoft.com/office/drawing/2014/main" xmlns="" id="{A1CBD530-5ED1-455D-8286-1C4AB4331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28" y="4708037"/>
            <a:ext cx="2240119" cy="15836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7017" y="5039675"/>
            <a:ext cx="493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latin typeface="Agency FB" panose="020B0503020202020204" pitchFamily="34" charset="0"/>
              </a:rPr>
              <a:t>Kementerian Pendidikan dan Kebudayaan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Lembaga Penjaminan Mutu Pendidikan (LPMP) 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Sulawesi Barat</a:t>
            </a:r>
            <a:endParaRPr lang="id-ID" sz="24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8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612" y="719382"/>
            <a:ext cx="7498976" cy="880818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“MUTU”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erajat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keunggulan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sesuatu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atau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seseorang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tribut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pembeda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atau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karakteristik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yang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dimiliki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oleh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sesuatu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atau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seseorang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emua</a:t>
            </a:r>
            <a:r>
              <a:rPr lang="th-TH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karakteristik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produk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dan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pelayanan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yang 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memenuhi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persyaratan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dan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harapan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esuai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dengan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‘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standar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’ </a:t>
            </a:r>
          </a:p>
          <a:p>
            <a:pPr algn="ctr"/>
            <a:r>
              <a:rPr lang="en-US" b="1" dirty="0" err="1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b="1" dirty="0" err="1" smtClean="0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esuai</a:t>
            </a:r>
            <a:r>
              <a:rPr lang="en-US" b="1" dirty="0" smtClean="0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dengan</a:t>
            </a:r>
            <a:r>
              <a:rPr lang="th-TH" b="1" dirty="0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harapan</a:t>
            </a:r>
            <a:r>
              <a:rPr lang="th-TH" b="1" dirty="0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‘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pelanggan</a:t>
            </a:r>
            <a:r>
              <a:rPr lang="th-TH" b="1" dirty="0">
                <a:latin typeface="Arial" charset="0"/>
                <a:ea typeface="Arial" charset="0"/>
                <a:cs typeface="Arial" charset="0"/>
              </a:rPr>
              <a:t>’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b="1" dirty="0" err="1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b="1" dirty="0" err="1" smtClean="0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esuai</a:t>
            </a:r>
            <a:r>
              <a:rPr lang="en-US" b="1" dirty="0" smtClean="0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dengan</a:t>
            </a:r>
            <a:r>
              <a:rPr lang="th-TH" b="1" dirty="0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harapan</a:t>
            </a:r>
            <a:r>
              <a:rPr lang="th-TH" b="1" dirty="0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‘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pihak-pihak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terkait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th-TH" b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b="1" dirty="0" err="1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b="1" dirty="0" err="1" smtClean="0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esuai</a:t>
            </a:r>
            <a:r>
              <a:rPr lang="en-US" b="1" dirty="0" smtClean="0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dengan</a:t>
            </a:r>
            <a:r>
              <a:rPr lang="en-US" b="1" dirty="0">
                <a:solidFill>
                  <a:srgbClr val="182C4B"/>
                </a:solidFill>
                <a:latin typeface="Arial" charset="0"/>
                <a:ea typeface="Arial" charset="0"/>
                <a:cs typeface="Arial" charset="0"/>
              </a:rPr>
              <a:t> yang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‘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dijanjikan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’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Gambar 4">
            <a:extLst>
              <a:ext uri="{FF2B5EF4-FFF2-40B4-BE49-F238E27FC236}">
                <a16:creationId xmlns:a16="http://schemas.microsoft.com/office/drawing/2014/main" xmlns="" id="{9CEFF0F9-71BA-4528-AB04-EB69BF9E1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8" y="486471"/>
            <a:ext cx="1124643" cy="1128169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/>
          <a:p>
            <a:r>
              <a:rPr lang="id-ID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64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448" y="179295"/>
            <a:ext cx="8498540" cy="652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6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5" y="31378"/>
            <a:ext cx="8695765" cy="83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4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50703-BF91-40A9-8F45-0C9AF11D2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3119"/>
            <a:ext cx="9144000" cy="1365814"/>
          </a:xfrm>
          <a:noFill/>
        </p:spPr>
        <p:txBody>
          <a:bodyPr anchor="ctr">
            <a:normAutofit/>
          </a:bodyPr>
          <a:lstStyle/>
          <a:p>
            <a:pPr marL="365125"/>
            <a:r>
              <a:rPr lang="id-ID" sz="4000" dirty="0"/>
              <a:t>VALIDITAS </a:t>
            </a:r>
            <a:r>
              <a:rPr lang="id-ID" sz="4000" dirty="0" smtClean="0"/>
              <a:t>DAN </a:t>
            </a:r>
            <a:r>
              <a:rPr lang="id-ID" sz="4000" dirty="0"/>
              <a:t>KETERSEDIAAN DATA</a:t>
            </a:r>
          </a:p>
        </p:txBody>
      </p:sp>
      <p:pic>
        <p:nvPicPr>
          <p:cNvPr id="3" name="Gambar 4">
            <a:extLst>
              <a:ext uri="{FF2B5EF4-FFF2-40B4-BE49-F238E27FC236}">
                <a16:creationId xmlns:a16="http://schemas.microsoft.com/office/drawing/2014/main" xmlns="" id="{9CEFF0F9-71BA-4528-AB04-EB69BF9E1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3" y="594047"/>
            <a:ext cx="1124643" cy="1128169"/>
          </a:xfrm>
          <a:prstGeom prst="rect">
            <a:avLst/>
          </a:prstGeom>
        </p:spPr>
      </p:pic>
      <p:sp>
        <p:nvSpPr>
          <p:cNvPr id="4" name="Kotak Teks 8">
            <a:extLst>
              <a:ext uri="{FF2B5EF4-FFF2-40B4-BE49-F238E27FC236}">
                <a16:creationId xmlns:a16="http://schemas.microsoft.com/office/drawing/2014/main" xmlns="" id="{966EC212-AEC9-468A-B160-12BE4CE59805}"/>
              </a:ext>
            </a:extLst>
          </p:cNvPr>
          <p:cNvSpPr txBox="1"/>
          <p:nvPr/>
        </p:nvSpPr>
        <p:spPr>
          <a:xfrm>
            <a:off x="2136711" y="692491"/>
            <a:ext cx="341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6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Sosialisasi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Sistem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Penjaminan Mutu 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Internal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600" b="1" noProof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Majene, Mei</a:t>
            </a:r>
            <a:r>
              <a:rPr kumimoji="0" lang="id-ID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2019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104E99F2-7968-48D4-A2E4-9E0BAA94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fld id="{F9036A72-EF4D-4486-A23C-054FE2E2A8D2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Gambar 2">
            <a:extLst>
              <a:ext uri="{FF2B5EF4-FFF2-40B4-BE49-F238E27FC236}">
                <a16:creationId xmlns:a16="http://schemas.microsoft.com/office/drawing/2014/main" xmlns="" id="{A1CBD530-5ED1-455D-8286-1C4AB4331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28" y="4708037"/>
            <a:ext cx="2240119" cy="15836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7017" y="5039675"/>
            <a:ext cx="493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latin typeface="Agency FB" panose="020B0503020202020204" pitchFamily="34" charset="0"/>
              </a:rPr>
              <a:t>Kementerian Pendidikan dan Kebudayaan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Lembaga Penjaminan Mutu Pendidikan (LPMP) 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Sulawesi Barat</a:t>
            </a:r>
            <a:endParaRPr lang="id-ID" sz="24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5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05114" y="874102"/>
            <a:ext cx="5574763" cy="2421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524000" y="43601"/>
            <a:ext cx="9296400" cy="57432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ID" sz="2400" dirty="0"/>
              <a:t>CATATAN TERHADAP HASIL RAPOR MUTU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02324" y="935293"/>
            <a:ext cx="1673641" cy="2209118"/>
            <a:chOff x="221627" y="1089735"/>
            <a:chExt cx="1867297" cy="2835000"/>
          </a:xfrm>
        </p:grpSpPr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xmlns="" id="{F73253D2-01ED-4A21-8247-D717C054325A}"/>
                </a:ext>
              </a:extLst>
            </p:cNvPr>
            <p:cNvSpPr/>
            <p:nvPr/>
          </p:nvSpPr>
          <p:spPr>
            <a:xfrm>
              <a:off x="221627" y="1089735"/>
              <a:ext cx="1867297" cy="2835000"/>
            </a:xfrm>
            <a:custGeom>
              <a:avLst/>
              <a:gdLst>
                <a:gd name="connsiteX0" fmla="*/ 0 w 2489729"/>
                <a:gd name="connsiteY0" fmla="*/ 0 h 3780000"/>
                <a:gd name="connsiteX1" fmla="*/ 1049729 w 2489729"/>
                <a:gd name="connsiteY1" fmla="*/ 0 h 3780000"/>
                <a:gd name="connsiteX2" fmla="*/ 1440000 w 2489729"/>
                <a:gd name="connsiteY2" fmla="*/ 0 h 3780000"/>
                <a:gd name="connsiteX3" fmla="*/ 2489729 w 2489729"/>
                <a:gd name="connsiteY3" fmla="*/ 0 h 3780000"/>
                <a:gd name="connsiteX4" fmla="*/ 2489729 w 2489729"/>
                <a:gd name="connsiteY4" fmla="*/ 3780000 h 3780000"/>
                <a:gd name="connsiteX5" fmla="*/ 1440000 w 2489729"/>
                <a:gd name="connsiteY5" fmla="*/ 3780000 h 3780000"/>
                <a:gd name="connsiteX6" fmla="*/ 1049729 w 2489729"/>
                <a:gd name="connsiteY6" fmla="*/ 3780000 h 3780000"/>
                <a:gd name="connsiteX7" fmla="*/ 0 w 2489729"/>
                <a:gd name="connsiteY7" fmla="*/ 3780000 h 3780000"/>
                <a:gd name="connsiteX8" fmla="*/ 0 w 2489729"/>
                <a:gd name="connsiteY8" fmla="*/ 1307259 h 3780000"/>
                <a:gd name="connsiteX9" fmla="*/ 20973 w 2489729"/>
                <a:gd name="connsiteY9" fmla="*/ 1296400 h 3780000"/>
                <a:gd name="connsiteX10" fmla="*/ 35422 w 2489729"/>
                <a:gd name="connsiteY10" fmla="*/ 1318592 h 3780000"/>
                <a:gd name="connsiteX11" fmla="*/ 122374 w 2489729"/>
                <a:gd name="connsiteY11" fmla="*/ 1355886 h 3780000"/>
                <a:gd name="connsiteX12" fmla="*/ 245341 w 2489729"/>
                <a:gd name="connsiteY12" fmla="*/ 1228556 h 3780000"/>
                <a:gd name="connsiteX13" fmla="*/ 122374 w 2489729"/>
                <a:gd name="connsiteY13" fmla="*/ 1101228 h 3780000"/>
                <a:gd name="connsiteX14" fmla="*/ 35422 w 2489729"/>
                <a:gd name="connsiteY14" fmla="*/ 1138521 h 3780000"/>
                <a:gd name="connsiteX15" fmla="*/ 24544 w 2489729"/>
                <a:gd name="connsiteY15" fmla="*/ 1155228 h 3780000"/>
                <a:gd name="connsiteX16" fmla="*/ 0 w 2489729"/>
                <a:gd name="connsiteY16" fmla="*/ 1142520 h 37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9729" h="3780000">
                  <a:moveTo>
                    <a:pt x="0" y="0"/>
                  </a:moveTo>
                  <a:lnTo>
                    <a:pt x="1049729" y="0"/>
                  </a:lnTo>
                  <a:lnTo>
                    <a:pt x="1440000" y="0"/>
                  </a:lnTo>
                  <a:lnTo>
                    <a:pt x="2489729" y="0"/>
                  </a:lnTo>
                  <a:lnTo>
                    <a:pt x="2489729" y="3780000"/>
                  </a:lnTo>
                  <a:lnTo>
                    <a:pt x="1440000" y="3780000"/>
                  </a:lnTo>
                  <a:lnTo>
                    <a:pt x="1049729" y="3780000"/>
                  </a:lnTo>
                  <a:lnTo>
                    <a:pt x="0" y="3780000"/>
                  </a:lnTo>
                  <a:lnTo>
                    <a:pt x="0" y="1307259"/>
                  </a:lnTo>
                  <a:lnTo>
                    <a:pt x="20973" y="1296400"/>
                  </a:lnTo>
                  <a:lnTo>
                    <a:pt x="35422" y="1318592"/>
                  </a:lnTo>
                  <a:cubicBezTo>
                    <a:pt x="57675" y="1341634"/>
                    <a:pt x="88417" y="1355886"/>
                    <a:pt x="122374" y="1355886"/>
                  </a:cubicBezTo>
                  <a:cubicBezTo>
                    <a:pt x="190287" y="1355886"/>
                    <a:pt x="245341" y="1298878"/>
                    <a:pt x="245341" y="1228556"/>
                  </a:cubicBezTo>
                  <a:cubicBezTo>
                    <a:pt x="245341" y="1158234"/>
                    <a:pt x="190287" y="1101228"/>
                    <a:pt x="122374" y="1101228"/>
                  </a:cubicBezTo>
                  <a:cubicBezTo>
                    <a:pt x="88417" y="1101228"/>
                    <a:pt x="57675" y="1115480"/>
                    <a:pt x="35422" y="1138521"/>
                  </a:cubicBezTo>
                  <a:lnTo>
                    <a:pt x="24544" y="1155228"/>
                  </a:lnTo>
                  <a:lnTo>
                    <a:pt x="0" y="1142520"/>
                  </a:lnTo>
                  <a:close/>
                </a:path>
              </a:pathLst>
            </a:custGeom>
            <a:solidFill>
              <a:srgbClr val="BEBEBE"/>
            </a:solidFill>
            <a:ln w="12700" cap="flat" cmpd="sng" algn="ctr">
              <a:solidFill>
                <a:srgbClr val="F0F0F0"/>
              </a:solidFill>
              <a:prstDash val="solid"/>
              <a:miter lim="800000"/>
            </a:ln>
            <a:effectLst/>
          </p:spPr>
          <p:txBody>
            <a:bodyPr wrap="square" rtlCol="0" anchor="t">
              <a:noAutofit/>
            </a:bodyPr>
            <a:lstStyle/>
            <a:p>
              <a:pPr algn="ctr">
                <a:defRPr/>
              </a:pPr>
              <a:r>
                <a:rPr lang="en-US" sz="1200" kern="0">
                  <a:solidFill>
                    <a:prstClr val="black"/>
                  </a:solidFill>
                  <a:latin typeface="Franklin Gothic Medium Cond" panose="020B0606030402020204" pitchFamily="34" charset="0"/>
                </a:rPr>
                <a:t>Rapor Mutu</a:t>
              </a:r>
              <a:endParaRPr lang="id-ID" sz="1200" kern="0" dirty="0">
                <a:solidFill>
                  <a:prstClr val="black"/>
                </a:solidFill>
                <a:latin typeface="Franklin Gothic Medium Cond" panose="020B0606030402020204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1B3F3F7F-8D0F-4BC8-9DCC-8009438F84EC}"/>
                </a:ext>
              </a:extLst>
            </p:cNvPr>
            <p:cNvGrpSpPr/>
            <p:nvPr/>
          </p:nvGrpSpPr>
          <p:grpSpPr>
            <a:xfrm>
              <a:off x="321601" y="1336456"/>
              <a:ext cx="1659600" cy="1353904"/>
              <a:chOff x="13322897" y="10158647"/>
              <a:chExt cx="1868535" cy="162198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00B35FB8-3F3D-4AC3-B1F8-92A4A178B22F}"/>
                  </a:ext>
                </a:extLst>
              </p:cNvPr>
              <p:cNvGrpSpPr/>
              <p:nvPr/>
            </p:nvGrpSpPr>
            <p:grpSpPr>
              <a:xfrm rot="1140000">
                <a:off x="13763556" y="10391424"/>
                <a:ext cx="1080000" cy="1080000"/>
                <a:chOff x="16408944" y="8806070"/>
                <a:chExt cx="1440000" cy="1440000"/>
              </a:xfrm>
            </p:grpSpPr>
            <p:sp>
              <p:nvSpPr>
                <p:cNvPr id="57" name="Octagon 56">
                  <a:extLst>
                    <a:ext uri="{FF2B5EF4-FFF2-40B4-BE49-F238E27FC236}">
                      <a16:creationId xmlns:a16="http://schemas.microsoft.com/office/drawing/2014/main" xmlns="" id="{226BCA61-09EC-47FC-B183-D8A7297AD7F2}"/>
                    </a:ext>
                  </a:extLst>
                </p:cNvPr>
                <p:cNvSpPr/>
                <p:nvPr/>
              </p:nvSpPr>
              <p:spPr>
                <a:xfrm>
                  <a:off x="16408944" y="8806070"/>
                  <a:ext cx="1440000" cy="1440000"/>
                </a:xfrm>
                <a:prstGeom prst="octagon">
                  <a:avLst>
                    <a:gd name="adj" fmla="val 30407"/>
                  </a:avLst>
                </a:prstGeom>
                <a:noFill/>
                <a:ln w="1270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d-ID" sz="135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Octagon 62">
                  <a:extLst>
                    <a:ext uri="{FF2B5EF4-FFF2-40B4-BE49-F238E27FC236}">
                      <a16:creationId xmlns:a16="http://schemas.microsoft.com/office/drawing/2014/main" xmlns="" id="{61436436-0438-4487-A457-8600A04D0F4E}"/>
                    </a:ext>
                  </a:extLst>
                </p:cNvPr>
                <p:cNvSpPr/>
                <p:nvPr/>
              </p:nvSpPr>
              <p:spPr>
                <a:xfrm>
                  <a:off x="16588944" y="8986070"/>
                  <a:ext cx="1080000" cy="1080000"/>
                </a:xfrm>
                <a:prstGeom prst="octagon">
                  <a:avLst>
                    <a:gd name="adj" fmla="val 30407"/>
                  </a:avLst>
                </a:prstGeom>
                <a:noFill/>
                <a:ln w="1270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d-ID" sz="135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Octagon 64">
                  <a:extLst>
                    <a:ext uri="{FF2B5EF4-FFF2-40B4-BE49-F238E27FC236}">
                      <a16:creationId xmlns:a16="http://schemas.microsoft.com/office/drawing/2014/main" xmlns="" id="{11A475F1-D89F-4367-9CCE-8671ACC7D3CA}"/>
                    </a:ext>
                  </a:extLst>
                </p:cNvPr>
                <p:cNvSpPr/>
                <p:nvPr/>
              </p:nvSpPr>
              <p:spPr>
                <a:xfrm>
                  <a:off x="16768944" y="9166070"/>
                  <a:ext cx="720000" cy="720000"/>
                </a:xfrm>
                <a:prstGeom prst="octagon">
                  <a:avLst>
                    <a:gd name="adj" fmla="val 30407"/>
                  </a:avLst>
                </a:prstGeom>
                <a:noFill/>
                <a:ln w="1270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d-ID" sz="135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Octagon 65">
                  <a:extLst>
                    <a:ext uri="{FF2B5EF4-FFF2-40B4-BE49-F238E27FC236}">
                      <a16:creationId xmlns:a16="http://schemas.microsoft.com/office/drawing/2014/main" xmlns="" id="{A15C1F9A-EAAE-49FA-8129-3042CFBCAEC0}"/>
                    </a:ext>
                  </a:extLst>
                </p:cNvPr>
                <p:cNvSpPr/>
                <p:nvPr/>
              </p:nvSpPr>
              <p:spPr>
                <a:xfrm>
                  <a:off x="16948944" y="9346070"/>
                  <a:ext cx="360000" cy="360000"/>
                </a:xfrm>
                <a:prstGeom prst="octagon">
                  <a:avLst>
                    <a:gd name="adj" fmla="val 30407"/>
                  </a:avLst>
                </a:prstGeom>
                <a:noFill/>
                <a:ln w="1270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d-ID" sz="135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Octagon 494">
                  <a:extLst>
                    <a:ext uri="{FF2B5EF4-FFF2-40B4-BE49-F238E27FC236}">
                      <a16:creationId xmlns:a16="http://schemas.microsoft.com/office/drawing/2014/main" xmlns="" id="{5FA8C04C-625E-456A-90FB-EC318D9D2C7B}"/>
                    </a:ext>
                  </a:extLst>
                </p:cNvPr>
                <p:cNvSpPr/>
                <p:nvPr/>
              </p:nvSpPr>
              <p:spPr>
                <a:xfrm>
                  <a:off x="16709788" y="9057620"/>
                  <a:ext cx="891808" cy="1085409"/>
                </a:xfrm>
                <a:custGeom>
                  <a:avLst/>
                  <a:gdLst>
                    <a:gd name="connsiteX0" fmla="*/ 0 w 1080000"/>
                    <a:gd name="connsiteY0" fmla="*/ 328396 h 1080000"/>
                    <a:gd name="connsiteX1" fmla="*/ 328396 w 1080000"/>
                    <a:gd name="connsiteY1" fmla="*/ 0 h 1080000"/>
                    <a:gd name="connsiteX2" fmla="*/ 751604 w 1080000"/>
                    <a:gd name="connsiteY2" fmla="*/ 0 h 1080000"/>
                    <a:gd name="connsiteX3" fmla="*/ 1080000 w 1080000"/>
                    <a:gd name="connsiteY3" fmla="*/ 328396 h 1080000"/>
                    <a:gd name="connsiteX4" fmla="*/ 1080000 w 1080000"/>
                    <a:gd name="connsiteY4" fmla="*/ 751604 h 1080000"/>
                    <a:gd name="connsiteX5" fmla="*/ 751604 w 1080000"/>
                    <a:gd name="connsiteY5" fmla="*/ 1080000 h 1080000"/>
                    <a:gd name="connsiteX6" fmla="*/ 328396 w 1080000"/>
                    <a:gd name="connsiteY6" fmla="*/ 1080000 h 1080000"/>
                    <a:gd name="connsiteX7" fmla="*/ 0 w 1080000"/>
                    <a:gd name="connsiteY7" fmla="*/ 751604 h 1080000"/>
                    <a:gd name="connsiteX8" fmla="*/ 0 w 1080000"/>
                    <a:gd name="connsiteY8" fmla="*/ 328396 h 1080000"/>
                    <a:gd name="connsiteX0" fmla="*/ 0 w 1080000"/>
                    <a:gd name="connsiteY0" fmla="*/ 372492 h 1124096"/>
                    <a:gd name="connsiteX1" fmla="*/ 319928 w 1080000"/>
                    <a:gd name="connsiteY1" fmla="*/ 0 h 1124096"/>
                    <a:gd name="connsiteX2" fmla="*/ 751604 w 1080000"/>
                    <a:gd name="connsiteY2" fmla="*/ 44096 h 1124096"/>
                    <a:gd name="connsiteX3" fmla="*/ 1080000 w 1080000"/>
                    <a:gd name="connsiteY3" fmla="*/ 372492 h 1124096"/>
                    <a:gd name="connsiteX4" fmla="*/ 1080000 w 1080000"/>
                    <a:gd name="connsiteY4" fmla="*/ 795700 h 1124096"/>
                    <a:gd name="connsiteX5" fmla="*/ 751604 w 1080000"/>
                    <a:gd name="connsiteY5" fmla="*/ 1124096 h 1124096"/>
                    <a:gd name="connsiteX6" fmla="*/ 328396 w 1080000"/>
                    <a:gd name="connsiteY6" fmla="*/ 1124096 h 1124096"/>
                    <a:gd name="connsiteX7" fmla="*/ 0 w 1080000"/>
                    <a:gd name="connsiteY7" fmla="*/ 795700 h 1124096"/>
                    <a:gd name="connsiteX8" fmla="*/ 0 w 1080000"/>
                    <a:gd name="connsiteY8" fmla="*/ 372492 h 1124096"/>
                    <a:gd name="connsiteX0" fmla="*/ 0 w 1080000"/>
                    <a:gd name="connsiteY0" fmla="*/ 372492 h 1124096"/>
                    <a:gd name="connsiteX1" fmla="*/ 319928 w 1080000"/>
                    <a:gd name="connsiteY1" fmla="*/ 0 h 1124096"/>
                    <a:gd name="connsiteX2" fmla="*/ 744522 w 1080000"/>
                    <a:gd name="connsiteY2" fmla="*/ 140557 h 1124096"/>
                    <a:gd name="connsiteX3" fmla="*/ 1080000 w 1080000"/>
                    <a:gd name="connsiteY3" fmla="*/ 372492 h 1124096"/>
                    <a:gd name="connsiteX4" fmla="*/ 1080000 w 1080000"/>
                    <a:gd name="connsiteY4" fmla="*/ 795700 h 1124096"/>
                    <a:gd name="connsiteX5" fmla="*/ 751604 w 1080000"/>
                    <a:gd name="connsiteY5" fmla="*/ 1124096 h 1124096"/>
                    <a:gd name="connsiteX6" fmla="*/ 328396 w 1080000"/>
                    <a:gd name="connsiteY6" fmla="*/ 1124096 h 1124096"/>
                    <a:gd name="connsiteX7" fmla="*/ 0 w 1080000"/>
                    <a:gd name="connsiteY7" fmla="*/ 795700 h 1124096"/>
                    <a:gd name="connsiteX8" fmla="*/ 0 w 1080000"/>
                    <a:gd name="connsiteY8" fmla="*/ 372492 h 1124096"/>
                    <a:gd name="connsiteX0" fmla="*/ 0 w 1178330"/>
                    <a:gd name="connsiteY0" fmla="*/ 372492 h 1124096"/>
                    <a:gd name="connsiteX1" fmla="*/ 319928 w 1178330"/>
                    <a:gd name="connsiteY1" fmla="*/ 0 h 1124096"/>
                    <a:gd name="connsiteX2" fmla="*/ 744522 w 1178330"/>
                    <a:gd name="connsiteY2" fmla="*/ 140557 h 1124096"/>
                    <a:gd name="connsiteX3" fmla="*/ 1178330 w 1178330"/>
                    <a:gd name="connsiteY3" fmla="*/ 365497 h 1124096"/>
                    <a:gd name="connsiteX4" fmla="*/ 1080000 w 1178330"/>
                    <a:gd name="connsiteY4" fmla="*/ 795700 h 1124096"/>
                    <a:gd name="connsiteX5" fmla="*/ 751604 w 1178330"/>
                    <a:gd name="connsiteY5" fmla="*/ 1124096 h 1124096"/>
                    <a:gd name="connsiteX6" fmla="*/ 328396 w 1178330"/>
                    <a:gd name="connsiteY6" fmla="*/ 1124096 h 1124096"/>
                    <a:gd name="connsiteX7" fmla="*/ 0 w 1178330"/>
                    <a:gd name="connsiteY7" fmla="*/ 795700 h 1124096"/>
                    <a:gd name="connsiteX8" fmla="*/ 0 w 1178330"/>
                    <a:gd name="connsiteY8" fmla="*/ 372492 h 1124096"/>
                    <a:gd name="connsiteX0" fmla="*/ 0 w 1178330"/>
                    <a:gd name="connsiteY0" fmla="*/ 372492 h 1124096"/>
                    <a:gd name="connsiteX1" fmla="*/ 319928 w 1178330"/>
                    <a:gd name="connsiteY1" fmla="*/ 0 h 1124096"/>
                    <a:gd name="connsiteX2" fmla="*/ 744522 w 1178330"/>
                    <a:gd name="connsiteY2" fmla="*/ 140557 h 1124096"/>
                    <a:gd name="connsiteX3" fmla="*/ 1178330 w 1178330"/>
                    <a:gd name="connsiteY3" fmla="*/ 365497 h 1124096"/>
                    <a:gd name="connsiteX4" fmla="*/ 1013362 w 1178330"/>
                    <a:gd name="connsiteY4" fmla="*/ 758203 h 1124096"/>
                    <a:gd name="connsiteX5" fmla="*/ 751604 w 1178330"/>
                    <a:gd name="connsiteY5" fmla="*/ 1124096 h 1124096"/>
                    <a:gd name="connsiteX6" fmla="*/ 328396 w 1178330"/>
                    <a:gd name="connsiteY6" fmla="*/ 1124096 h 1124096"/>
                    <a:gd name="connsiteX7" fmla="*/ 0 w 1178330"/>
                    <a:gd name="connsiteY7" fmla="*/ 795700 h 1124096"/>
                    <a:gd name="connsiteX8" fmla="*/ 0 w 1178330"/>
                    <a:gd name="connsiteY8" fmla="*/ 372492 h 1124096"/>
                    <a:gd name="connsiteX0" fmla="*/ 0 w 1178330"/>
                    <a:gd name="connsiteY0" fmla="*/ 372492 h 1225966"/>
                    <a:gd name="connsiteX1" fmla="*/ 319928 w 1178330"/>
                    <a:gd name="connsiteY1" fmla="*/ 0 h 1225966"/>
                    <a:gd name="connsiteX2" fmla="*/ 744522 w 1178330"/>
                    <a:gd name="connsiteY2" fmla="*/ 140557 h 1225966"/>
                    <a:gd name="connsiteX3" fmla="*/ 1178330 w 1178330"/>
                    <a:gd name="connsiteY3" fmla="*/ 365497 h 1225966"/>
                    <a:gd name="connsiteX4" fmla="*/ 1013362 w 1178330"/>
                    <a:gd name="connsiteY4" fmla="*/ 758203 h 1225966"/>
                    <a:gd name="connsiteX5" fmla="*/ 806829 w 1178330"/>
                    <a:gd name="connsiteY5" fmla="*/ 1225966 h 1225966"/>
                    <a:gd name="connsiteX6" fmla="*/ 328396 w 1178330"/>
                    <a:gd name="connsiteY6" fmla="*/ 1124096 h 1225966"/>
                    <a:gd name="connsiteX7" fmla="*/ 0 w 1178330"/>
                    <a:gd name="connsiteY7" fmla="*/ 795700 h 1225966"/>
                    <a:gd name="connsiteX8" fmla="*/ 0 w 1178330"/>
                    <a:gd name="connsiteY8" fmla="*/ 372492 h 1225966"/>
                    <a:gd name="connsiteX0" fmla="*/ 0 w 1178330"/>
                    <a:gd name="connsiteY0" fmla="*/ 372492 h 1225966"/>
                    <a:gd name="connsiteX1" fmla="*/ 319928 w 1178330"/>
                    <a:gd name="connsiteY1" fmla="*/ 0 h 1225966"/>
                    <a:gd name="connsiteX2" fmla="*/ 744522 w 1178330"/>
                    <a:gd name="connsiteY2" fmla="*/ 140557 h 1225966"/>
                    <a:gd name="connsiteX3" fmla="*/ 1178330 w 1178330"/>
                    <a:gd name="connsiteY3" fmla="*/ 365497 h 1225966"/>
                    <a:gd name="connsiteX4" fmla="*/ 1013362 w 1178330"/>
                    <a:gd name="connsiteY4" fmla="*/ 758203 h 1225966"/>
                    <a:gd name="connsiteX5" fmla="*/ 806829 w 1178330"/>
                    <a:gd name="connsiteY5" fmla="*/ 1225966 h 1225966"/>
                    <a:gd name="connsiteX6" fmla="*/ 354281 w 1178330"/>
                    <a:gd name="connsiteY6" fmla="*/ 1101750 h 1225966"/>
                    <a:gd name="connsiteX7" fmla="*/ 0 w 1178330"/>
                    <a:gd name="connsiteY7" fmla="*/ 795700 h 1225966"/>
                    <a:gd name="connsiteX8" fmla="*/ 0 w 1178330"/>
                    <a:gd name="connsiteY8" fmla="*/ 372492 h 1225966"/>
                    <a:gd name="connsiteX0" fmla="*/ 67914 w 1246244"/>
                    <a:gd name="connsiteY0" fmla="*/ 372492 h 1225966"/>
                    <a:gd name="connsiteX1" fmla="*/ 387842 w 1246244"/>
                    <a:gd name="connsiteY1" fmla="*/ 0 h 1225966"/>
                    <a:gd name="connsiteX2" fmla="*/ 812436 w 1246244"/>
                    <a:gd name="connsiteY2" fmla="*/ 140557 h 1225966"/>
                    <a:gd name="connsiteX3" fmla="*/ 1246244 w 1246244"/>
                    <a:gd name="connsiteY3" fmla="*/ 365497 h 1225966"/>
                    <a:gd name="connsiteX4" fmla="*/ 1081276 w 1246244"/>
                    <a:gd name="connsiteY4" fmla="*/ 758203 h 1225966"/>
                    <a:gd name="connsiteX5" fmla="*/ 874743 w 1246244"/>
                    <a:gd name="connsiteY5" fmla="*/ 1225966 h 1225966"/>
                    <a:gd name="connsiteX6" fmla="*/ 422195 w 1246244"/>
                    <a:gd name="connsiteY6" fmla="*/ 1101750 h 1225966"/>
                    <a:gd name="connsiteX7" fmla="*/ 0 w 1246244"/>
                    <a:gd name="connsiteY7" fmla="*/ 832516 h 1225966"/>
                    <a:gd name="connsiteX8" fmla="*/ 67914 w 1246244"/>
                    <a:gd name="connsiteY8" fmla="*/ 372492 h 1225966"/>
                    <a:gd name="connsiteX0" fmla="*/ 211330 w 1246244"/>
                    <a:gd name="connsiteY0" fmla="*/ 457427 h 1225966"/>
                    <a:gd name="connsiteX1" fmla="*/ 387842 w 1246244"/>
                    <a:gd name="connsiteY1" fmla="*/ 0 h 1225966"/>
                    <a:gd name="connsiteX2" fmla="*/ 812436 w 1246244"/>
                    <a:gd name="connsiteY2" fmla="*/ 140557 h 1225966"/>
                    <a:gd name="connsiteX3" fmla="*/ 1246244 w 1246244"/>
                    <a:gd name="connsiteY3" fmla="*/ 365497 h 1225966"/>
                    <a:gd name="connsiteX4" fmla="*/ 1081276 w 1246244"/>
                    <a:gd name="connsiteY4" fmla="*/ 758203 h 1225966"/>
                    <a:gd name="connsiteX5" fmla="*/ 874743 w 1246244"/>
                    <a:gd name="connsiteY5" fmla="*/ 1225966 h 1225966"/>
                    <a:gd name="connsiteX6" fmla="*/ 422195 w 1246244"/>
                    <a:gd name="connsiteY6" fmla="*/ 1101750 h 1225966"/>
                    <a:gd name="connsiteX7" fmla="*/ 0 w 1246244"/>
                    <a:gd name="connsiteY7" fmla="*/ 832516 h 1225966"/>
                    <a:gd name="connsiteX8" fmla="*/ 211330 w 1246244"/>
                    <a:gd name="connsiteY8" fmla="*/ 457427 h 1225966"/>
                    <a:gd name="connsiteX0" fmla="*/ 211330 w 1246244"/>
                    <a:gd name="connsiteY0" fmla="*/ 316870 h 1085409"/>
                    <a:gd name="connsiteX1" fmla="*/ 560312 w 1246244"/>
                    <a:gd name="connsiteY1" fmla="*/ 243306 h 1085409"/>
                    <a:gd name="connsiteX2" fmla="*/ 812436 w 1246244"/>
                    <a:gd name="connsiteY2" fmla="*/ 0 h 1085409"/>
                    <a:gd name="connsiteX3" fmla="*/ 1246244 w 1246244"/>
                    <a:gd name="connsiteY3" fmla="*/ 224940 h 1085409"/>
                    <a:gd name="connsiteX4" fmla="*/ 1081276 w 1246244"/>
                    <a:gd name="connsiteY4" fmla="*/ 617646 h 1085409"/>
                    <a:gd name="connsiteX5" fmla="*/ 874743 w 1246244"/>
                    <a:gd name="connsiteY5" fmla="*/ 1085409 h 1085409"/>
                    <a:gd name="connsiteX6" fmla="*/ 422195 w 1246244"/>
                    <a:gd name="connsiteY6" fmla="*/ 961193 h 1085409"/>
                    <a:gd name="connsiteX7" fmla="*/ 0 w 1246244"/>
                    <a:gd name="connsiteY7" fmla="*/ 691959 h 1085409"/>
                    <a:gd name="connsiteX8" fmla="*/ 211330 w 1246244"/>
                    <a:gd name="connsiteY8" fmla="*/ 316870 h 1085409"/>
                    <a:gd name="connsiteX0" fmla="*/ 211330 w 1246244"/>
                    <a:gd name="connsiteY0" fmla="*/ 316870 h 1085409"/>
                    <a:gd name="connsiteX1" fmla="*/ 560312 w 1246244"/>
                    <a:gd name="connsiteY1" fmla="*/ 243306 h 1085409"/>
                    <a:gd name="connsiteX2" fmla="*/ 812436 w 1246244"/>
                    <a:gd name="connsiteY2" fmla="*/ 0 h 1085409"/>
                    <a:gd name="connsiteX3" fmla="*/ 1246244 w 1246244"/>
                    <a:gd name="connsiteY3" fmla="*/ 224940 h 1085409"/>
                    <a:gd name="connsiteX4" fmla="*/ 1081276 w 1246244"/>
                    <a:gd name="connsiteY4" fmla="*/ 617646 h 1085409"/>
                    <a:gd name="connsiteX5" fmla="*/ 874743 w 1246244"/>
                    <a:gd name="connsiteY5" fmla="*/ 1085409 h 1085409"/>
                    <a:gd name="connsiteX6" fmla="*/ 422195 w 1246244"/>
                    <a:gd name="connsiteY6" fmla="*/ 961193 h 1085409"/>
                    <a:gd name="connsiteX7" fmla="*/ 0 w 1246244"/>
                    <a:gd name="connsiteY7" fmla="*/ 691959 h 1085409"/>
                    <a:gd name="connsiteX8" fmla="*/ 211330 w 1246244"/>
                    <a:gd name="connsiteY8" fmla="*/ 316870 h 1085409"/>
                    <a:gd name="connsiteX0" fmla="*/ 4927 w 1039841"/>
                    <a:gd name="connsiteY0" fmla="*/ 316870 h 1085409"/>
                    <a:gd name="connsiteX1" fmla="*/ 353909 w 1039841"/>
                    <a:gd name="connsiteY1" fmla="*/ 243306 h 1085409"/>
                    <a:gd name="connsiteX2" fmla="*/ 606033 w 1039841"/>
                    <a:gd name="connsiteY2" fmla="*/ 0 h 1085409"/>
                    <a:gd name="connsiteX3" fmla="*/ 1039841 w 1039841"/>
                    <a:gd name="connsiteY3" fmla="*/ 224940 h 1085409"/>
                    <a:gd name="connsiteX4" fmla="*/ 874873 w 1039841"/>
                    <a:gd name="connsiteY4" fmla="*/ 617646 h 1085409"/>
                    <a:gd name="connsiteX5" fmla="*/ 668340 w 1039841"/>
                    <a:gd name="connsiteY5" fmla="*/ 1085409 h 1085409"/>
                    <a:gd name="connsiteX6" fmla="*/ 215792 w 1039841"/>
                    <a:gd name="connsiteY6" fmla="*/ 961193 h 1085409"/>
                    <a:gd name="connsiteX7" fmla="*/ 0 w 1039841"/>
                    <a:gd name="connsiteY7" fmla="*/ 647753 h 1085409"/>
                    <a:gd name="connsiteX8" fmla="*/ 4927 w 1039841"/>
                    <a:gd name="connsiteY8" fmla="*/ 316870 h 1085409"/>
                    <a:gd name="connsiteX0" fmla="*/ 4927 w 891808"/>
                    <a:gd name="connsiteY0" fmla="*/ 316870 h 1085409"/>
                    <a:gd name="connsiteX1" fmla="*/ 353909 w 891808"/>
                    <a:gd name="connsiteY1" fmla="*/ 243306 h 1085409"/>
                    <a:gd name="connsiteX2" fmla="*/ 606033 w 891808"/>
                    <a:gd name="connsiteY2" fmla="*/ 0 h 1085409"/>
                    <a:gd name="connsiteX3" fmla="*/ 891808 w 891808"/>
                    <a:gd name="connsiteY3" fmla="*/ 282628 h 1085409"/>
                    <a:gd name="connsiteX4" fmla="*/ 874873 w 891808"/>
                    <a:gd name="connsiteY4" fmla="*/ 617646 h 1085409"/>
                    <a:gd name="connsiteX5" fmla="*/ 668340 w 891808"/>
                    <a:gd name="connsiteY5" fmla="*/ 1085409 h 1085409"/>
                    <a:gd name="connsiteX6" fmla="*/ 215792 w 891808"/>
                    <a:gd name="connsiteY6" fmla="*/ 961193 h 1085409"/>
                    <a:gd name="connsiteX7" fmla="*/ 0 w 891808"/>
                    <a:gd name="connsiteY7" fmla="*/ 647753 h 1085409"/>
                    <a:gd name="connsiteX8" fmla="*/ 4927 w 891808"/>
                    <a:gd name="connsiteY8" fmla="*/ 316870 h 1085409"/>
                    <a:gd name="connsiteX0" fmla="*/ 4927 w 891808"/>
                    <a:gd name="connsiteY0" fmla="*/ 316870 h 1085409"/>
                    <a:gd name="connsiteX1" fmla="*/ 309615 w 891808"/>
                    <a:gd name="connsiteY1" fmla="*/ 231694 h 1085409"/>
                    <a:gd name="connsiteX2" fmla="*/ 606033 w 891808"/>
                    <a:gd name="connsiteY2" fmla="*/ 0 h 1085409"/>
                    <a:gd name="connsiteX3" fmla="*/ 891808 w 891808"/>
                    <a:gd name="connsiteY3" fmla="*/ 282628 h 1085409"/>
                    <a:gd name="connsiteX4" fmla="*/ 874873 w 891808"/>
                    <a:gd name="connsiteY4" fmla="*/ 617646 h 1085409"/>
                    <a:gd name="connsiteX5" fmla="*/ 668340 w 891808"/>
                    <a:gd name="connsiteY5" fmla="*/ 1085409 h 1085409"/>
                    <a:gd name="connsiteX6" fmla="*/ 215792 w 891808"/>
                    <a:gd name="connsiteY6" fmla="*/ 961193 h 1085409"/>
                    <a:gd name="connsiteX7" fmla="*/ 0 w 891808"/>
                    <a:gd name="connsiteY7" fmla="*/ 647753 h 1085409"/>
                    <a:gd name="connsiteX8" fmla="*/ 4927 w 891808"/>
                    <a:gd name="connsiteY8" fmla="*/ 316870 h 1085409"/>
                    <a:gd name="connsiteX0" fmla="*/ 4927 w 891808"/>
                    <a:gd name="connsiteY0" fmla="*/ 316870 h 1085409"/>
                    <a:gd name="connsiteX1" fmla="*/ 321624 w 891808"/>
                    <a:gd name="connsiteY1" fmla="*/ 227559 h 1085409"/>
                    <a:gd name="connsiteX2" fmla="*/ 606033 w 891808"/>
                    <a:gd name="connsiteY2" fmla="*/ 0 h 1085409"/>
                    <a:gd name="connsiteX3" fmla="*/ 891808 w 891808"/>
                    <a:gd name="connsiteY3" fmla="*/ 282628 h 1085409"/>
                    <a:gd name="connsiteX4" fmla="*/ 874873 w 891808"/>
                    <a:gd name="connsiteY4" fmla="*/ 617646 h 1085409"/>
                    <a:gd name="connsiteX5" fmla="*/ 668340 w 891808"/>
                    <a:gd name="connsiteY5" fmla="*/ 1085409 h 1085409"/>
                    <a:gd name="connsiteX6" fmla="*/ 215792 w 891808"/>
                    <a:gd name="connsiteY6" fmla="*/ 961193 h 1085409"/>
                    <a:gd name="connsiteX7" fmla="*/ 0 w 891808"/>
                    <a:gd name="connsiteY7" fmla="*/ 647753 h 1085409"/>
                    <a:gd name="connsiteX8" fmla="*/ 4927 w 891808"/>
                    <a:gd name="connsiteY8" fmla="*/ 316870 h 1085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1808" h="1085409">
                      <a:moveTo>
                        <a:pt x="4927" y="316870"/>
                      </a:moveTo>
                      <a:lnTo>
                        <a:pt x="321624" y="227559"/>
                      </a:lnTo>
                      <a:lnTo>
                        <a:pt x="606033" y="0"/>
                      </a:lnTo>
                      <a:lnTo>
                        <a:pt x="891808" y="282628"/>
                      </a:lnTo>
                      <a:lnTo>
                        <a:pt x="874873" y="617646"/>
                      </a:lnTo>
                      <a:lnTo>
                        <a:pt x="668340" y="1085409"/>
                      </a:lnTo>
                      <a:lnTo>
                        <a:pt x="215792" y="961193"/>
                      </a:lnTo>
                      <a:lnTo>
                        <a:pt x="0" y="647753"/>
                      </a:lnTo>
                      <a:cubicBezTo>
                        <a:pt x="1642" y="537459"/>
                        <a:pt x="3285" y="427164"/>
                        <a:pt x="4927" y="316870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16218E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id-ID" sz="1350" kern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E0292C45-F7DF-462A-B950-B260D4DF030D}"/>
                  </a:ext>
                </a:extLst>
              </p:cNvPr>
              <p:cNvSpPr txBox="1"/>
              <p:nvPr/>
            </p:nvSpPr>
            <p:spPr>
              <a:xfrm>
                <a:off x="14034213" y="10158647"/>
                <a:ext cx="471949" cy="233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00" kern="0">
                    <a:solidFill>
                      <a:prstClr val="black"/>
                    </a:solidFill>
                  </a:rPr>
                  <a:t>kompetensi lulusan</a:t>
                </a:r>
                <a:endParaRPr lang="id-ID" sz="3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BE45412C-B2D2-4419-B4E3-63C91775EF34}"/>
                  </a:ext>
                </a:extLst>
              </p:cNvPr>
              <p:cNvSpPr txBox="1"/>
              <p:nvPr/>
            </p:nvSpPr>
            <p:spPr>
              <a:xfrm>
                <a:off x="14588695" y="10379717"/>
                <a:ext cx="300351" cy="175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00" kern="0">
                    <a:solidFill>
                      <a:prstClr val="black"/>
                    </a:solidFill>
                  </a:rPr>
                  <a:t>isi</a:t>
                </a:r>
                <a:endParaRPr lang="id-ID" sz="3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6E1D6B5C-FA43-41CE-AF35-E4097B930274}"/>
                  </a:ext>
                </a:extLst>
              </p:cNvPr>
              <p:cNvSpPr txBox="1"/>
              <p:nvPr/>
            </p:nvSpPr>
            <p:spPr>
              <a:xfrm>
                <a:off x="14786584" y="10823269"/>
                <a:ext cx="404848" cy="175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00" kern="0">
                    <a:solidFill>
                      <a:prstClr val="black"/>
                    </a:solidFill>
                  </a:rPr>
                  <a:t>proses</a:t>
                </a:r>
                <a:endParaRPr lang="id-ID" sz="3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7A95F38E-FCF0-4467-A52B-5ED1E4AA457D}"/>
                  </a:ext>
                </a:extLst>
              </p:cNvPr>
              <p:cNvSpPr txBox="1"/>
              <p:nvPr/>
            </p:nvSpPr>
            <p:spPr>
              <a:xfrm>
                <a:off x="14654068" y="11272578"/>
                <a:ext cx="404848" cy="175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00" kern="0">
                    <a:solidFill>
                      <a:prstClr val="black"/>
                    </a:solidFill>
                  </a:rPr>
                  <a:t>penilaian</a:t>
                </a:r>
                <a:endParaRPr lang="id-ID" sz="3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6D69D8D3-33EA-40BF-B77A-01A49C6811EB}"/>
                  </a:ext>
                </a:extLst>
              </p:cNvPr>
              <p:cNvSpPr txBox="1"/>
              <p:nvPr/>
            </p:nvSpPr>
            <p:spPr>
              <a:xfrm>
                <a:off x="14093220" y="11488399"/>
                <a:ext cx="490812" cy="292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00" kern="0">
                    <a:solidFill>
                      <a:prstClr val="black"/>
                    </a:solidFill>
                  </a:rPr>
                  <a:t>pendidik dan Tenaga kependidikan</a:t>
                </a:r>
                <a:endParaRPr lang="id-ID" sz="3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99726C74-A552-4F2D-B822-B2741DE689B3}"/>
                  </a:ext>
                </a:extLst>
              </p:cNvPr>
              <p:cNvSpPr txBox="1"/>
              <p:nvPr/>
            </p:nvSpPr>
            <p:spPr>
              <a:xfrm>
                <a:off x="13600332" y="11289254"/>
                <a:ext cx="422187" cy="233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00" kern="0">
                    <a:solidFill>
                      <a:prstClr val="black"/>
                    </a:solidFill>
                  </a:rPr>
                  <a:t>sarana prasarana</a:t>
                </a:r>
                <a:endParaRPr lang="id-ID" sz="3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A36A6F9A-8A0C-48E1-9567-CDBB42B833B3}"/>
                  </a:ext>
                </a:extLst>
              </p:cNvPr>
              <p:cNvSpPr txBox="1"/>
              <p:nvPr/>
            </p:nvSpPr>
            <p:spPr>
              <a:xfrm>
                <a:off x="13322897" y="10832168"/>
                <a:ext cx="490812" cy="175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00" kern="0">
                    <a:solidFill>
                      <a:prstClr val="black"/>
                    </a:solidFill>
                  </a:rPr>
                  <a:t>pengelolaan</a:t>
                </a:r>
                <a:endParaRPr lang="id-ID" sz="3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167D2E29-56FF-4352-AE9A-1D37EFDDB51C}"/>
                  </a:ext>
                </a:extLst>
              </p:cNvPr>
              <p:cNvSpPr txBox="1"/>
              <p:nvPr/>
            </p:nvSpPr>
            <p:spPr>
              <a:xfrm>
                <a:off x="13475402" y="10449817"/>
                <a:ext cx="490812" cy="175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00" kern="0">
                    <a:solidFill>
                      <a:prstClr val="black"/>
                    </a:solidFill>
                  </a:rPr>
                  <a:t>pembiayaan</a:t>
                </a:r>
                <a:endParaRPr lang="id-ID" sz="300" ker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A83F9347-FE56-45FF-B813-1113D7472714}"/>
                </a:ext>
              </a:extLst>
            </p:cNvPr>
            <p:cNvGrpSpPr/>
            <p:nvPr/>
          </p:nvGrpSpPr>
          <p:grpSpPr>
            <a:xfrm>
              <a:off x="465741" y="2695052"/>
              <a:ext cx="1499455" cy="473223"/>
              <a:chOff x="13734690" y="12010097"/>
              <a:chExt cx="753643" cy="630964"/>
            </a:xfrm>
          </p:grpSpPr>
          <p:sp>
            <p:nvSpPr>
              <p:cNvPr id="70" name="Rectangle: Rounded Corners 62">
                <a:extLst>
                  <a:ext uri="{FF2B5EF4-FFF2-40B4-BE49-F238E27FC236}">
                    <a16:creationId xmlns:a16="http://schemas.microsoft.com/office/drawing/2014/main" xmlns="" id="{F47CA5BE-F587-4210-8F4D-349A18D36BE2}"/>
                  </a:ext>
                </a:extLst>
              </p:cNvPr>
              <p:cNvSpPr/>
              <p:nvPr/>
            </p:nvSpPr>
            <p:spPr>
              <a:xfrm>
                <a:off x="13734690" y="12345011"/>
                <a:ext cx="108000" cy="277000"/>
              </a:xfrm>
              <a:prstGeom prst="roundRect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127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id-ID" sz="135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tangle: Rounded Corners 63">
                <a:extLst>
                  <a:ext uri="{FF2B5EF4-FFF2-40B4-BE49-F238E27FC236}">
                    <a16:creationId xmlns:a16="http://schemas.microsoft.com/office/drawing/2014/main" xmlns="" id="{F748B576-4DF7-43CE-B860-2BDA3B725FE2}"/>
                  </a:ext>
                </a:extLst>
              </p:cNvPr>
              <p:cNvSpPr/>
              <p:nvPr/>
            </p:nvSpPr>
            <p:spPr>
              <a:xfrm>
                <a:off x="13896101" y="12263850"/>
                <a:ext cx="108000" cy="358161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127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id-ID" sz="135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: Rounded Corners 64">
                <a:extLst>
                  <a:ext uri="{FF2B5EF4-FFF2-40B4-BE49-F238E27FC236}">
                    <a16:creationId xmlns:a16="http://schemas.microsoft.com/office/drawing/2014/main" xmlns="" id="{EEA9B857-4DED-420A-89B3-FED1FFC1E320}"/>
                  </a:ext>
                </a:extLst>
              </p:cNvPr>
              <p:cNvSpPr/>
              <p:nvPr/>
            </p:nvSpPr>
            <p:spPr>
              <a:xfrm>
                <a:off x="14057512" y="12067980"/>
                <a:ext cx="108000" cy="554031"/>
              </a:xfrm>
              <a:prstGeom prst="roundRect">
                <a:avLst>
                  <a:gd name="adj" fmla="val 28042"/>
                </a:avLst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127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id-ID" sz="135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: Rounded Corners 65">
                <a:extLst>
                  <a:ext uri="{FF2B5EF4-FFF2-40B4-BE49-F238E27FC236}">
                    <a16:creationId xmlns:a16="http://schemas.microsoft.com/office/drawing/2014/main" xmlns="" id="{6456074B-80F6-4DD5-9BF8-D00E1C53059D}"/>
                  </a:ext>
                </a:extLst>
              </p:cNvPr>
              <p:cNvSpPr/>
              <p:nvPr/>
            </p:nvSpPr>
            <p:spPr>
              <a:xfrm>
                <a:off x="14218923" y="12010097"/>
                <a:ext cx="108000" cy="611914"/>
              </a:xfrm>
              <a:prstGeom prst="roundRect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127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id-ID" sz="135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: Rounded Corners 66">
                <a:extLst>
                  <a:ext uri="{FF2B5EF4-FFF2-40B4-BE49-F238E27FC236}">
                    <a16:creationId xmlns:a16="http://schemas.microsoft.com/office/drawing/2014/main" xmlns="" id="{495A01B5-6EF6-46A3-9FC0-0DB5F1318D3B}"/>
                  </a:ext>
                </a:extLst>
              </p:cNvPr>
              <p:cNvSpPr/>
              <p:nvPr/>
            </p:nvSpPr>
            <p:spPr>
              <a:xfrm>
                <a:off x="14380333" y="12515243"/>
                <a:ext cx="108000" cy="106768"/>
              </a:xfrm>
              <a:prstGeom prst="roundRect">
                <a:avLst>
                  <a:gd name="adj" fmla="val 28042"/>
                </a:avLst>
              </a:prstGeom>
              <a:solidFill>
                <a:srgbClr val="00206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127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id-ID" sz="1350" kern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xmlns="" id="{EFAB8825-1412-4D8C-8317-2BC16D70A116}"/>
                  </a:ext>
                </a:extLst>
              </p:cNvPr>
              <p:cNvCxnSpPr/>
              <p:nvPr/>
            </p:nvCxnSpPr>
            <p:spPr>
              <a:xfrm>
                <a:off x="13734690" y="12641061"/>
                <a:ext cx="74263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D655202D-3974-45A2-9693-015C28F87DEB}"/>
                </a:ext>
              </a:extLst>
            </p:cNvPr>
            <p:cNvSpPr txBox="1"/>
            <p:nvPr/>
          </p:nvSpPr>
          <p:spPr>
            <a:xfrm>
              <a:off x="329151" y="3264679"/>
              <a:ext cx="1668653" cy="536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39354">
                <a:tabLst>
                  <a:tab pos="807244" algn="l"/>
                  <a:tab pos="1077516" algn="l"/>
                </a:tabLst>
                <a:defRPr/>
              </a:pPr>
              <a:r>
                <a:rPr lang="en-US" sz="300" kern="0">
                  <a:solidFill>
                    <a:srgbClr val="1E4B9D"/>
                  </a:solidFill>
                  <a:highlight>
                    <a:srgbClr val="FF0000"/>
                  </a:highlight>
                </a:rPr>
                <a:t>No               Standar/Indikator/Sub Indikator	Kategori	Nilai Capaian</a:t>
              </a:r>
            </a:p>
            <a:p>
              <a:pPr marL="171450" indent="-171450" defTabSz="539354">
                <a:buFontTx/>
                <a:buAutoNum type="arabicPlain"/>
                <a:tabLst>
                  <a:tab pos="807244" algn="l"/>
                  <a:tab pos="1077516" algn="l"/>
                </a:tabLst>
                <a:defRPr/>
              </a:pPr>
              <a:r>
                <a:rPr lang="en-US" sz="300" kern="0">
                  <a:solidFill>
                    <a:srgbClr val="1E4B9D"/>
                  </a:solidFill>
                </a:rPr>
                <a:t>Standar Kompetensi Lulusan	</a:t>
              </a:r>
              <a:r>
                <a:rPr lang="en-US" sz="300" kern="0">
                  <a:solidFill>
                    <a:srgbClr val="1E4B9D"/>
                  </a:solidFill>
                  <a:sym typeface="Wingdings" panose="05000000000000000000" pitchFamily="2" charset="2"/>
                </a:rPr>
                <a:t>	2.31</a:t>
              </a:r>
            </a:p>
            <a:p>
              <a:pPr marL="171450" indent="-171450" defTabSz="539354">
                <a:buFontTx/>
                <a:buAutoNum type="arabicPlain"/>
                <a:tabLst>
                  <a:tab pos="807244" algn="l"/>
                  <a:tab pos="1077516" algn="l"/>
                </a:tabLst>
                <a:defRPr/>
              </a:pPr>
              <a:r>
                <a:rPr lang="en-US" sz="300" kern="0">
                  <a:solidFill>
                    <a:srgbClr val="1E4B9D"/>
                  </a:solidFill>
                </a:rPr>
                <a:t>Standar Isi	</a:t>
              </a:r>
              <a:r>
                <a:rPr lang="en-US" sz="300" kern="0">
                  <a:solidFill>
                    <a:srgbClr val="1E4B9D"/>
                  </a:solidFill>
                  <a:sym typeface="Wingdings" panose="05000000000000000000" pitchFamily="2" charset="2"/>
                </a:rPr>
                <a:t>	3.61</a:t>
              </a:r>
              <a:endParaRPr lang="id-ID" sz="300" kern="0">
                <a:solidFill>
                  <a:srgbClr val="1E4B9D"/>
                </a:solidFill>
              </a:endParaRPr>
            </a:p>
            <a:p>
              <a:pPr marL="171450" indent="-171450" defTabSz="539354">
                <a:buFontTx/>
                <a:buAutoNum type="arabicPlain"/>
                <a:tabLst>
                  <a:tab pos="807244" algn="l"/>
                  <a:tab pos="1077516" algn="l"/>
                </a:tabLst>
                <a:defRPr/>
              </a:pPr>
              <a:r>
                <a:rPr lang="en-US" sz="300" kern="0">
                  <a:solidFill>
                    <a:srgbClr val="1E4B9D"/>
                  </a:solidFill>
                </a:rPr>
                <a:t>Standar Proses	</a:t>
              </a:r>
              <a:r>
                <a:rPr lang="en-US" sz="300" kern="0">
                  <a:solidFill>
                    <a:srgbClr val="1E4B9D"/>
                  </a:solidFill>
                  <a:sym typeface="Wingdings" panose="05000000000000000000" pitchFamily="2" charset="2"/>
                </a:rPr>
                <a:t>	4.39</a:t>
              </a:r>
              <a:endParaRPr lang="id-ID" sz="300" kern="0">
                <a:solidFill>
                  <a:srgbClr val="1E4B9D"/>
                </a:solidFill>
              </a:endParaRPr>
            </a:p>
            <a:p>
              <a:pPr marL="171450" indent="-171450" defTabSz="539354">
                <a:buFontTx/>
                <a:buAutoNum type="arabicPlain"/>
                <a:tabLst>
                  <a:tab pos="807244" algn="l"/>
                  <a:tab pos="1077516" algn="l"/>
                </a:tabLst>
                <a:defRPr/>
              </a:pPr>
              <a:r>
                <a:rPr lang="en-US" sz="300" kern="0">
                  <a:solidFill>
                    <a:srgbClr val="1E4B9D"/>
                  </a:solidFill>
                </a:rPr>
                <a:t>Standar Penilaian	</a:t>
              </a:r>
              <a:r>
                <a:rPr lang="en-US" sz="300" kern="0">
                  <a:solidFill>
                    <a:srgbClr val="1E4B9D"/>
                  </a:solidFill>
                  <a:sym typeface="Wingdings" panose="05000000000000000000" pitchFamily="2" charset="2"/>
                </a:rPr>
                <a:t>	3.50</a:t>
              </a:r>
              <a:endParaRPr lang="id-ID" sz="300" kern="0">
                <a:solidFill>
                  <a:srgbClr val="1E4B9D"/>
                </a:solidFill>
              </a:endParaRPr>
            </a:p>
            <a:p>
              <a:pPr marL="171450" indent="-171450" defTabSz="539354">
                <a:buFontTx/>
                <a:buAutoNum type="arabicPlain"/>
                <a:tabLst>
                  <a:tab pos="807244" algn="l"/>
                  <a:tab pos="1077516" algn="l"/>
                </a:tabLst>
                <a:defRPr/>
              </a:pPr>
              <a:r>
                <a:rPr lang="en-US" sz="300" kern="0">
                  <a:solidFill>
                    <a:srgbClr val="1E4B9D"/>
                  </a:solidFill>
                </a:rPr>
                <a:t>Standar Pendidik/Tenaga Kependidikan	</a:t>
              </a:r>
              <a:r>
                <a:rPr lang="en-US" sz="300" kern="0">
                  <a:solidFill>
                    <a:srgbClr val="1E4B9D"/>
                  </a:solidFill>
                  <a:sym typeface="Wingdings" panose="05000000000000000000" pitchFamily="2" charset="2"/>
                </a:rPr>
                <a:t>	6.24</a:t>
              </a:r>
              <a:endParaRPr lang="id-ID" sz="300" kern="0">
                <a:solidFill>
                  <a:srgbClr val="1E4B9D"/>
                </a:solidFill>
              </a:endParaRPr>
            </a:p>
            <a:p>
              <a:pPr marL="171450" indent="-171450" defTabSz="539354">
                <a:buFontTx/>
                <a:buAutoNum type="arabicPlain"/>
                <a:tabLst>
                  <a:tab pos="807244" algn="l"/>
                  <a:tab pos="1077516" algn="l"/>
                </a:tabLst>
                <a:defRPr/>
              </a:pPr>
              <a:r>
                <a:rPr lang="en-US" sz="300" kern="0">
                  <a:solidFill>
                    <a:srgbClr val="1E4B9D"/>
                  </a:solidFill>
                </a:rPr>
                <a:t>Standar Sarana dan Prasarana	</a:t>
              </a:r>
              <a:r>
                <a:rPr lang="en-US" sz="300" kern="0">
                  <a:solidFill>
                    <a:srgbClr val="1E4B9D"/>
                  </a:solidFill>
                  <a:sym typeface="Wingdings" panose="05000000000000000000" pitchFamily="2" charset="2"/>
                </a:rPr>
                <a:t>	4.58</a:t>
              </a:r>
              <a:endParaRPr lang="id-ID" sz="300" kern="0">
                <a:solidFill>
                  <a:srgbClr val="1E4B9D"/>
                </a:solidFill>
              </a:endParaRPr>
            </a:p>
            <a:p>
              <a:pPr marL="171450" indent="-171450" defTabSz="539354">
                <a:buFontTx/>
                <a:buAutoNum type="arabicPlain"/>
                <a:tabLst>
                  <a:tab pos="807244" algn="l"/>
                  <a:tab pos="1077516" algn="l"/>
                </a:tabLst>
                <a:defRPr/>
              </a:pPr>
              <a:r>
                <a:rPr lang="en-US" sz="300" kern="0">
                  <a:solidFill>
                    <a:srgbClr val="1E4B9D"/>
                  </a:solidFill>
                </a:rPr>
                <a:t>Standar Pengelolaan	</a:t>
              </a:r>
              <a:r>
                <a:rPr lang="en-US" sz="300" kern="0">
                  <a:solidFill>
                    <a:srgbClr val="1E4B9D"/>
                  </a:solidFill>
                  <a:sym typeface="Wingdings" panose="05000000000000000000" pitchFamily="2" charset="2"/>
                </a:rPr>
                <a:t>	4.23</a:t>
              </a:r>
            </a:p>
            <a:p>
              <a:pPr marL="171450" indent="-171450" defTabSz="539354">
                <a:buFontTx/>
                <a:buAutoNum type="arabicPlain"/>
                <a:tabLst>
                  <a:tab pos="807244" algn="l"/>
                  <a:tab pos="1077516" algn="l"/>
                </a:tabLst>
                <a:defRPr/>
              </a:pPr>
              <a:r>
                <a:rPr lang="en-US" sz="300" kern="0">
                  <a:solidFill>
                    <a:srgbClr val="1E4B9D"/>
                  </a:solidFill>
                </a:rPr>
                <a:t>Standar Pembiayaan	</a:t>
              </a:r>
              <a:r>
                <a:rPr lang="en-US" sz="300" kern="0">
                  <a:solidFill>
                    <a:srgbClr val="1E4B9D"/>
                  </a:solidFill>
                  <a:sym typeface="Wingdings" panose="05000000000000000000" pitchFamily="2" charset="2"/>
                </a:rPr>
                <a:t>	3.01</a:t>
              </a:r>
              <a:endParaRPr lang="id-ID" sz="300" kern="0">
                <a:solidFill>
                  <a:srgbClr val="1E4B9D"/>
                </a:solidFill>
              </a:endParaRPr>
            </a:p>
          </p:txBody>
        </p: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0969" y="1259117"/>
            <a:ext cx="1802172" cy="1578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2859" y="2805856"/>
            <a:ext cx="2022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KONDISI DI SEKOLAH</a:t>
            </a:r>
          </a:p>
        </p:txBody>
      </p:sp>
      <p:sp>
        <p:nvSpPr>
          <p:cNvPr id="5" name="Not Equal 4"/>
          <p:cNvSpPr/>
          <p:nvPr/>
        </p:nvSpPr>
        <p:spPr>
          <a:xfrm>
            <a:off x="5559774" y="1633628"/>
            <a:ext cx="996345" cy="476735"/>
          </a:xfrm>
          <a:prstGeom prst="mathNotEqual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9240" y="2267247"/>
            <a:ext cx="14444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rgbClr val="C00000"/>
                </a:solidFill>
              </a:rPr>
              <a:t>capaian</a:t>
            </a:r>
            <a:r>
              <a:rPr lang="en-US" sz="1100" dirty="0">
                <a:solidFill>
                  <a:srgbClr val="C00000"/>
                </a:solidFill>
              </a:rPr>
              <a:t> </a:t>
            </a:r>
            <a:r>
              <a:rPr lang="en-US" sz="1100" dirty="0" err="1">
                <a:solidFill>
                  <a:srgbClr val="C00000"/>
                </a:solidFill>
              </a:rPr>
              <a:t>dalam</a:t>
            </a:r>
            <a:r>
              <a:rPr lang="en-US" sz="1100" dirty="0">
                <a:solidFill>
                  <a:srgbClr val="C00000"/>
                </a:solidFill>
              </a:rPr>
              <a:t> </a:t>
            </a:r>
            <a:r>
              <a:rPr lang="en-US" sz="1100" dirty="0" err="1">
                <a:solidFill>
                  <a:srgbClr val="C00000"/>
                </a:solidFill>
              </a:rPr>
              <a:t>rapor</a:t>
            </a:r>
            <a:r>
              <a:rPr lang="en-US" sz="1100" dirty="0">
                <a:solidFill>
                  <a:srgbClr val="C00000"/>
                </a:solidFill>
              </a:rPr>
              <a:t> </a:t>
            </a:r>
            <a:r>
              <a:rPr lang="en-US" sz="1100" dirty="0" err="1">
                <a:solidFill>
                  <a:srgbClr val="C00000"/>
                </a:solidFill>
              </a:rPr>
              <a:t>tidak</a:t>
            </a:r>
            <a:r>
              <a:rPr lang="en-US" sz="1100" dirty="0">
                <a:solidFill>
                  <a:srgbClr val="C00000"/>
                </a:solidFill>
              </a:rPr>
              <a:t> </a:t>
            </a:r>
            <a:r>
              <a:rPr lang="en-US" sz="1100" dirty="0" err="1">
                <a:solidFill>
                  <a:srgbClr val="C00000"/>
                </a:solidFill>
              </a:rPr>
              <a:t>sesuai</a:t>
            </a:r>
            <a:r>
              <a:rPr lang="en-US" sz="1100" dirty="0">
                <a:solidFill>
                  <a:srgbClr val="C00000"/>
                </a:solidFill>
              </a:rPr>
              <a:t> </a:t>
            </a:r>
            <a:r>
              <a:rPr lang="en-US" sz="1100" dirty="0" err="1">
                <a:solidFill>
                  <a:srgbClr val="C00000"/>
                </a:solidFill>
              </a:rPr>
              <a:t>dengan</a:t>
            </a:r>
            <a:r>
              <a:rPr lang="en-US" sz="1100" dirty="0">
                <a:solidFill>
                  <a:srgbClr val="C00000"/>
                </a:solidFill>
              </a:rPr>
              <a:t> </a:t>
            </a:r>
            <a:r>
              <a:rPr lang="en-US" sz="1100" dirty="0" err="1">
                <a:solidFill>
                  <a:srgbClr val="C00000"/>
                </a:solidFill>
              </a:rPr>
              <a:t>kondisi</a:t>
            </a:r>
            <a:r>
              <a:rPr lang="en-US" sz="1100" dirty="0">
                <a:solidFill>
                  <a:srgbClr val="C00000"/>
                </a:solidFill>
              </a:rPr>
              <a:t> di </a:t>
            </a:r>
            <a:r>
              <a:rPr lang="en-US" sz="1100" dirty="0" err="1">
                <a:solidFill>
                  <a:srgbClr val="C00000"/>
                </a:solidFill>
              </a:rPr>
              <a:t>lapangan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4235" y="3970755"/>
            <a:ext cx="233096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Ketersediaan</a:t>
            </a:r>
            <a:r>
              <a:rPr lang="en-US" dirty="0"/>
              <a:t> Data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699916" y="3970755"/>
            <a:ext cx="145802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Validitas</a:t>
            </a:r>
            <a:r>
              <a:rPr lang="en-US" dirty="0"/>
              <a:t> Data</a:t>
            </a:r>
          </a:p>
        </p:txBody>
      </p:sp>
      <p:cxnSp>
        <p:nvCxnSpPr>
          <p:cNvPr id="11" name="Straight Connector 10"/>
          <p:cNvCxnSpPr>
            <a:stCxn id="8" idx="2"/>
            <a:endCxn id="9" idx="0"/>
          </p:cNvCxnSpPr>
          <p:nvPr/>
        </p:nvCxnSpPr>
        <p:spPr>
          <a:xfrm flipH="1">
            <a:off x="3419719" y="3295152"/>
            <a:ext cx="2772777" cy="6756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8" idx="2"/>
            <a:endCxn id="81" idx="0"/>
          </p:cNvCxnSpPr>
          <p:nvPr/>
        </p:nvCxnSpPr>
        <p:spPr>
          <a:xfrm>
            <a:off x="6192496" y="3295152"/>
            <a:ext cx="2236434" cy="6756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5171" y="5015691"/>
            <a:ext cx="22793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beberapa</a:t>
            </a:r>
            <a:r>
              <a:rPr lang="en-US" sz="1400" dirty="0"/>
              <a:t> field data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aplikasi</a:t>
            </a:r>
            <a:r>
              <a:rPr lang="en-US" sz="1400" dirty="0"/>
              <a:t> </a:t>
            </a:r>
            <a:r>
              <a:rPr lang="en-US" sz="1400" dirty="0" err="1"/>
              <a:t>Dapodik</a:t>
            </a:r>
            <a:r>
              <a:rPr lang="en-US" sz="1400" dirty="0"/>
              <a:t> </a:t>
            </a:r>
            <a:r>
              <a:rPr lang="en-US" sz="1400" dirty="0" err="1"/>
              <a:t>belum</a:t>
            </a:r>
            <a:r>
              <a:rPr lang="en-US" sz="1400" dirty="0"/>
              <a:t> </a:t>
            </a:r>
            <a:r>
              <a:rPr lang="en-US" sz="1400" dirty="0" err="1"/>
              <a:t>diisi</a:t>
            </a:r>
            <a:r>
              <a:rPr lang="en-US" sz="1400" dirty="0"/>
              <a:t> </a:t>
            </a:r>
            <a:r>
              <a:rPr lang="en-US" sz="1400" dirty="0" err="1"/>
              <a:t>oleh</a:t>
            </a:r>
            <a:r>
              <a:rPr lang="en-US" sz="1400" dirty="0"/>
              <a:t> </a:t>
            </a:r>
            <a:r>
              <a:rPr lang="en-US" sz="1400" dirty="0" err="1"/>
              <a:t>sekolah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3225801" y="5004306"/>
            <a:ext cx="2535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beberapa</a:t>
            </a:r>
            <a:r>
              <a:rPr lang="en-US" sz="1400" dirty="0"/>
              <a:t> field data yang </a:t>
            </a:r>
            <a:r>
              <a:rPr lang="en-US" sz="1400" dirty="0" err="1"/>
              <a:t>wajib</a:t>
            </a:r>
            <a:r>
              <a:rPr lang="en-US" sz="1400" dirty="0"/>
              <a:t> </a:t>
            </a:r>
            <a:r>
              <a:rPr lang="en-US" sz="1400" dirty="0" err="1"/>
              <a:t>diisi</a:t>
            </a:r>
            <a:r>
              <a:rPr lang="en-US" sz="1400" dirty="0"/>
              <a:t>  </a:t>
            </a:r>
            <a:r>
              <a:rPr lang="en-US" sz="1400" dirty="0" err="1"/>
              <a:t>belum</a:t>
            </a:r>
            <a:r>
              <a:rPr lang="en-US" sz="1400" dirty="0"/>
              <a:t> </a:t>
            </a:r>
            <a:r>
              <a:rPr lang="en-US" sz="1400" dirty="0" err="1"/>
              <a:t>bersifat</a:t>
            </a:r>
            <a:r>
              <a:rPr lang="en-US" sz="1400" dirty="0"/>
              <a:t> </a:t>
            </a:r>
            <a:r>
              <a:rPr lang="en-US" sz="1400" dirty="0" err="1"/>
              <a:t>wajib</a:t>
            </a:r>
            <a:r>
              <a:rPr lang="en-US" sz="1400" dirty="0"/>
              <a:t>/mandatory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aplikasi</a:t>
            </a:r>
            <a:r>
              <a:rPr lang="en-US" sz="1400" dirty="0"/>
              <a:t> </a:t>
            </a:r>
            <a:r>
              <a:rPr lang="en-US" sz="1400" dirty="0" err="1"/>
              <a:t>Dapodik</a:t>
            </a:r>
            <a:endParaRPr lang="en-US" sz="1400" dirty="0"/>
          </a:p>
        </p:txBody>
      </p:sp>
      <p:cxnSp>
        <p:nvCxnSpPr>
          <p:cNvPr id="86" name="Straight Connector 85"/>
          <p:cNvCxnSpPr>
            <a:stCxn id="9" idx="2"/>
            <a:endCxn id="14" idx="0"/>
          </p:cNvCxnSpPr>
          <p:nvPr/>
        </p:nvCxnSpPr>
        <p:spPr>
          <a:xfrm flipH="1">
            <a:off x="1794827" y="4340087"/>
            <a:ext cx="1624892" cy="67560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9" idx="2"/>
            <a:endCxn id="85" idx="0"/>
          </p:cNvCxnSpPr>
          <p:nvPr/>
        </p:nvCxnSpPr>
        <p:spPr>
          <a:xfrm>
            <a:off x="3419719" y="4340087"/>
            <a:ext cx="1073740" cy="66421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6556119" y="5076164"/>
            <a:ext cx="162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kualitas</a:t>
            </a:r>
            <a:r>
              <a:rPr lang="en-US" sz="1400" dirty="0"/>
              <a:t> </a:t>
            </a:r>
            <a:r>
              <a:rPr lang="en-US" sz="1400" dirty="0" err="1"/>
              <a:t>isian</a:t>
            </a:r>
            <a:r>
              <a:rPr lang="en-US" sz="1400" dirty="0"/>
              <a:t> </a:t>
            </a:r>
            <a:r>
              <a:rPr lang="en-US" sz="1400" dirty="0" err="1"/>
              <a:t>oleh</a:t>
            </a:r>
            <a:r>
              <a:rPr lang="en-US" sz="1400" dirty="0"/>
              <a:t> </a:t>
            </a:r>
            <a:r>
              <a:rPr lang="en-US" sz="1400" dirty="0" err="1"/>
              <a:t>responden</a:t>
            </a:r>
            <a:endParaRPr lang="en-US" sz="1400" dirty="0"/>
          </a:p>
        </p:txBody>
      </p:sp>
      <p:sp>
        <p:nvSpPr>
          <p:cNvPr id="89" name="TextBox 88"/>
          <p:cNvSpPr txBox="1"/>
          <p:nvPr/>
        </p:nvSpPr>
        <p:spPr>
          <a:xfrm>
            <a:off x="9832575" y="5080505"/>
            <a:ext cx="124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sistem</a:t>
            </a:r>
            <a:r>
              <a:rPr lang="en-US" sz="1400" dirty="0"/>
              <a:t> </a:t>
            </a:r>
            <a:r>
              <a:rPr lang="en-US" sz="1400" dirty="0" err="1"/>
              <a:t>pemetaan</a:t>
            </a:r>
            <a:endParaRPr lang="en-US" sz="1400" dirty="0"/>
          </a:p>
        </p:txBody>
      </p:sp>
      <p:cxnSp>
        <p:nvCxnSpPr>
          <p:cNvPr id="90" name="Straight Connector 89"/>
          <p:cNvCxnSpPr>
            <a:stCxn id="81" idx="2"/>
            <a:endCxn id="88" idx="0"/>
          </p:cNvCxnSpPr>
          <p:nvPr/>
        </p:nvCxnSpPr>
        <p:spPr>
          <a:xfrm flipH="1">
            <a:off x="7369407" y="4340087"/>
            <a:ext cx="1059523" cy="73607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81" idx="2"/>
            <a:endCxn id="89" idx="0"/>
          </p:cNvCxnSpPr>
          <p:nvPr/>
        </p:nvCxnSpPr>
        <p:spPr>
          <a:xfrm>
            <a:off x="8428930" y="4340087"/>
            <a:ext cx="2028317" cy="74041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8196896" y="5082259"/>
            <a:ext cx="1182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Petugas</a:t>
            </a:r>
            <a:r>
              <a:rPr lang="en-US" sz="1400" dirty="0"/>
              <a:t> </a:t>
            </a:r>
            <a:r>
              <a:rPr lang="en-US" sz="1400" dirty="0" err="1"/>
              <a:t>Pemetaan</a:t>
            </a:r>
            <a:endParaRPr lang="en-US" sz="1400" dirty="0"/>
          </a:p>
        </p:txBody>
      </p:sp>
      <p:cxnSp>
        <p:nvCxnSpPr>
          <p:cNvPr id="97" name="Straight Connector 96"/>
          <p:cNvCxnSpPr>
            <a:stCxn id="81" idx="2"/>
            <a:endCxn id="94" idx="0"/>
          </p:cNvCxnSpPr>
          <p:nvPr/>
        </p:nvCxnSpPr>
        <p:spPr>
          <a:xfrm>
            <a:off x="8428930" y="4340087"/>
            <a:ext cx="359064" cy="74217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3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1"/>
          <p:cNvSpPr txBox="1">
            <a:spLocks/>
          </p:cNvSpPr>
          <p:nvPr/>
        </p:nvSpPr>
        <p:spPr>
          <a:xfrm>
            <a:off x="2926774" y="1051001"/>
            <a:ext cx="6415927" cy="63962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18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1302" y="1572098"/>
            <a:ext cx="1705989" cy="41910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INSTRUMEN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1302" y="2276948"/>
            <a:ext cx="1705989" cy="41910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APLIKASI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81302" y="2981798"/>
            <a:ext cx="1705989" cy="4191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SOSIALISASI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81302" y="3686648"/>
            <a:ext cx="1705989" cy="4191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PENGISIAN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81302" y="5096348"/>
            <a:ext cx="1705989" cy="6196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VERIFIKASI DAN VALIDASI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81302" y="4391498"/>
            <a:ext cx="1705989" cy="4191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PENGIRIMAN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17447" y="2027938"/>
            <a:ext cx="0" cy="28575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2"/>
            <a:endCxn id="26" idx="0"/>
          </p:cNvCxnSpPr>
          <p:nvPr/>
        </p:nvCxnSpPr>
        <p:spPr>
          <a:xfrm>
            <a:off x="2834296" y="2696048"/>
            <a:ext cx="0" cy="28575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6" idx="2"/>
            <a:endCxn id="27" idx="0"/>
          </p:cNvCxnSpPr>
          <p:nvPr/>
        </p:nvCxnSpPr>
        <p:spPr>
          <a:xfrm>
            <a:off x="2834296" y="3400898"/>
            <a:ext cx="0" cy="28575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2"/>
            <a:endCxn id="29" idx="0"/>
          </p:cNvCxnSpPr>
          <p:nvPr/>
        </p:nvCxnSpPr>
        <p:spPr>
          <a:xfrm>
            <a:off x="2834296" y="4105748"/>
            <a:ext cx="0" cy="28575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9" idx="2"/>
            <a:endCxn id="28" idx="0"/>
          </p:cNvCxnSpPr>
          <p:nvPr/>
        </p:nvCxnSpPr>
        <p:spPr>
          <a:xfrm>
            <a:off x="2834296" y="4810598"/>
            <a:ext cx="0" cy="28575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42955" y="2057397"/>
            <a:ext cx="1595103" cy="670347"/>
          </a:xfrm>
          <a:prstGeom prst="ellipse">
            <a:avLst/>
          </a:prstGeom>
          <a:solidFill>
            <a:srgbClr val="0070C0"/>
          </a:solidFill>
        </p:spPr>
        <p:txBody>
          <a:bodyPr wrap="none" rtlCol="0" anchor="ctr">
            <a:noAutofit/>
          </a:bodyPr>
          <a:lstStyle/>
          <a:p>
            <a:pPr algn="ctr" defTabSz="342900"/>
            <a:r>
              <a:rPr lang="en-US" sz="1600" b="1" dirty="0">
                <a:solidFill>
                  <a:prstClr val="white"/>
                </a:solidFill>
              </a:rPr>
              <a:t>SISTEM </a:t>
            </a:r>
          </a:p>
          <a:p>
            <a:pPr algn="ctr" defTabSz="342900"/>
            <a:r>
              <a:rPr lang="en-US" sz="1600" b="1" dirty="0">
                <a:solidFill>
                  <a:prstClr val="white"/>
                </a:solidFill>
              </a:rPr>
              <a:t>PEMETAAN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490435" y="3686649"/>
            <a:ext cx="1595103" cy="670347"/>
          </a:xfrm>
          <a:prstGeom prst="ellipse">
            <a:avLst/>
          </a:prstGeom>
          <a:solidFill>
            <a:srgbClr val="00B0F0"/>
          </a:solidFill>
        </p:spPr>
        <p:txBody>
          <a:bodyPr wrap="none" rtlCol="0" anchor="ctr">
            <a:noAutofit/>
          </a:bodyPr>
          <a:lstStyle/>
          <a:p>
            <a:pPr algn="ctr" defTabSz="342900"/>
            <a:r>
              <a:rPr lang="en-US" sz="1600" b="1" dirty="0">
                <a:solidFill>
                  <a:prstClr val="black"/>
                </a:solidFill>
              </a:rPr>
              <a:t>PETUGAS </a:t>
            </a:r>
          </a:p>
          <a:p>
            <a:pPr algn="ctr" defTabSz="342900"/>
            <a:r>
              <a:rPr lang="en-US" sz="1600" b="1" dirty="0">
                <a:solidFill>
                  <a:prstClr val="black"/>
                </a:solidFill>
              </a:rPr>
              <a:t>PEMETAAN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66124" y="4961687"/>
            <a:ext cx="1734088" cy="67034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 anchor="ctr">
            <a:noAutofit/>
          </a:bodyPr>
          <a:lstStyle/>
          <a:p>
            <a:pPr defTabSz="342900"/>
            <a:r>
              <a:rPr lang="en-US" sz="1600" b="1" dirty="0">
                <a:solidFill>
                  <a:prstClr val="black"/>
                </a:solidFill>
              </a:rPr>
              <a:t>RESPONDEN</a:t>
            </a:r>
          </a:p>
        </p:txBody>
      </p:sp>
      <p:cxnSp>
        <p:nvCxnSpPr>
          <p:cNvPr id="17" name="Straight Arrow Connector 16"/>
          <p:cNvCxnSpPr>
            <a:stCxn id="4" idx="3"/>
            <a:endCxn id="15" idx="2"/>
          </p:cNvCxnSpPr>
          <p:nvPr/>
        </p:nvCxnSpPr>
        <p:spPr>
          <a:xfrm>
            <a:off x="3687290" y="1781648"/>
            <a:ext cx="755664" cy="610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5" idx="3"/>
            <a:endCxn id="15" idx="2"/>
          </p:cNvCxnSpPr>
          <p:nvPr/>
        </p:nvCxnSpPr>
        <p:spPr>
          <a:xfrm flipV="1">
            <a:off x="3687290" y="2392570"/>
            <a:ext cx="755664" cy="93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6" idx="3"/>
            <a:endCxn id="45" idx="2"/>
          </p:cNvCxnSpPr>
          <p:nvPr/>
        </p:nvCxnSpPr>
        <p:spPr>
          <a:xfrm>
            <a:off x="3687290" y="3191348"/>
            <a:ext cx="803144" cy="830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7" idx="3"/>
            <a:endCxn id="45" idx="2"/>
          </p:cNvCxnSpPr>
          <p:nvPr/>
        </p:nvCxnSpPr>
        <p:spPr>
          <a:xfrm>
            <a:off x="3687290" y="3896198"/>
            <a:ext cx="803144" cy="125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9" idx="3"/>
            <a:endCxn id="15" idx="2"/>
          </p:cNvCxnSpPr>
          <p:nvPr/>
        </p:nvCxnSpPr>
        <p:spPr>
          <a:xfrm flipV="1">
            <a:off x="3687290" y="2392570"/>
            <a:ext cx="755664" cy="2208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8" idx="3"/>
            <a:endCxn id="45" idx="2"/>
          </p:cNvCxnSpPr>
          <p:nvPr/>
        </p:nvCxnSpPr>
        <p:spPr>
          <a:xfrm flipV="1">
            <a:off x="3687290" y="4021822"/>
            <a:ext cx="803144" cy="1384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27" idx="3"/>
            <a:endCxn id="46" idx="2"/>
          </p:cNvCxnSpPr>
          <p:nvPr/>
        </p:nvCxnSpPr>
        <p:spPr>
          <a:xfrm>
            <a:off x="3687290" y="3896198"/>
            <a:ext cx="778834" cy="1400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29" idx="3"/>
            <a:endCxn id="46" idx="2"/>
          </p:cNvCxnSpPr>
          <p:nvPr/>
        </p:nvCxnSpPr>
        <p:spPr>
          <a:xfrm>
            <a:off x="3687290" y="4601048"/>
            <a:ext cx="778834" cy="695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340016" y="1587616"/>
            <a:ext cx="394815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61925" indent="-161925" defTabSz="342900">
              <a:buFont typeface="Arial" charset="0"/>
              <a:buChar char="•"/>
            </a:pPr>
            <a:r>
              <a:rPr lang="en-US" dirty="0" err="1">
                <a:solidFill>
                  <a:prstClr val="black"/>
                </a:solidFill>
              </a:rPr>
              <a:t>Pertanyaan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dalam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instrumen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tidak</a:t>
            </a:r>
            <a:r>
              <a:rPr lang="en-US" dirty="0">
                <a:solidFill>
                  <a:prstClr val="black"/>
                </a:solidFill>
              </a:rPr>
              <a:t> reliable (</a:t>
            </a:r>
            <a:r>
              <a:rPr lang="en-US" dirty="0" err="1">
                <a:solidFill>
                  <a:prstClr val="black"/>
                </a:solidFill>
              </a:rPr>
              <a:t>persepsi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161925" indent="-161925" defTabSz="3429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Error </a:t>
            </a:r>
            <a:r>
              <a:rPr lang="en-US" dirty="0" err="1">
                <a:solidFill>
                  <a:prstClr val="black"/>
                </a:solidFill>
              </a:rPr>
              <a:t>dalam</a:t>
            </a:r>
            <a:r>
              <a:rPr lang="en-US" dirty="0">
                <a:solidFill>
                  <a:prstClr val="black"/>
                </a:solidFill>
              </a:rPr>
              <a:t> proses </a:t>
            </a:r>
            <a:r>
              <a:rPr lang="en-US" dirty="0" err="1">
                <a:solidFill>
                  <a:prstClr val="black"/>
                </a:solidFill>
              </a:rPr>
              <a:t>dokumentasi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dalam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aplikasi</a:t>
            </a:r>
            <a:endParaRPr lang="en-US" dirty="0">
              <a:solidFill>
                <a:prstClr val="black"/>
              </a:solidFill>
            </a:endParaRPr>
          </a:p>
          <a:p>
            <a:pPr marL="161925" indent="-161925" defTabSz="342900">
              <a:buFont typeface="Arial" charset="0"/>
              <a:buChar char="•"/>
            </a:pPr>
            <a:r>
              <a:rPr lang="en-US" dirty="0" err="1">
                <a:solidFill>
                  <a:prstClr val="black"/>
                </a:solidFill>
              </a:rPr>
              <a:t>Desain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responden</a:t>
            </a:r>
            <a:r>
              <a:rPr lang="en-US" dirty="0">
                <a:solidFill>
                  <a:prstClr val="black"/>
                </a:solidFill>
              </a:rPr>
              <a:t> yang </a:t>
            </a:r>
            <a:r>
              <a:rPr lang="en-US" dirty="0" err="1">
                <a:solidFill>
                  <a:prstClr val="black"/>
                </a:solidFill>
              </a:rPr>
              <a:t>salah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340016" y="3256046"/>
            <a:ext cx="3948156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61925" indent="-161925" defTabSz="342900">
              <a:buFont typeface="Arial" charset="0"/>
              <a:buChar char="•"/>
            </a:pPr>
            <a:r>
              <a:rPr lang="en-US" sz="1600" dirty="0" err="1">
                <a:solidFill>
                  <a:prstClr val="black"/>
                </a:solidFill>
              </a:rPr>
              <a:t>Tidak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memberikan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penjelasan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mekanisme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pengumpulan</a:t>
            </a:r>
            <a:r>
              <a:rPr lang="en-US" sz="1600" dirty="0">
                <a:solidFill>
                  <a:prstClr val="black"/>
                </a:solidFill>
              </a:rPr>
              <a:t> data</a:t>
            </a:r>
          </a:p>
          <a:p>
            <a:pPr marL="161925" indent="-161925" defTabSz="342900">
              <a:buFont typeface="Arial" charset="0"/>
              <a:buChar char="•"/>
            </a:pPr>
            <a:r>
              <a:rPr lang="en-US" sz="1600" dirty="0" err="1">
                <a:solidFill>
                  <a:prstClr val="black"/>
                </a:solidFill>
              </a:rPr>
              <a:t>Tidak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mendampingi</a:t>
            </a:r>
            <a:r>
              <a:rPr lang="en-US" sz="1600" dirty="0">
                <a:solidFill>
                  <a:prstClr val="black"/>
                </a:solidFill>
              </a:rPr>
              <a:t> proses </a:t>
            </a:r>
            <a:r>
              <a:rPr lang="en-US" sz="1600" dirty="0" err="1">
                <a:solidFill>
                  <a:prstClr val="black"/>
                </a:solidFill>
              </a:rPr>
              <a:t>pengisian</a:t>
            </a:r>
            <a:endParaRPr lang="en-US" sz="1600" dirty="0">
              <a:solidFill>
                <a:prstClr val="black"/>
              </a:solidFill>
            </a:endParaRPr>
          </a:p>
          <a:p>
            <a:pPr marL="161925" indent="-161925" defTabSz="342900">
              <a:buFont typeface="Arial" charset="0"/>
              <a:buChar char="•"/>
            </a:pPr>
            <a:r>
              <a:rPr lang="en-US" sz="1600" dirty="0" err="1">
                <a:solidFill>
                  <a:prstClr val="black"/>
                </a:solidFill>
              </a:rPr>
              <a:t>Tidak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melakukan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validasi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terhadap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hasil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pengumpulan</a:t>
            </a:r>
            <a:r>
              <a:rPr lang="en-US" sz="1600" dirty="0">
                <a:solidFill>
                  <a:prstClr val="black"/>
                </a:solidFill>
              </a:rPr>
              <a:t> data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348848" y="4961687"/>
            <a:ext cx="393932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61925" indent="-161925" defTabSz="342900">
              <a:buFont typeface="Arial" charset="0"/>
              <a:buChar char="•"/>
            </a:pPr>
            <a:r>
              <a:rPr lang="en-US" sz="1600" dirty="0" err="1">
                <a:solidFill>
                  <a:prstClr val="black"/>
                </a:solidFill>
              </a:rPr>
              <a:t>Diisi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berdasarkan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persepsi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bukan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observasi</a:t>
            </a:r>
            <a:endParaRPr lang="en-US" sz="1600" dirty="0">
              <a:solidFill>
                <a:prstClr val="black"/>
              </a:solidFill>
            </a:endParaRPr>
          </a:p>
          <a:p>
            <a:pPr marL="161925" indent="-161925" defTabSz="342900">
              <a:buFont typeface="Arial" charset="0"/>
              <a:buChar char="•"/>
            </a:pPr>
            <a:r>
              <a:rPr lang="en-US" sz="1600" dirty="0" err="1">
                <a:solidFill>
                  <a:prstClr val="black"/>
                </a:solidFill>
              </a:rPr>
              <a:t>Pengisian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dilakukan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oleh</a:t>
            </a:r>
            <a:r>
              <a:rPr lang="en-US" sz="1600" dirty="0">
                <a:solidFill>
                  <a:prstClr val="black"/>
                </a:solidFill>
              </a:rPr>
              <a:t> orang lain</a:t>
            </a:r>
          </a:p>
          <a:p>
            <a:pPr marL="161925" indent="-161925" defTabSz="34290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Proses </a:t>
            </a:r>
            <a:r>
              <a:rPr lang="en-US" sz="1600" dirty="0" err="1">
                <a:solidFill>
                  <a:prstClr val="black"/>
                </a:solidFill>
              </a:rPr>
              <a:t>dokumentasi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dari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isian</a:t>
            </a:r>
            <a:r>
              <a:rPr lang="en-US" sz="1600" dirty="0">
                <a:solidFill>
                  <a:prstClr val="black"/>
                </a:solidFill>
              </a:rPr>
              <a:t> manual </a:t>
            </a:r>
            <a:r>
              <a:rPr lang="en-US" sz="1600" dirty="0" err="1">
                <a:solidFill>
                  <a:prstClr val="black"/>
                </a:solidFill>
              </a:rPr>
              <a:t>ke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dalam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aplikasi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tidak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akurat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6011392" y="1587616"/>
            <a:ext cx="328625" cy="1420036"/>
          </a:xfrm>
          <a:custGeom>
            <a:avLst/>
            <a:gdLst>
              <a:gd name="connsiteX0" fmla="*/ 0 w 449943"/>
              <a:gd name="connsiteY0" fmla="*/ 740228 h 1306285"/>
              <a:gd name="connsiteX1" fmla="*/ 449943 w 449943"/>
              <a:gd name="connsiteY1" fmla="*/ 0 h 1306285"/>
              <a:gd name="connsiteX2" fmla="*/ 420914 w 449943"/>
              <a:gd name="connsiteY2" fmla="*/ 1306285 h 1306285"/>
              <a:gd name="connsiteX3" fmla="*/ 0 w 449943"/>
              <a:gd name="connsiteY3" fmla="*/ 740228 h 130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943" h="1306285">
                <a:moveTo>
                  <a:pt x="0" y="740228"/>
                </a:moveTo>
                <a:lnTo>
                  <a:pt x="449943" y="0"/>
                </a:lnTo>
                <a:lnTo>
                  <a:pt x="420914" y="1306285"/>
                </a:lnTo>
                <a:lnTo>
                  <a:pt x="0" y="74022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6000506" y="3279794"/>
            <a:ext cx="348343" cy="1299690"/>
          </a:xfrm>
          <a:custGeom>
            <a:avLst/>
            <a:gdLst>
              <a:gd name="connsiteX0" fmla="*/ 0 w 464457"/>
              <a:gd name="connsiteY0" fmla="*/ 624114 h 1262742"/>
              <a:gd name="connsiteX1" fmla="*/ 464457 w 464457"/>
              <a:gd name="connsiteY1" fmla="*/ 0 h 1262742"/>
              <a:gd name="connsiteX2" fmla="*/ 449943 w 464457"/>
              <a:gd name="connsiteY2" fmla="*/ 1262742 h 1262742"/>
              <a:gd name="connsiteX3" fmla="*/ 0 w 464457"/>
              <a:gd name="connsiteY3" fmla="*/ 624114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57" h="1262742">
                <a:moveTo>
                  <a:pt x="0" y="624114"/>
                </a:moveTo>
                <a:lnTo>
                  <a:pt x="464457" y="0"/>
                </a:lnTo>
                <a:lnTo>
                  <a:pt x="449943" y="1262742"/>
                </a:lnTo>
                <a:lnTo>
                  <a:pt x="0" y="62411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6085537" y="5007600"/>
            <a:ext cx="283028" cy="1132115"/>
          </a:xfrm>
          <a:custGeom>
            <a:avLst/>
            <a:gdLst>
              <a:gd name="connsiteX0" fmla="*/ 0 w 377371"/>
              <a:gd name="connsiteY0" fmla="*/ 449943 h 1509486"/>
              <a:gd name="connsiteX1" fmla="*/ 377371 w 377371"/>
              <a:gd name="connsiteY1" fmla="*/ 0 h 1509486"/>
              <a:gd name="connsiteX2" fmla="*/ 362857 w 377371"/>
              <a:gd name="connsiteY2" fmla="*/ 1509486 h 1509486"/>
              <a:gd name="connsiteX3" fmla="*/ 0 w 377371"/>
              <a:gd name="connsiteY3" fmla="*/ 449943 h 150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371" h="1509486">
                <a:moveTo>
                  <a:pt x="0" y="449943"/>
                </a:moveTo>
                <a:lnTo>
                  <a:pt x="377371" y="0"/>
                </a:lnTo>
                <a:lnTo>
                  <a:pt x="362857" y="1509486"/>
                </a:lnTo>
                <a:lnTo>
                  <a:pt x="0" y="4499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71601" y="255133"/>
            <a:ext cx="9296400" cy="57432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ID" sz="2400" dirty="0"/>
              <a:t>AKAR MASALAH DALAM  MENJAGA VALIDITAS DATA</a:t>
            </a:r>
          </a:p>
        </p:txBody>
      </p:sp>
    </p:spTree>
    <p:extLst>
      <p:ext uri="{BB962C8B-B14F-4D97-AF65-F5344CB8AC3E}">
        <p14:creationId xmlns:p14="http://schemas.microsoft.com/office/powerpoint/2010/main" val="17521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50703-BF91-40A9-8F45-0C9AF11D2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55720"/>
            <a:ext cx="9144000" cy="1145894"/>
          </a:xfrm>
          <a:solidFill>
            <a:srgbClr val="FFC000"/>
          </a:solidFill>
        </p:spPr>
        <p:txBody>
          <a:bodyPr anchor="ctr">
            <a:normAutofit/>
          </a:bodyPr>
          <a:lstStyle/>
          <a:p>
            <a:pPr marL="365125"/>
            <a:r>
              <a:rPr lang="id-ID" sz="3600" dirty="0"/>
              <a:t>MEMANFAATKAN DATA MUTU</a:t>
            </a:r>
          </a:p>
        </p:txBody>
      </p:sp>
      <p:pic>
        <p:nvPicPr>
          <p:cNvPr id="3" name="Gambar 4">
            <a:extLst>
              <a:ext uri="{FF2B5EF4-FFF2-40B4-BE49-F238E27FC236}">
                <a16:creationId xmlns:a16="http://schemas.microsoft.com/office/drawing/2014/main" xmlns="" id="{9CEFF0F9-71BA-4528-AB04-EB69BF9E1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3" y="594047"/>
            <a:ext cx="1124643" cy="1128169"/>
          </a:xfrm>
          <a:prstGeom prst="rect">
            <a:avLst/>
          </a:prstGeom>
        </p:spPr>
      </p:pic>
      <p:sp>
        <p:nvSpPr>
          <p:cNvPr id="4" name="Kotak Teks 8">
            <a:extLst>
              <a:ext uri="{FF2B5EF4-FFF2-40B4-BE49-F238E27FC236}">
                <a16:creationId xmlns:a16="http://schemas.microsoft.com/office/drawing/2014/main" xmlns="" id="{966EC212-AEC9-468A-B160-12BE4CE59805}"/>
              </a:ext>
            </a:extLst>
          </p:cNvPr>
          <p:cNvSpPr txBox="1"/>
          <p:nvPr/>
        </p:nvSpPr>
        <p:spPr>
          <a:xfrm>
            <a:off x="2136711" y="692491"/>
            <a:ext cx="341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6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Sosialisasi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Sistem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Penjaminan Mutu 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Internal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600" b="1" noProof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Majene, Mei</a:t>
            </a:r>
            <a:r>
              <a:rPr kumimoji="0" lang="id-ID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2019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104E99F2-7968-48D4-A2E4-9E0BAA94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fld id="{F9036A72-EF4D-4486-A23C-054FE2E2A8D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Gambar 2">
            <a:extLst>
              <a:ext uri="{FF2B5EF4-FFF2-40B4-BE49-F238E27FC236}">
                <a16:creationId xmlns:a16="http://schemas.microsoft.com/office/drawing/2014/main" xmlns="" id="{A1CBD530-5ED1-455D-8286-1C4AB4331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28" y="4708037"/>
            <a:ext cx="2240119" cy="15836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7017" y="5039675"/>
            <a:ext cx="493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latin typeface="Agency FB" panose="020B0503020202020204" pitchFamily="34" charset="0"/>
              </a:rPr>
              <a:t>Kementerian Pendidikan dan Kebudayaan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Lembaga Penjaminan Mutu Pendidikan (LPMP) 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Sulawesi Barat</a:t>
            </a:r>
            <a:endParaRPr lang="id-ID" sz="24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3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786726" y="0"/>
            <a:ext cx="7881275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err="1">
                <a:solidFill>
                  <a:srgbClr val="0070C0"/>
                </a:solidFill>
                <a:latin typeface="Century Gothic"/>
              </a:rPr>
              <a:t>Evaluasi</a:t>
            </a:r>
            <a:r>
              <a:rPr lang="en-US" sz="2000" b="1" dirty="0">
                <a:solidFill>
                  <a:srgbClr val="0070C0"/>
                </a:solidFill>
                <a:latin typeface="Century Gothic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Century Gothic"/>
              </a:rPr>
              <a:t>berbasis</a:t>
            </a:r>
            <a:r>
              <a:rPr lang="en-US" sz="2000" b="1" dirty="0">
                <a:solidFill>
                  <a:srgbClr val="0070C0"/>
                </a:solidFill>
                <a:latin typeface="Century Gothic"/>
              </a:rPr>
              <a:t>  </a:t>
            </a:r>
            <a:r>
              <a:rPr lang="en-US" sz="2000" b="1" dirty="0" err="1">
                <a:solidFill>
                  <a:srgbClr val="0070C0"/>
                </a:solidFill>
                <a:latin typeface="Century Gothic"/>
              </a:rPr>
              <a:t>Rapor</a:t>
            </a:r>
            <a:r>
              <a:rPr lang="en-US" sz="2000" b="1" dirty="0">
                <a:solidFill>
                  <a:srgbClr val="0070C0"/>
                </a:solidFill>
                <a:latin typeface="Century Gothic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Century Gothic"/>
              </a:rPr>
              <a:t>Mutu</a:t>
            </a:r>
            <a:r>
              <a:rPr lang="en-US" sz="2000" b="1" dirty="0">
                <a:solidFill>
                  <a:srgbClr val="0070C0"/>
                </a:solidFill>
                <a:latin typeface="Century Gothic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Century Gothic"/>
              </a:rPr>
              <a:t>Sekolah</a:t>
            </a:r>
            <a:endParaRPr lang="id-ID" sz="2000" b="1" dirty="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9520" y="562918"/>
            <a:ext cx="2704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SMAN 6 SKOUW JAYAPURA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1679521" y="932251"/>
          <a:ext cx="4490621" cy="5487909"/>
        </p:xfrm>
        <a:graphic>
          <a:graphicData uri="http://schemas.openxmlformats.org/drawingml/2006/table">
            <a:tbl>
              <a:tblPr/>
              <a:tblGrid>
                <a:gridCol w="455429"/>
                <a:gridCol w="3116152"/>
                <a:gridCol w="486142"/>
                <a:gridCol w="432898"/>
              </a:tblGrid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kode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Standar/indikator/Sub Indikator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2016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2017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CAPAIAN SNP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Kompetensi Lulusan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6.1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6.4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Lulusan memiliki kompetensi pada dimensi sikap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6.9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6.8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1.1.1.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perilaku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yang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mencerminkan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sikap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beriman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bertakwa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kepada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Tuhan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YME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6.4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1.1.10.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perilaku sehat jasmani dan rohani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6.8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1.1.2.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perilaku yang mencerminkan sikap berkarakter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1.1.3.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perilaku yang mencerminkan sikap disiplin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1.1.4.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perilaku yang mencerminkan sikap santun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1.1.5.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perilaku yang mencerminkan sikap jujur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1.1.6.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perilaku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yang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mencerminkan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sikap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peduli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6.8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1.1.7.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perilaku yang mencerminkan sikap percaya diri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6.5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6.6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1.1.8.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perilaku yang mencerminkan sikap bertanggungjawab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1.1.9.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perilaku pembelajar sejati sepanjang hayat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6.7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1.2.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Lulusan memiliki kompetensi pada dimensi pengetahuan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1.2.1.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pengetahuan faktual, prosedural, konseptual, metakognitif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1.3.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Lulusan memiliki kompetensi pada dimensi keterampilan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6.5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1.3.1.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keterampilan berpikir dan bertindak kreatif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6.4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1.3.2.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keterampilan berpikir dan bertindak produktif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5.6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5.9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1.3.3.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keterampilan berpikir dan bertindak kritis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6.1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1.3.4.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keterampilan berpikir dan bertindak mandiri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6.6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1.3.5.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keterampilan berpikir dan bertindak kolaboratif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26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1.3.6.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keterampilan berpikir dan bertindak komunikatif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6.6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6.5 </a:t>
                      </a:r>
                    </a:p>
                  </a:txBody>
                  <a:tcPr marL="12503" marR="12503" marT="1250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6563841" y="932250"/>
          <a:ext cx="3839177" cy="4937760"/>
        </p:xfrm>
        <a:graphic>
          <a:graphicData uri="http://schemas.openxmlformats.org/drawingml/2006/table">
            <a:tbl>
              <a:tblPr/>
              <a:tblGrid>
                <a:gridCol w="376237"/>
                <a:gridCol w="2788808"/>
                <a:gridCol w="342900"/>
                <a:gridCol w="331232"/>
              </a:tblGrid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kode</a:t>
                      </a:r>
                      <a:endParaRPr lang="en-US" sz="11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Standar/indikator/Sub Indikator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2016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2017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14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Standar</a:t>
                      </a:r>
                      <a:r>
                        <a:rPr lang="en-US" sz="12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Isi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3.8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Perangkat pembelajaran sesuai rumusan kompetensi lulusan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3.9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2.1.1.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Memuat karakteristik kompetensi sikap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3.9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2.1.2.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Memuat karakteristik kompetensi pengetahuan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4.9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3.8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2.1.3.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Memuat karakteristik kompetensi keterampilan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3.2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2.1.4.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Menyesuaikan tingkat kompetensi siswa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2.1.5.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Menyesuaikan</a:t>
                      </a:r>
                      <a:r>
                        <a:rPr lang="en-US" sz="1100" b="0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ruang</a:t>
                      </a:r>
                      <a:r>
                        <a:rPr lang="en-US" sz="1100" b="0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lingkup</a:t>
                      </a:r>
                      <a:r>
                        <a:rPr lang="en-US" sz="1100" b="0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materi</a:t>
                      </a:r>
                      <a:r>
                        <a:rPr lang="en-US" sz="1100" b="0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pembelajaran</a:t>
                      </a:r>
                      <a:endParaRPr lang="en-US" sz="1100" b="0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4.1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2.2.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Kurikulum Tingkat Satuan Pendidikan dikembangkan sesuai prosedur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1.9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2.2.1.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Melibatkan pemangku kepentingan dalam pengembangan kurikulum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1.4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4.3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2.2.2.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Mengacu pada kerangka dasar penyusunan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2.2.3.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Melewati tahapan operasional pengembangan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2.2.4.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Memiliki perangkat kurikulum tingkat satuan pendidikan yang dikembangkan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2.5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2.3.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Sekolah melaksanakan kurikulum sesuai ketentuan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2.3.1.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Menyediakan alokasi waktu pembelajaran sesuai struktur kurikulum yang berlaku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3.7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3.7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2.3.2.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Mengatur beban belajar bedasarkan bentuk pendalaman materi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2.3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2.3.3.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Menyelenggarakan aspek kurikulum pada muatan lokal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5.6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4.9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2.3.4.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Melaksanakan kegiatan pengembangan diri siswa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 6.5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655127" y="1294228"/>
            <a:ext cx="872197" cy="144897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99469" y="4260166"/>
            <a:ext cx="1051274" cy="1929619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99469" y="1294229"/>
            <a:ext cx="1051274" cy="323557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Elbow Connector 3"/>
          <p:cNvCxnSpPr>
            <a:stCxn id="7" idx="3"/>
            <a:endCxn id="8" idx="3"/>
          </p:cNvCxnSpPr>
          <p:nvPr/>
        </p:nvCxnSpPr>
        <p:spPr>
          <a:xfrm flipV="1">
            <a:off x="6250743" y="1456007"/>
            <a:ext cx="12700" cy="3768968"/>
          </a:xfrm>
          <a:prstGeom prst="bentConnector3">
            <a:avLst>
              <a:gd name="adj1" fmla="val 180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39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003777" y="1074840"/>
          <a:ext cx="3916407" cy="5539701"/>
        </p:xfrm>
        <a:graphic>
          <a:graphicData uri="http://schemas.openxmlformats.org/drawingml/2006/table">
            <a:tbl>
              <a:tblPr/>
              <a:tblGrid>
                <a:gridCol w="320174"/>
                <a:gridCol w="2944451"/>
                <a:gridCol w="325891"/>
                <a:gridCol w="325891"/>
              </a:tblGrid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kode</a:t>
                      </a:r>
                      <a:endParaRPr lang="en-US" sz="8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Standar/indikator/Sub Indikator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2016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2017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CAPAIAN SNP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Kompetensi Lulusan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6.1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6.4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Lulusan memiliki kompetensi pada dimensi sikap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6.9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Lulusan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kompetensi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pada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dimensi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pengetahuan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Lulusan memiliki kompetensi pada dimensi keterampilan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Isi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3.8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Perangkat pembelajaran sesuai rumusan kompetensi lulusan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3.9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Kurikulum Tingkat Satuan Pendidikan dikembangkan sesuai prosedur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1.9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 melaksanakan kurikulum sesuai ketentuan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Proses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 merencanakan proses pembelajaran sesuai ketentuan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Proses pembelajaran dilaksanakan dengan tepat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Pengawasan dan penilaian otentik dilakukan dalam proses pembelajaran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Penilaian Pendidikan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Aspek penilaian sesuai ranah kompetensi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Teknik penilaian obyektif dan akuntabel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Penilaian pendidikan ditindaklanjuti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4.4.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Instrumen penilaian menyesuaikan aspek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4.5.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Penilaian dilakukan mengikuti prosedur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Pendidik dan Tenaga Kependidikan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4.3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3.8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Ketersediaan  dan kompetensi guru sesuai ketentuan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Ketersediaan  dan kompetensi kepala sekolah sesuai ketentuan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Ketersediaan dan kompetensi tenaga administrasi sesuai ketentuan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2.1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6.1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5.4.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Ketersediaan dan kompetensi laboran sesuai ketentuan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0.8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5.5.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Ketersediaan dan kompetensi pustakawan sesuai ketentuan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-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Sarana dan Prasarana Pendidikan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2.7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Kapasitas daya tampung sekolah memadai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 memiliki sarana dan prasarana pembelajaran yang lengkap dan layak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1.5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1.3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 memiliki sarana dan prasarana pendukung yang lengkap dan layak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Pengelolaan Pendidikan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5.3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 melakukan perencanaan pengelolaan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Program pengelolaan dilaksanakan sesuai ketentuan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Kepala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berkinerja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baik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dalam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melaksanakan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tugas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kepemimpinan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7.4.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 mengelola sistem informasi manajemen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8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Pembiayaan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3.5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 memberikan layanan subsidi silang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Beban operasional sekolah sesuai ketentuan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5.1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 melakukan pengelolaan dana dengan baik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555466" y="431061"/>
            <a:ext cx="8735671" cy="52454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</a:rPr>
              <a:t>1. </a:t>
            </a:r>
            <a:r>
              <a:rPr lang="en-US" sz="2400" dirty="0" err="1">
                <a:solidFill>
                  <a:prstClr val="black"/>
                </a:solidFill>
              </a:rPr>
              <a:t>Pemanfaatan</a:t>
            </a:r>
            <a:r>
              <a:rPr lang="en-US" sz="2400" dirty="0">
                <a:solidFill>
                  <a:prstClr val="black"/>
                </a:solidFill>
              </a:rPr>
              <a:t> Peta </a:t>
            </a:r>
            <a:r>
              <a:rPr lang="en-US" sz="2400" dirty="0" err="1">
                <a:solidFill>
                  <a:prstClr val="black"/>
                </a:solidFill>
              </a:rPr>
              <a:t>Mutu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untuk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Perencanaan</a:t>
            </a:r>
            <a:r>
              <a:rPr lang="en-US" sz="2400" dirty="0">
                <a:solidFill>
                  <a:prstClr val="black"/>
                </a:solidFill>
              </a:rPr>
              <a:t> BOS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9890" y="1415438"/>
            <a:ext cx="2763126" cy="300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 err="1"/>
              <a:t>Pengembangan</a:t>
            </a:r>
            <a:r>
              <a:rPr lang="en-US" sz="1350" dirty="0"/>
              <a:t> </a:t>
            </a:r>
            <a:r>
              <a:rPr lang="en-US" sz="1350" dirty="0" err="1"/>
              <a:t>Perpustakaan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7349888" y="1767581"/>
            <a:ext cx="2763126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 err="1"/>
              <a:t>Kegiatan</a:t>
            </a:r>
            <a:r>
              <a:rPr lang="en-US" sz="1350" dirty="0"/>
              <a:t> </a:t>
            </a:r>
            <a:r>
              <a:rPr lang="en-US" sz="1350" dirty="0" err="1"/>
              <a:t>Pembelajaran</a:t>
            </a:r>
            <a:r>
              <a:rPr lang="en-US" sz="1350" dirty="0"/>
              <a:t> </a:t>
            </a:r>
            <a:r>
              <a:rPr lang="en-US" sz="1350" dirty="0" err="1"/>
              <a:t>dan</a:t>
            </a:r>
            <a:r>
              <a:rPr lang="en-US" sz="1350" dirty="0"/>
              <a:t> </a:t>
            </a:r>
            <a:r>
              <a:rPr lang="en-US" sz="1350" dirty="0" err="1"/>
              <a:t>Ekstrakurikuler</a:t>
            </a:r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7349888" y="2334295"/>
            <a:ext cx="2763126" cy="300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 err="1"/>
              <a:t>Kegiatan</a:t>
            </a:r>
            <a:r>
              <a:rPr lang="en-US" sz="1350" dirty="0"/>
              <a:t> </a:t>
            </a:r>
            <a:r>
              <a:rPr lang="en-US" sz="1350" dirty="0" err="1"/>
              <a:t>Evaluasi</a:t>
            </a:r>
            <a:r>
              <a:rPr lang="en-US" sz="1350" dirty="0"/>
              <a:t> </a:t>
            </a:r>
            <a:r>
              <a:rPr lang="en-US" sz="1350" dirty="0" err="1"/>
              <a:t>Pembelajaran</a:t>
            </a:r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7349888" y="2686437"/>
            <a:ext cx="2763126" cy="300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 err="1"/>
              <a:t>Pengelolaan</a:t>
            </a:r>
            <a:r>
              <a:rPr lang="en-US" sz="1350" dirty="0"/>
              <a:t> </a:t>
            </a:r>
            <a:r>
              <a:rPr lang="en-US" sz="1350" dirty="0" err="1"/>
              <a:t>Sekolah</a:t>
            </a:r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7349890" y="3806221"/>
            <a:ext cx="2763126" cy="7155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 err="1"/>
              <a:t>Langganan</a:t>
            </a:r>
            <a:r>
              <a:rPr lang="en-US" sz="1350" dirty="0"/>
              <a:t> </a:t>
            </a:r>
            <a:r>
              <a:rPr lang="en-US" sz="1350" dirty="0" err="1"/>
              <a:t>Daya</a:t>
            </a:r>
            <a:r>
              <a:rPr lang="en-US" sz="1350" dirty="0"/>
              <a:t> </a:t>
            </a:r>
            <a:r>
              <a:rPr lang="en-US" sz="1350" dirty="0" err="1"/>
              <a:t>dan</a:t>
            </a:r>
            <a:r>
              <a:rPr lang="en-US" sz="1350" dirty="0"/>
              <a:t> </a:t>
            </a:r>
            <a:r>
              <a:rPr lang="en-US" sz="1350" dirty="0" err="1"/>
              <a:t>Jasa</a:t>
            </a:r>
            <a:r>
              <a:rPr lang="en-US" sz="1350" dirty="0"/>
              <a:t>, </a:t>
            </a:r>
            <a:r>
              <a:rPr lang="en-US" sz="1350" dirty="0" err="1"/>
              <a:t>Pemeliharaan</a:t>
            </a:r>
            <a:r>
              <a:rPr lang="en-US" sz="1350" dirty="0"/>
              <a:t> </a:t>
            </a:r>
            <a:r>
              <a:rPr lang="en-US" sz="1350" dirty="0" err="1"/>
              <a:t>dan</a:t>
            </a:r>
            <a:r>
              <a:rPr lang="en-US" sz="1350" dirty="0"/>
              <a:t> </a:t>
            </a:r>
            <a:r>
              <a:rPr lang="en-US" sz="1350" dirty="0" err="1"/>
              <a:t>Perawatan</a:t>
            </a:r>
            <a:r>
              <a:rPr lang="en-US" sz="1350" dirty="0"/>
              <a:t> </a:t>
            </a:r>
            <a:r>
              <a:rPr lang="en-US" sz="1350" dirty="0" err="1"/>
              <a:t>Sarana</a:t>
            </a:r>
            <a:r>
              <a:rPr lang="en-US" sz="1350" dirty="0"/>
              <a:t> </a:t>
            </a:r>
            <a:r>
              <a:rPr lang="en-US" sz="1350" dirty="0" err="1"/>
              <a:t>Sekolah</a:t>
            </a:r>
            <a:endParaRPr lang="en-US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7349888" y="4580685"/>
            <a:ext cx="2763126" cy="300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 err="1"/>
              <a:t>Pembayaran</a:t>
            </a:r>
            <a:r>
              <a:rPr lang="en-US" sz="1350" dirty="0"/>
              <a:t> Honor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57746" y="4927977"/>
            <a:ext cx="2763126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 err="1"/>
              <a:t>Pembelian</a:t>
            </a:r>
            <a:r>
              <a:rPr lang="en-US" sz="1350" dirty="0"/>
              <a:t> </a:t>
            </a:r>
            <a:r>
              <a:rPr lang="en-US" sz="1350" dirty="0" err="1"/>
              <a:t>Alat</a:t>
            </a:r>
            <a:r>
              <a:rPr lang="en-US" sz="1350" dirty="0"/>
              <a:t> Multi Media </a:t>
            </a:r>
            <a:r>
              <a:rPr lang="en-US" sz="1350" dirty="0" err="1"/>
              <a:t>Pembelajaran</a:t>
            </a:r>
            <a:endParaRPr lang="en-US" sz="1350" dirty="0"/>
          </a:p>
        </p:txBody>
      </p:sp>
      <p:sp>
        <p:nvSpPr>
          <p:cNvPr id="52" name="TextBox 51"/>
          <p:cNvSpPr txBox="1"/>
          <p:nvPr/>
        </p:nvSpPr>
        <p:spPr>
          <a:xfrm>
            <a:off x="7349889" y="3045404"/>
            <a:ext cx="2763126" cy="7155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 err="1"/>
              <a:t>Pengembangan</a:t>
            </a:r>
            <a:r>
              <a:rPr lang="en-US" sz="1350" dirty="0"/>
              <a:t> </a:t>
            </a:r>
            <a:r>
              <a:rPr lang="en-US" sz="1350" dirty="0" err="1"/>
              <a:t>Profesi</a:t>
            </a:r>
            <a:r>
              <a:rPr lang="en-US" sz="1350" dirty="0"/>
              <a:t> Guru </a:t>
            </a:r>
            <a:r>
              <a:rPr lang="en-US" sz="1350" dirty="0" err="1"/>
              <a:t>dan</a:t>
            </a:r>
            <a:r>
              <a:rPr lang="en-US" sz="1350" dirty="0"/>
              <a:t> Tenaga </a:t>
            </a:r>
            <a:r>
              <a:rPr lang="en-US" sz="1350" dirty="0" err="1"/>
              <a:t>Kependidikan</a:t>
            </a:r>
            <a:r>
              <a:rPr lang="en-US" sz="1350" dirty="0"/>
              <a:t> </a:t>
            </a:r>
            <a:r>
              <a:rPr lang="en-US" sz="1350" dirty="0" err="1"/>
              <a:t>serta</a:t>
            </a:r>
            <a:r>
              <a:rPr lang="en-US" sz="1350" dirty="0"/>
              <a:t> </a:t>
            </a:r>
            <a:r>
              <a:rPr lang="en-US" sz="1350" dirty="0" err="1"/>
              <a:t>Pengembangan</a:t>
            </a:r>
            <a:r>
              <a:rPr lang="en-US" sz="1350" dirty="0"/>
              <a:t> </a:t>
            </a:r>
            <a:r>
              <a:rPr lang="en-US" sz="1350" dirty="0" err="1"/>
              <a:t>Manajemen</a:t>
            </a:r>
            <a:r>
              <a:rPr lang="en-US" sz="1350" dirty="0"/>
              <a:t> </a:t>
            </a:r>
            <a:r>
              <a:rPr lang="en-US" sz="1350" dirty="0" err="1"/>
              <a:t>Sekolah</a:t>
            </a:r>
            <a:endParaRPr lang="en-US" sz="1350" dirty="0"/>
          </a:p>
        </p:txBody>
      </p:sp>
      <p:sp>
        <p:nvSpPr>
          <p:cNvPr id="57" name="TextBox 56"/>
          <p:cNvSpPr txBox="1"/>
          <p:nvPr/>
        </p:nvSpPr>
        <p:spPr>
          <a:xfrm>
            <a:off x="7357746" y="5493091"/>
            <a:ext cx="2763126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 err="1"/>
              <a:t>Penyelengaraan</a:t>
            </a:r>
            <a:r>
              <a:rPr lang="en-US" sz="1350" dirty="0"/>
              <a:t> </a:t>
            </a:r>
            <a:r>
              <a:rPr lang="en-US" sz="1350" dirty="0" err="1"/>
              <a:t>Kegiatan</a:t>
            </a:r>
            <a:r>
              <a:rPr lang="en-US" sz="1350" dirty="0"/>
              <a:t> </a:t>
            </a:r>
            <a:r>
              <a:rPr lang="en-US" sz="1350" dirty="0" err="1"/>
              <a:t>Uji</a:t>
            </a:r>
            <a:r>
              <a:rPr lang="en-US" sz="1350" dirty="0"/>
              <a:t> </a:t>
            </a:r>
            <a:r>
              <a:rPr lang="en-US" sz="1350" dirty="0" err="1"/>
              <a:t>Kompetensi</a:t>
            </a:r>
            <a:r>
              <a:rPr lang="en-US" sz="1350" dirty="0"/>
              <a:t> </a:t>
            </a:r>
            <a:r>
              <a:rPr lang="en-US" sz="1350" dirty="0" err="1"/>
              <a:t>dan</a:t>
            </a:r>
            <a:r>
              <a:rPr lang="en-US" sz="1350" dirty="0"/>
              <a:t> </a:t>
            </a:r>
            <a:r>
              <a:rPr lang="en-US" sz="1350" dirty="0" err="1"/>
              <a:t>Sertifikasi</a:t>
            </a:r>
            <a:r>
              <a:rPr lang="en-US" sz="1350" dirty="0"/>
              <a:t> </a:t>
            </a:r>
            <a:r>
              <a:rPr lang="en-US" sz="1350" dirty="0" err="1"/>
              <a:t>Kejuruan</a:t>
            </a:r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5583947" y="1970329"/>
            <a:ext cx="336237" cy="143135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91965" y="2233197"/>
            <a:ext cx="336237" cy="143135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577660" y="4305779"/>
            <a:ext cx="336237" cy="266663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583946" y="4691467"/>
            <a:ext cx="336237" cy="623026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591965" y="5723917"/>
            <a:ext cx="336237" cy="234593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591965" y="6485283"/>
            <a:ext cx="320361" cy="129256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6" idx="3"/>
            <a:endCxn id="52" idx="1"/>
          </p:cNvCxnSpPr>
          <p:nvPr/>
        </p:nvCxnSpPr>
        <p:spPr>
          <a:xfrm>
            <a:off x="5920183" y="2041896"/>
            <a:ext cx="1429706" cy="1361298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6" idx="3"/>
            <a:endCxn id="52" idx="1"/>
          </p:cNvCxnSpPr>
          <p:nvPr/>
        </p:nvCxnSpPr>
        <p:spPr>
          <a:xfrm>
            <a:off x="5928201" y="2304764"/>
            <a:ext cx="1421688" cy="109843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6" idx="3"/>
            <a:endCxn id="52" idx="1"/>
          </p:cNvCxnSpPr>
          <p:nvPr/>
        </p:nvCxnSpPr>
        <p:spPr>
          <a:xfrm flipV="1">
            <a:off x="5928201" y="3403195"/>
            <a:ext cx="1421688" cy="2438019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2" idx="3"/>
            <a:endCxn id="52" idx="1"/>
          </p:cNvCxnSpPr>
          <p:nvPr/>
        </p:nvCxnSpPr>
        <p:spPr>
          <a:xfrm flipV="1">
            <a:off x="5913897" y="3403194"/>
            <a:ext cx="1435993" cy="1035916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5583946" y="3911354"/>
            <a:ext cx="336237" cy="2478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>
            <a:endCxn id="52" idx="1"/>
          </p:cNvCxnSpPr>
          <p:nvPr/>
        </p:nvCxnSpPr>
        <p:spPr>
          <a:xfrm flipV="1">
            <a:off x="5912325" y="3403194"/>
            <a:ext cx="1437564" cy="618834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45" idx="3"/>
            <a:endCxn id="9" idx="1"/>
          </p:cNvCxnSpPr>
          <p:nvPr/>
        </p:nvCxnSpPr>
        <p:spPr>
          <a:xfrm flipV="1">
            <a:off x="5920182" y="2021496"/>
            <a:ext cx="1429706" cy="2981484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46" idx="3"/>
            <a:endCxn id="11" idx="1"/>
          </p:cNvCxnSpPr>
          <p:nvPr/>
        </p:nvCxnSpPr>
        <p:spPr>
          <a:xfrm flipV="1">
            <a:off x="5928202" y="2836479"/>
            <a:ext cx="1421687" cy="3004735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2" idx="3"/>
            <a:endCxn id="8" idx="1"/>
          </p:cNvCxnSpPr>
          <p:nvPr/>
        </p:nvCxnSpPr>
        <p:spPr>
          <a:xfrm flipV="1">
            <a:off x="5913896" y="1565480"/>
            <a:ext cx="1435994" cy="2873631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5" idx="3"/>
            <a:endCxn id="11" idx="1"/>
          </p:cNvCxnSpPr>
          <p:nvPr/>
        </p:nvCxnSpPr>
        <p:spPr>
          <a:xfrm flipV="1">
            <a:off x="5920182" y="2836478"/>
            <a:ext cx="1429706" cy="2166502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46" idx="3"/>
            <a:endCxn id="10" idx="1"/>
          </p:cNvCxnSpPr>
          <p:nvPr/>
        </p:nvCxnSpPr>
        <p:spPr>
          <a:xfrm flipV="1">
            <a:off x="5928202" y="2484337"/>
            <a:ext cx="1421687" cy="3356877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36" idx="3"/>
            <a:endCxn id="10" idx="1"/>
          </p:cNvCxnSpPr>
          <p:nvPr/>
        </p:nvCxnSpPr>
        <p:spPr>
          <a:xfrm>
            <a:off x="5928202" y="2304764"/>
            <a:ext cx="1421687" cy="179572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6" idx="3"/>
            <a:endCxn id="10" idx="1"/>
          </p:cNvCxnSpPr>
          <p:nvPr/>
        </p:nvCxnSpPr>
        <p:spPr>
          <a:xfrm>
            <a:off x="5920184" y="2041896"/>
            <a:ext cx="1429705" cy="44244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42" idx="3"/>
            <a:endCxn id="10" idx="1"/>
          </p:cNvCxnSpPr>
          <p:nvPr/>
        </p:nvCxnSpPr>
        <p:spPr>
          <a:xfrm flipV="1">
            <a:off x="5913896" y="2484336"/>
            <a:ext cx="1435992" cy="1954774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53" idx="3"/>
            <a:endCxn id="11" idx="1"/>
          </p:cNvCxnSpPr>
          <p:nvPr/>
        </p:nvCxnSpPr>
        <p:spPr>
          <a:xfrm flipV="1">
            <a:off x="5920182" y="2836478"/>
            <a:ext cx="1429706" cy="1198794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47" idx="3"/>
            <a:endCxn id="13" idx="1"/>
          </p:cNvCxnSpPr>
          <p:nvPr/>
        </p:nvCxnSpPr>
        <p:spPr>
          <a:xfrm flipV="1">
            <a:off x="5912326" y="4730727"/>
            <a:ext cx="1437563" cy="1819185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45" idx="3"/>
            <a:endCxn id="14" idx="1"/>
          </p:cNvCxnSpPr>
          <p:nvPr/>
        </p:nvCxnSpPr>
        <p:spPr>
          <a:xfrm>
            <a:off x="5920182" y="5002980"/>
            <a:ext cx="1437564" cy="178912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83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314534"/>
              </p:ext>
            </p:extLst>
          </p:nvPr>
        </p:nvGraphicFramePr>
        <p:xfrm>
          <a:off x="1155700" y="1282693"/>
          <a:ext cx="5438576" cy="4965713"/>
        </p:xfrm>
        <a:graphic>
          <a:graphicData uri="http://schemas.openxmlformats.org/drawingml/2006/table">
            <a:tbl>
              <a:tblPr/>
              <a:tblGrid>
                <a:gridCol w="680553"/>
                <a:gridCol w="3628021"/>
                <a:gridCol w="437296"/>
                <a:gridCol w="692706"/>
              </a:tblGrid>
              <a:tr h="3698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 err="1" smtClean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kode</a:t>
                      </a:r>
                      <a:endParaRPr lang="en-US" sz="11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Standar</a:t>
                      </a:r>
                      <a:r>
                        <a:rPr lang="en-US" sz="11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1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indikator</a:t>
                      </a:r>
                      <a:r>
                        <a:rPr lang="en-US" sz="11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/Sub </a:t>
                      </a:r>
                      <a:r>
                        <a:rPr lang="en-US" sz="11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Indikator</a:t>
                      </a:r>
                      <a:endParaRPr lang="en-US" sz="11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2016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2017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0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Standar Sarana dan Prasarana Pendidikan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2.7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72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Kapasitas daya tampung sekolah memadai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3.8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33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6.1.1.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Memiliki kapasitas rombongan belajar yang sesuai dan memadai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72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6.1.2.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Rasio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luas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lahan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sesuai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dengan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jumlah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siswa</a:t>
                      </a:r>
                      <a:endParaRPr lang="en-US" sz="11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2372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6.1.3.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Kondisi lahan sekolah memenuhi persyaratan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4333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6.1.5.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Kondisi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bangunan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sekolah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memenuhi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persyaratan</a:t>
                      </a:r>
                      <a:endParaRPr lang="en-US" sz="11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4333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6.2.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Sekolah memiliki sarana dan prasarana pembelajaran yang lengkap dan layak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1.5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1.3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72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6.2.1.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Memiliki ruang kelas sesuai standar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2.0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2.3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72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6.2.10.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Kondisi ruang kelas layak pakai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2.5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2.9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72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6.2.12.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Kondisi ruang perpustakaan layak pakai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33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6.3.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Sekolah memiliki sarana dan prasarana pendukung yang lengkap dan layak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4.0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2.0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72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6.3.11.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Menyediakan kantin yang layak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4.9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372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6.3.12.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Menyediakan tempat parkir yang memadai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372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6.3.16.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Kondisi ruang UKS layak pakai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372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6.3.18.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Kondisi jamban sesuai standar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4.0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72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6.3.20.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Kondisi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ruang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sirkulasi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layak</a:t>
                      </a:r>
                      <a:r>
                        <a:rPr lang="en-US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charset="0"/>
                        </a:rPr>
                        <a:t>pakai</a:t>
                      </a:r>
                      <a:endParaRPr lang="en-US" sz="11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0779" y="570584"/>
            <a:ext cx="8229600" cy="52454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</a:rPr>
              <a:t>2. </a:t>
            </a:r>
            <a:r>
              <a:rPr lang="en-US" sz="2400" dirty="0" err="1">
                <a:solidFill>
                  <a:prstClr val="black"/>
                </a:solidFill>
              </a:rPr>
              <a:t>Pemanfaatan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untuk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Perencanaan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Sarana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Prasarana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9386" y="2253729"/>
            <a:ext cx="2281814" cy="3412908"/>
            <a:chOff x="6635179" y="2370265"/>
            <a:chExt cx="1199099" cy="3412908"/>
          </a:xfrm>
        </p:grpSpPr>
        <p:sp>
          <p:nvSpPr>
            <p:cNvPr id="8" name="TextBox 7"/>
            <p:cNvSpPr txBox="1"/>
            <p:nvPr/>
          </p:nvSpPr>
          <p:spPr>
            <a:xfrm>
              <a:off x="6635179" y="2370265"/>
              <a:ext cx="11811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350" dirty="0" err="1"/>
                <a:t>Rehabilitasi</a:t>
              </a:r>
              <a:r>
                <a:rPr lang="en-US" sz="1350" dirty="0"/>
                <a:t> </a:t>
              </a:r>
              <a:r>
                <a:rPr lang="en-US" sz="1350" dirty="0" err="1"/>
                <a:t>Ruang</a:t>
              </a:r>
              <a:r>
                <a:rPr lang="en-US" sz="1350" dirty="0"/>
                <a:t> </a:t>
              </a:r>
              <a:r>
                <a:rPr lang="en-US" sz="1350" dirty="0" err="1"/>
                <a:t>Kelas</a:t>
              </a:r>
              <a:endParaRPr lang="en-US" sz="135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35179" y="2923694"/>
              <a:ext cx="11811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350" dirty="0" err="1"/>
                <a:t>Ruang</a:t>
              </a:r>
              <a:r>
                <a:rPr lang="en-US" sz="1350" dirty="0"/>
                <a:t> </a:t>
              </a:r>
              <a:r>
                <a:rPr lang="en-US" sz="1350" dirty="0" err="1"/>
                <a:t>Kelas</a:t>
              </a:r>
              <a:r>
                <a:rPr lang="en-US" sz="1350" dirty="0"/>
                <a:t> </a:t>
              </a:r>
              <a:r>
                <a:rPr lang="en-US" sz="1350" dirty="0" err="1"/>
                <a:t>Baru</a:t>
              </a:r>
              <a:endParaRPr lang="en-US" sz="135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35179" y="3477123"/>
              <a:ext cx="11811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350" dirty="0" err="1"/>
                <a:t>Ruang</a:t>
              </a:r>
              <a:r>
                <a:rPr lang="en-US" sz="1350" dirty="0"/>
                <a:t> </a:t>
              </a:r>
              <a:r>
                <a:rPr lang="en-US" sz="1350" dirty="0" err="1"/>
                <a:t>Perpustakaan</a:t>
              </a:r>
              <a:endParaRPr lang="en-US" sz="135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53178" y="4030552"/>
              <a:ext cx="11811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350" dirty="0" err="1"/>
                <a:t>Koleksi</a:t>
              </a:r>
              <a:r>
                <a:rPr lang="en-US" sz="1350" dirty="0"/>
                <a:t> </a:t>
              </a:r>
              <a:r>
                <a:rPr lang="en-US" sz="1350" dirty="0" err="1"/>
                <a:t>Buku</a:t>
              </a:r>
              <a:r>
                <a:rPr lang="en-US" sz="1350" dirty="0"/>
                <a:t> </a:t>
              </a:r>
              <a:r>
                <a:rPr lang="en-US" sz="1350" dirty="0" err="1"/>
                <a:t>Perpustakaan</a:t>
              </a:r>
              <a:endParaRPr lang="en-US" sz="13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35179" y="4583981"/>
              <a:ext cx="11811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350" dirty="0" err="1"/>
                <a:t>Laboratorium</a:t>
              </a:r>
              <a:r>
                <a:rPr lang="en-US" sz="1350" dirty="0"/>
                <a:t>/Workshop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35179" y="5137410"/>
              <a:ext cx="11811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350" dirty="0" err="1"/>
                <a:t>Peralatan</a:t>
              </a:r>
              <a:r>
                <a:rPr lang="en-US" sz="1350" dirty="0"/>
                <a:t> Lab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35179" y="5483091"/>
              <a:ext cx="11811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350"/>
                <a:t>Sanitasi</a:t>
              </a:r>
              <a:endParaRPr lang="en-US" sz="1350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5886450" y="2589079"/>
            <a:ext cx="702349" cy="17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6" name="Straight Arrow Connector 25"/>
          <p:cNvCxnSpPr>
            <a:stCxn id="36" idx="3"/>
            <a:endCxn id="9" idx="1"/>
          </p:cNvCxnSpPr>
          <p:nvPr/>
        </p:nvCxnSpPr>
        <p:spPr>
          <a:xfrm flipV="1">
            <a:off x="6593227" y="2957199"/>
            <a:ext cx="1996159" cy="11800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35" idx="3"/>
            <a:endCxn id="10" idx="1"/>
          </p:cNvCxnSpPr>
          <p:nvPr/>
        </p:nvCxnSpPr>
        <p:spPr>
          <a:xfrm flipV="1">
            <a:off x="6612277" y="3510628"/>
            <a:ext cx="1977109" cy="9983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6" idx="3"/>
            <a:endCxn id="8" idx="1"/>
          </p:cNvCxnSpPr>
          <p:nvPr/>
        </p:nvCxnSpPr>
        <p:spPr>
          <a:xfrm flipV="1">
            <a:off x="6593227" y="2403770"/>
            <a:ext cx="1996159" cy="1733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5" idx="3"/>
            <a:endCxn id="11" idx="1"/>
          </p:cNvCxnSpPr>
          <p:nvPr/>
        </p:nvCxnSpPr>
        <p:spPr>
          <a:xfrm flipV="1">
            <a:off x="6612277" y="4167932"/>
            <a:ext cx="2011360" cy="34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886451" y="4421788"/>
            <a:ext cx="725826" cy="174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/>
          <p:cNvSpPr/>
          <p:nvPr/>
        </p:nvSpPr>
        <p:spPr>
          <a:xfrm>
            <a:off x="5886451" y="3933960"/>
            <a:ext cx="706776" cy="406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1" name="Straight Arrow Connector 30"/>
          <p:cNvCxnSpPr>
            <a:stCxn id="24" idx="3"/>
            <a:endCxn id="8" idx="1"/>
          </p:cNvCxnSpPr>
          <p:nvPr/>
        </p:nvCxnSpPr>
        <p:spPr>
          <a:xfrm flipV="1">
            <a:off x="6588799" y="2403770"/>
            <a:ext cx="2000587" cy="2705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43" idx="3"/>
            <a:endCxn id="14" idx="1"/>
          </p:cNvCxnSpPr>
          <p:nvPr/>
        </p:nvCxnSpPr>
        <p:spPr>
          <a:xfrm flipV="1">
            <a:off x="6598279" y="5516596"/>
            <a:ext cx="1991107" cy="3734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886450" y="5778271"/>
            <a:ext cx="711829" cy="223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10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524000" y="434783"/>
            <a:ext cx="9144000" cy="52454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</a:rPr>
              <a:t>3. </a:t>
            </a:r>
            <a:r>
              <a:rPr lang="en-US" sz="2400" dirty="0" err="1">
                <a:solidFill>
                  <a:prstClr val="black"/>
                </a:solidFill>
              </a:rPr>
              <a:t>Pemanfaatan</a:t>
            </a:r>
            <a:r>
              <a:rPr lang="en-US" sz="2400" dirty="0">
                <a:solidFill>
                  <a:prstClr val="black"/>
                </a:solidFill>
              </a:rPr>
              <a:t> Peta </a:t>
            </a:r>
            <a:r>
              <a:rPr lang="en-US" sz="2400" dirty="0" err="1">
                <a:solidFill>
                  <a:prstClr val="black"/>
                </a:solidFill>
              </a:rPr>
              <a:t>Mutu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untuk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Perencanaan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Implementasi</a:t>
            </a:r>
            <a:r>
              <a:rPr lang="en-US" sz="2400" dirty="0">
                <a:solidFill>
                  <a:prstClr val="black"/>
                </a:solidFill>
              </a:rPr>
              <a:t> K13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45098" y="1604529"/>
            <a:ext cx="25077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Fokus</a:t>
            </a:r>
            <a:r>
              <a:rPr lang="en-US" sz="1350" dirty="0"/>
              <a:t> </a:t>
            </a:r>
            <a:r>
              <a:rPr lang="en-US" sz="1350" dirty="0" err="1"/>
              <a:t>Materi</a:t>
            </a:r>
            <a:r>
              <a:rPr lang="en-US" sz="1350" dirty="0"/>
              <a:t> </a:t>
            </a:r>
            <a:r>
              <a:rPr lang="en-US" sz="1350" dirty="0" err="1"/>
              <a:t>Pelatihan</a:t>
            </a:r>
            <a:r>
              <a:rPr lang="en-US" sz="1350" dirty="0"/>
              <a:t> </a:t>
            </a:r>
            <a:r>
              <a:rPr lang="en-US" sz="1350" dirty="0" err="1"/>
              <a:t>pada</a:t>
            </a:r>
            <a:r>
              <a:rPr lang="en-US" sz="1350" dirty="0"/>
              <a:t> program retraining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1715184" y="1474800"/>
          <a:ext cx="3899552" cy="4195406"/>
        </p:xfrm>
        <a:graphic>
          <a:graphicData uri="http://schemas.openxmlformats.org/drawingml/2006/table">
            <a:tbl>
              <a:tblPr/>
              <a:tblGrid>
                <a:gridCol w="384056"/>
                <a:gridCol w="2835901"/>
                <a:gridCol w="288681"/>
                <a:gridCol w="390914"/>
              </a:tblGrid>
              <a:tr h="2406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kode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Standar</a:t>
                      </a:r>
                      <a:r>
                        <a:rPr lang="en-US" sz="10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0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indikator</a:t>
                      </a:r>
                      <a:r>
                        <a:rPr lang="en-US" sz="10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/Sub </a:t>
                      </a:r>
                      <a:r>
                        <a:rPr lang="en-US" sz="10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Indikator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2016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2017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CAPAIAN SNP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Kompetensi Lulusan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6.1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6.4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Lulusan memiliki kompetensi pada dimensi sikap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6.9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Lulusan memiliki kompetensi pada dimensi pengetahuan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Lulusan memiliki kompetensi pada dimensi keterampilan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Isi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3.8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Perangkat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pembelajaran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sesuai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rumusan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kompetensi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lulusan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3.9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Kurikulum Tingkat Satuan Pendidikan dikembangkan sesuai prosedur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1.9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 melaksanakan kurikulum sesuai ketentuan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Proses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 merencanakan proses pembelajaran sesuai ketentuan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Proses pembelajaran dilaksanakan dengan tepat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Pengawasan dan penilaian otentik dilakukan dalam proses pembelajaran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19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Penilaian Pendidikan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Aspek penilaian sesuai ranah kompetensi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Teknik penilaian obyektif dan akuntabel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Penilaian pendidikan ditindaklanjuti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4.4.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Instrumen penilaian menyesuaikan aspek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4.5.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Penilaian dilakukan mengikuti prosedur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6878781" y="2624436"/>
          <a:ext cx="3604845" cy="2296160"/>
        </p:xfrm>
        <a:graphic>
          <a:graphicData uri="http://schemas.openxmlformats.org/drawingml/2006/table">
            <a:tbl>
              <a:tblPr/>
              <a:tblGrid>
                <a:gridCol w="393178"/>
                <a:gridCol w="2586451"/>
                <a:gridCol w="318019"/>
                <a:gridCol w="307197"/>
              </a:tblGrid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kode</a:t>
                      </a:r>
                      <a:endParaRPr lang="en-US" sz="11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Standar</a:t>
                      </a:r>
                      <a:r>
                        <a:rPr lang="en-US" sz="11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1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indikator</a:t>
                      </a:r>
                      <a:r>
                        <a:rPr lang="en-US" sz="11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/Sub </a:t>
                      </a:r>
                      <a:r>
                        <a:rPr lang="en-US" sz="11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Indikator</a:t>
                      </a:r>
                      <a:endParaRPr lang="en-US" sz="11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2016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2017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14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</a:t>
                      </a:r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Isi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3.8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Perangkat pembelajaran sesuai rumusan kompetensi lulusan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3.9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2.1.1.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Memuat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karakteristik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kompetensi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sikap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3.9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2.1.2.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Memuat karakteristik kompetensi pengetahuan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4.9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3.8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2.1.3.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Memuat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karakteristik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kompetensi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keterampilan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2.1.4.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Menyesuaikan tingkat kompetensi siswa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20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2.1.5.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Menyesuaikan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ruang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lingkup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materi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pembelajaran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4.1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208896" y="2993181"/>
            <a:ext cx="392193" cy="150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>
          <a:xfrm>
            <a:off x="5601089" y="3068216"/>
            <a:ext cx="1277691" cy="887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208896" y="3598206"/>
            <a:ext cx="392193" cy="1746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23947" y="5333622"/>
            <a:ext cx="392193" cy="3768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227757" y="4882167"/>
            <a:ext cx="392193" cy="319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2" idx="3"/>
            <a:endCxn id="48" idx="1"/>
          </p:cNvCxnSpPr>
          <p:nvPr/>
        </p:nvCxnSpPr>
        <p:spPr>
          <a:xfrm flipV="1">
            <a:off x="5601089" y="1858445"/>
            <a:ext cx="1444009" cy="1209771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4" idx="3"/>
            <a:endCxn id="48" idx="1"/>
          </p:cNvCxnSpPr>
          <p:nvPr/>
        </p:nvCxnSpPr>
        <p:spPr>
          <a:xfrm flipV="1">
            <a:off x="5601089" y="1858445"/>
            <a:ext cx="1444009" cy="1827089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6" idx="3"/>
            <a:endCxn id="48" idx="1"/>
          </p:cNvCxnSpPr>
          <p:nvPr/>
        </p:nvCxnSpPr>
        <p:spPr>
          <a:xfrm flipV="1">
            <a:off x="5619949" y="1858444"/>
            <a:ext cx="1425148" cy="3183476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5" idx="3"/>
            <a:endCxn id="48" idx="1"/>
          </p:cNvCxnSpPr>
          <p:nvPr/>
        </p:nvCxnSpPr>
        <p:spPr>
          <a:xfrm flipV="1">
            <a:off x="5616139" y="1858445"/>
            <a:ext cx="1428958" cy="3663623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55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427" y="261801"/>
            <a:ext cx="8229600" cy="1876280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sz="4000" dirty="0"/>
              <a:t>PENJAMINAN MUTU PENDIDIKAN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100" dirty="0"/>
              <a:t/>
            </a:r>
            <a:br>
              <a:rPr lang="en-US" sz="1100" dirty="0"/>
            </a:br>
            <a:r>
              <a:rPr lang="en-US" sz="1800" dirty="0" err="1"/>
              <a:t>Penjaminan</a:t>
            </a:r>
            <a:r>
              <a:rPr lang="en-US" sz="1800" dirty="0"/>
              <a:t> </a:t>
            </a:r>
            <a:r>
              <a:rPr lang="en-US" sz="1800" dirty="0" err="1"/>
              <a:t>mutu</a:t>
            </a:r>
            <a:r>
              <a:rPr lang="en-US" sz="1800" dirty="0"/>
              <a:t> </a:t>
            </a:r>
            <a:r>
              <a:rPr lang="en-US" sz="1800" dirty="0" err="1"/>
              <a:t>pendidikan</a:t>
            </a:r>
            <a:r>
              <a:rPr lang="en-US" sz="1800" dirty="0"/>
              <a:t>:</a:t>
            </a:r>
            <a:br>
              <a:rPr lang="en-US" sz="1800" dirty="0"/>
            </a:br>
            <a:r>
              <a:rPr lang="id-ID" sz="1800" dirty="0"/>
              <a:t>Suatu mekanisme yang sistematis, terintegrasi dan berkelanjutan untuk memastikan bahwa seluruh proses pendidikan sesuai dengan </a:t>
            </a:r>
            <a:r>
              <a:rPr lang="id-ID" sz="1800" dirty="0">
                <a:solidFill>
                  <a:srgbClr val="FF0000"/>
                </a:solidFill>
              </a:rPr>
              <a:t>standar mutu </a:t>
            </a:r>
            <a:r>
              <a:rPr lang="id-ID" sz="1800" dirty="0"/>
              <a:t>(</a:t>
            </a:r>
            <a:r>
              <a:rPr lang="id-ID" sz="1800" dirty="0" err="1"/>
              <a:t>Permendikbud</a:t>
            </a:r>
            <a:r>
              <a:rPr lang="id-ID" sz="1800" dirty="0"/>
              <a:t> No. 28/2016)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981583" y="5904055"/>
            <a:ext cx="4270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UU no.20/2003 </a:t>
            </a:r>
            <a:r>
              <a:rPr lang="en-US" sz="1600" dirty="0" err="1"/>
              <a:t>tentang</a:t>
            </a:r>
            <a:r>
              <a:rPr lang="en-US" sz="1600" dirty="0"/>
              <a:t> </a:t>
            </a:r>
            <a:r>
              <a:rPr lang="en-US" sz="1600" dirty="0" err="1"/>
              <a:t>Sisdiknas</a:t>
            </a:r>
            <a:r>
              <a:rPr lang="en-US" sz="1600" dirty="0"/>
              <a:t> </a:t>
            </a:r>
            <a:r>
              <a:rPr lang="en-US" sz="1600" dirty="0" err="1"/>
              <a:t>menyataka</a:t>
            </a:r>
            <a:r>
              <a:rPr lang="en-US" sz="1600" dirty="0"/>
              <a:t> SNP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kriteria</a:t>
            </a:r>
            <a:r>
              <a:rPr lang="en-US" sz="1600" dirty="0"/>
              <a:t> minimal </a:t>
            </a:r>
            <a:r>
              <a:rPr lang="en-US" sz="1600" dirty="0" err="1"/>
              <a:t>sekolah</a:t>
            </a:r>
            <a:r>
              <a:rPr lang="en-US" sz="1600" dirty="0"/>
              <a:t> di Indonesia.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4276" t="19163" r="23792" b="6763"/>
          <a:stretch/>
        </p:blipFill>
        <p:spPr>
          <a:xfrm>
            <a:off x="2057054" y="2265656"/>
            <a:ext cx="3243424" cy="3469707"/>
          </a:xfrm>
          <a:prstGeom prst="rect">
            <a:avLst/>
          </a:prstGeom>
        </p:spPr>
      </p:pic>
      <p:pic>
        <p:nvPicPr>
          <p:cNvPr id="32" name="Picture 31" descr="PRES COVER 1_revisi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8267" y="4380810"/>
            <a:ext cx="1457609" cy="10518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267" y="3587227"/>
            <a:ext cx="1457609" cy="793583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2" name="Group 11"/>
          <p:cNvGrpSpPr/>
          <p:nvPr/>
        </p:nvGrpSpPr>
        <p:grpSpPr>
          <a:xfrm>
            <a:off x="8412125" y="2692859"/>
            <a:ext cx="1290165" cy="601880"/>
            <a:chOff x="3501167" y="330057"/>
            <a:chExt cx="1290165" cy="601880"/>
          </a:xfrm>
        </p:grpSpPr>
        <p:sp>
          <p:nvSpPr>
            <p:cNvPr id="30" name="Rectangle 29"/>
            <p:cNvSpPr/>
            <p:nvPr/>
          </p:nvSpPr>
          <p:spPr>
            <a:xfrm>
              <a:off x="3501167" y="330057"/>
              <a:ext cx="1290165" cy="60188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3501167" y="330057"/>
              <a:ext cx="1290165" cy="601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 err="1"/>
                <a:t>Perencanaan</a:t>
              </a:r>
              <a:r>
                <a:rPr lang="en-US" sz="1400" b="1" dirty="0"/>
                <a:t> </a:t>
              </a:r>
              <a:r>
                <a:rPr lang="en-US" sz="1400" b="1" dirty="0" err="1"/>
                <a:t>Peningkatan</a:t>
              </a:r>
              <a:r>
                <a:rPr lang="en-US" sz="1400" b="1" dirty="0"/>
                <a:t> </a:t>
              </a:r>
              <a:r>
                <a:rPr lang="en-US" sz="1400" b="1" dirty="0" err="1"/>
                <a:t>Mutu</a:t>
              </a:r>
              <a:endParaRPr lang="en-US" sz="1400" b="1" dirty="0"/>
            </a:p>
          </p:txBody>
        </p:sp>
      </p:grpSp>
      <p:sp>
        <p:nvSpPr>
          <p:cNvPr id="13" name="Circular Arrow 12"/>
          <p:cNvSpPr/>
          <p:nvPr/>
        </p:nvSpPr>
        <p:spPr>
          <a:xfrm>
            <a:off x="6251659" y="2561736"/>
            <a:ext cx="3634706" cy="3634706"/>
          </a:xfrm>
          <a:prstGeom prst="circularArrow">
            <a:avLst>
              <a:gd name="adj1" fmla="val 5200"/>
              <a:gd name="adj2" fmla="val 335927"/>
              <a:gd name="adj3" fmla="val 21334"/>
              <a:gd name="adj4" fmla="val 19290516"/>
              <a:gd name="adj5" fmla="val 606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Group 13"/>
          <p:cNvGrpSpPr/>
          <p:nvPr/>
        </p:nvGrpSpPr>
        <p:grpSpPr>
          <a:xfrm>
            <a:off x="8957589" y="4546374"/>
            <a:ext cx="1290165" cy="662065"/>
            <a:chOff x="4086972" y="2102889"/>
            <a:chExt cx="1290165" cy="662065"/>
          </a:xfrm>
        </p:grpSpPr>
        <p:sp>
          <p:nvSpPr>
            <p:cNvPr id="28" name="Rectangle 27"/>
            <p:cNvSpPr/>
            <p:nvPr/>
          </p:nvSpPr>
          <p:spPr>
            <a:xfrm>
              <a:off x="4086972" y="2102889"/>
              <a:ext cx="1290165" cy="66206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4086972" y="2102889"/>
              <a:ext cx="1290165" cy="6620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 err="1"/>
                <a:t>Implementasi</a:t>
              </a:r>
              <a:r>
                <a:rPr lang="en-US" sz="1400" b="1" dirty="0"/>
                <a:t> </a:t>
              </a:r>
              <a:r>
                <a:rPr lang="en-US" sz="1400" b="1" dirty="0" err="1"/>
                <a:t>Peningkatan</a:t>
              </a:r>
              <a:r>
                <a:rPr lang="en-US" sz="1400" b="1" dirty="0"/>
                <a:t> </a:t>
              </a:r>
              <a:r>
                <a:rPr lang="en-US" sz="1400" b="1" dirty="0" err="1"/>
                <a:t>Mutu</a:t>
              </a:r>
              <a:endParaRPr lang="en-US" sz="1400" b="1" dirty="0"/>
            </a:p>
          </p:txBody>
        </p:sp>
      </p:grpSp>
      <p:sp>
        <p:nvSpPr>
          <p:cNvPr id="15" name="Circular Arrow 14"/>
          <p:cNvSpPr/>
          <p:nvPr/>
        </p:nvSpPr>
        <p:spPr>
          <a:xfrm>
            <a:off x="6251659" y="2561736"/>
            <a:ext cx="3634706" cy="3634706"/>
          </a:xfrm>
          <a:prstGeom prst="circularArrow">
            <a:avLst>
              <a:gd name="adj1" fmla="val 5200"/>
              <a:gd name="adj2" fmla="val 335927"/>
              <a:gd name="adj3" fmla="val 4014639"/>
              <a:gd name="adj4" fmla="val 1857032"/>
              <a:gd name="adj5" fmla="val 606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Group 15"/>
          <p:cNvGrpSpPr/>
          <p:nvPr/>
        </p:nvGrpSpPr>
        <p:grpSpPr>
          <a:xfrm>
            <a:off x="7584352" y="5742965"/>
            <a:ext cx="969320" cy="497416"/>
            <a:chOff x="2713736" y="3299481"/>
            <a:chExt cx="969320" cy="497416"/>
          </a:xfrm>
        </p:grpSpPr>
        <p:sp>
          <p:nvSpPr>
            <p:cNvPr id="26" name="Rectangle 25"/>
            <p:cNvSpPr/>
            <p:nvPr/>
          </p:nvSpPr>
          <p:spPr>
            <a:xfrm>
              <a:off x="2713736" y="3299481"/>
              <a:ext cx="969320" cy="4974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2713736" y="3299481"/>
              <a:ext cx="969320" cy="497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/>
                <a:t>Monitoring &amp; </a:t>
              </a:r>
              <a:r>
                <a:rPr lang="en-US" sz="1400" b="1" dirty="0" err="1"/>
                <a:t>Evaluasi</a:t>
              </a:r>
              <a:endParaRPr lang="en-US" sz="1400" b="1" dirty="0"/>
            </a:p>
          </p:txBody>
        </p:sp>
      </p:grpSp>
      <p:sp>
        <p:nvSpPr>
          <p:cNvPr id="17" name="Circular Arrow 16"/>
          <p:cNvSpPr/>
          <p:nvPr/>
        </p:nvSpPr>
        <p:spPr>
          <a:xfrm>
            <a:off x="6251659" y="2561736"/>
            <a:ext cx="3634706" cy="3634706"/>
          </a:xfrm>
          <a:prstGeom prst="circularArrow">
            <a:avLst>
              <a:gd name="adj1" fmla="val 5200"/>
              <a:gd name="adj2" fmla="val 335927"/>
              <a:gd name="adj3" fmla="val 8681368"/>
              <a:gd name="adj4" fmla="val 6449434"/>
              <a:gd name="adj5" fmla="val 606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8" name="Group 17"/>
          <p:cNvGrpSpPr/>
          <p:nvPr/>
        </p:nvGrpSpPr>
        <p:grpSpPr>
          <a:xfrm>
            <a:off x="6002227" y="4576465"/>
            <a:ext cx="1066252" cy="601880"/>
            <a:chOff x="1131611" y="2132981"/>
            <a:chExt cx="1066252" cy="601880"/>
          </a:xfrm>
        </p:grpSpPr>
        <p:sp>
          <p:nvSpPr>
            <p:cNvPr id="24" name="Rectangle 23"/>
            <p:cNvSpPr/>
            <p:nvPr/>
          </p:nvSpPr>
          <p:spPr>
            <a:xfrm>
              <a:off x="1131611" y="2132981"/>
              <a:ext cx="1066252" cy="60188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1131611" y="2132981"/>
              <a:ext cx="1066252" cy="601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 err="1"/>
                <a:t>Penetapan</a:t>
              </a:r>
              <a:r>
                <a:rPr lang="en-US" sz="1400" b="1" dirty="0"/>
                <a:t> </a:t>
              </a:r>
              <a:r>
                <a:rPr lang="en-US" sz="1400" b="1" dirty="0" err="1"/>
                <a:t>Standar</a:t>
              </a:r>
              <a:r>
                <a:rPr lang="en-US" sz="1400" b="1" dirty="0"/>
                <a:t> </a:t>
              </a:r>
              <a:r>
                <a:rPr lang="en-US" sz="1400" b="1" dirty="0" err="1"/>
                <a:t>Mutu</a:t>
              </a:r>
              <a:endParaRPr lang="en-US" sz="1400" b="1" dirty="0"/>
            </a:p>
          </p:txBody>
        </p:sp>
      </p:grpSp>
      <p:sp>
        <p:nvSpPr>
          <p:cNvPr id="19" name="Circular Arrow 18"/>
          <p:cNvSpPr/>
          <p:nvPr/>
        </p:nvSpPr>
        <p:spPr>
          <a:xfrm>
            <a:off x="6251659" y="2561736"/>
            <a:ext cx="3634706" cy="3634706"/>
          </a:xfrm>
          <a:prstGeom prst="circularArrow">
            <a:avLst>
              <a:gd name="adj1" fmla="val 5200"/>
              <a:gd name="adj2" fmla="val 335927"/>
              <a:gd name="adj3" fmla="val 12604665"/>
              <a:gd name="adj4" fmla="val 10378172"/>
              <a:gd name="adj5" fmla="val 606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0" name="Group 19"/>
          <p:cNvGrpSpPr/>
          <p:nvPr/>
        </p:nvGrpSpPr>
        <p:grpSpPr>
          <a:xfrm>
            <a:off x="6636499" y="2710346"/>
            <a:ext cx="969320" cy="728270"/>
            <a:chOff x="1765883" y="266862"/>
            <a:chExt cx="969320" cy="728270"/>
          </a:xfrm>
        </p:grpSpPr>
        <p:sp>
          <p:nvSpPr>
            <p:cNvPr id="22" name="Rectangle 21"/>
            <p:cNvSpPr/>
            <p:nvPr/>
          </p:nvSpPr>
          <p:spPr>
            <a:xfrm>
              <a:off x="1765883" y="266862"/>
              <a:ext cx="969320" cy="7282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1765883" y="266862"/>
              <a:ext cx="969320" cy="7282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 err="1"/>
                <a:t>Pemetaan</a:t>
              </a:r>
              <a:r>
                <a:rPr lang="en-US" sz="1400" b="1" dirty="0"/>
                <a:t> </a:t>
              </a:r>
              <a:r>
                <a:rPr lang="en-US" sz="1400" b="1" dirty="0" err="1"/>
                <a:t>Mutu</a:t>
              </a:r>
              <a:endParaRPr lang="en-US" sz="1400" b="1" dirty="0"/>
            </a:p>
          </p:txBody>
        </p:sp>
      </p:grpSp>
      <p:sp>
        <p:nvSpPr>
          <p:cNvPr id="21" name="Circular Arrow 20"/>
          <p:cNvSpPr/>
          <p:nvPr/>
        </p:nvSpPr>
        <p:spPr>
          <a:xfrm>
            <a:off x="6251659" y="2561736"/>
            <a:ext cx="3634706" cy="3634706"/>
          </a:xfrm>
          <a:prstGeom prst="circularArrow">
            <a:avLst>
              <a:gd name="adj1" fmla="val 5200"/>
              <a:gd name="adj2" fmla="val 713403"/>
              <a:gd name="adj3" fmla="val 16513380"/>
              <a:gd name="adj4" fmla="val 14993007"/>
              <a:gd name="adj5" fmla="val 599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Left-Right Arrow 33"/>
          <p:cNvSpPr/>
          <p:nvPr/>
        </p:nvSpPr>
        <p:spPr>
          <a:xfrm>
            <a:off x="5159092" y="3449999"/>
            <a:ext cx="984523" cy="1491597"/>
          </a:xfrm>
          <a:prstGeom prst="leftRightArrow">
            <a:avLst>
              <a:gd name="adj1" fmla="val 44591"/>
              <a:gd name="adj2" fmla="val 34976"/>
            </a:avLst>
          </a:prstGeom>
          <a:solidFill>
            <a:schemeClr val="tx2">
              <a:lumMod val="40000"/>
              <a:lumOff val="60000"/>
            </a:schemeClr>
          </a:solidFill>
          <a:ln w="6350" cap="flat" cmpd="sng" algn="ctr">
            <a:solidFill>
              <a:srgbClr val="1D9A7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/>
          <a:p>
            <a:r>
              <a:rPr lang="id-ID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0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 flipV="1">
            <a:off x="6861762" y="3481489"/>
            <a:ext cx="3811812" cy="157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/>
        </p:nvSpPr>
        <p:spPr>
          <a:xfrm flipV="1">
            <a:off x="6861762" y="4119296"/>
            <a:ext cx="3811812" cy="1737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/>
        </p:nvSpPr>
        <p:spPr>
          <a:xfrm flipV="1">
            <a:off x="6861762" y="4704839"/>
            <a:ext cx="3811812" cy="1737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Rectangle 53"/>
          <p:cNvSpPr/>
          <p:nvPr/>
        </p:nvSpPr>
        <p:spPr>
          <a:xfrm flipV="1">
            <a:off x="6861762" y="5446786"/>
            <a:ext cx="3811812" cy="1737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Rectangle 54"/>
          <p:cNvSpPr/>
          <p:nvPr/>
        </p:nvSpPr>
        <p:spPr>
          <a:xfrm flipV="1">
            <a:off x="6861762" y="6326266"/>
            <a:ext cx="3811812" cy="3077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/>
          <p:cNvSpPr/>
          <p:nvPr/>
        </p:nvSpPr>
        <p:spPr>
          <a:xfrm flipV="1">
            <a:off x="1662097" y="6281697"/>
            <a:ext cx="4267200" cy="1548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/>
          <p:cNvSpPr/>
          <p:nvPr/>
        </p:nvSpPr>
        <p:spPr>
          <a:xfrm flipV="1">
            <a:off x="1630018" y="1832162"/>
            <a:ext cx="4267200" cy="432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Rectangle 44"/>
          <p:cNvSpPr/>
          <p:nvPr/>
        </p:nvSpPr>
        <p:spPr>
          <a:xfrm flipV="1">
            <a:off x="1630017" y="3280002"/>
            <a:ext cx="4267200" cy="1407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Rectangle 46"/>
          <p:cNvSpPr/>
          <p:nvPr/>
        </p:nvSpPr>
        <p:spPr>
          <a:xfrm flipV="1">
            <a:off x="1630017" y="5876628"/>
            <a:ext cx="4267200" cy="1548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524001" y="527211"/>
            <a:ext cx="9143999" cy="52454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</a:rPr>
              <a:t>4. </a:t>
            </a:r>
            <a:r>
              <a:rPr lang="en-US" sz="2400" dirty="0" err="1">
                <a:solidFill>
                  <a:prstClr val="black"/>
                </a:solidFill>
              </a:rPr>
              <a:t>Pemanfaatan</a:t>
            </a:r>
            <a:r>
              <a:rPr lang="en-US" sz="2400" dirty="0">
                <a:solidFill>
                  <a:prstClr val="black"/>
                </a:solidFill>
              </a:rPr>
              <a:t> Peta </a:t>
            </a:r>
            <a:r>
              <a:rPr lang="en-US" sz="2400" dirty="0" err="1">
                <a:solidFill>
                  <a:prstClr val="black"/>
                </a:solidFill>
              </a:rPr>
              <a:t>Mutu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untuk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Perencanaan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Pelatihan</a:t>
            </a:r>
            <a:r>
              <a:rPr lang="en-US" sz="2400" dirty="0">
                <a:solidFill>
                  <a:prstClr val="black"/>
                </a:solidFill>
              </a:rPr>
              <a:t> Guru</a:t>
            </a:r>
          </a:p>
        </p:txBody>
      </p:sp>
      <p:cxnSp>
        <p:nvCxnSpPr>
          <p:cNvPr id="42" name="Straight Arrow Connector 41"/>
          <p:cNvCxnSpPr>
            <a:stCxn id="41" idx="3"/>
            <a:endCxn id="48" idx="2"/>
          </p:cNvCxnSpPr>
          <p:nvPr/>
        </p:nvCxnSpPr>
        <p:spPr>
          <a:xfrm flipV="1">
            <a:off x="5897219" y="1832163"/>
            <a:ext cx="685821" cy="21609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017095" y="1116582"/>
            <a:ext cx="1131889" cy="7155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/>
              <a:t>Fokus</a:t>
            </a:r>
            <a:r>
              <a:rPr lang="en-US" sz="1350" dirty="0"/>
              <a:t> </a:t>
            </a:r>
            <a:r>
              <a:rPr lang="en-US" sz="1350" dirty="0" err="1"/>
              <a:t>Materi</a:t>
            </a:r>
            <a:r>
              <a:rPr lang="en-US" sz="1350" dirty="0"/>
              <a:t> </a:t>
            </a:r>
            <a:r>
              <a:rPr lang="en-US" sz="1350" dirty="0" err="1"/>
              <a:t>Pelatihan</a:t>
            </a:r>
            <a:r>
              <a:rPr lang="en-US" sz="1350" dirty="0"/>
              <a:t>  Guru</a:t>
            </a:r>
          </a:p>
        </p:txBody>
      </p:sp>
      <p:cxnSp>
        <p:nvCxnSpPr>
          <p:cNvPr id="49" name="Straight Arrow Connector 48"/>
          <p:cNvCxnSpPr>
            <a:endCxn id="48" idx="2"/>
          </p:cNvCxnSpPr>
          <p:nvPr/>
        </p:nvCxnSpPr>
        <p:spPr>
          <a:xfrm flipV="1">
            <a:off x="5897217" y="1832162"/>
            <a:ext cx="685822" cy="144784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7" idx="3"/>
            <a:endCxn id="48" idx="2"/>
          </p:cNvCxnSpPr>
          <p:nvPr/>
        </p:nvCxnSpPr>
        <p:spPr>
          <a:xfrm flipV="1">
            <a:off x="5897217" y="1832163"/>
            <a:ext cx="685822" cy="4121889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1706868" y="1103468"/>
          <a:ext cx="4086184" cy="5498333"/>
        </p:xfrm>
        <a:graphic>
          <a:graphicData uri="http://schemas.openxmlformats.org/drawingml/2006/table">
            <a:tbl>
              <a:tblPr/>
              <a:tblGrid>
                <a:gridCol w="455145"/>
                <a:gridCol w="3043731"/>
                <a:gridCol w="293654"/>
                <a:gridCol w="293654"/>
              </a:tblGrid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kode</a:t>
                      </a:r>
                      <a:endParaRPr lang="en-US" sz="9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Standar</a:t>
                      </a:r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9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indikator</a:t>
                      </a:r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/Sub </a:t>
                      </a:r>
                      <a:r>
                        <a:rPr lang="en-US" sz="9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Indikator</a:t>
                      </a:r>
                      <a:endParaRPr lang="en-US" sz="9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2016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2017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055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Proses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3.1.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merencanakan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proses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pembelajaran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sesuai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ketentuan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5.6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3.1.1.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Mengacu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pada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silabus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yang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telah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dikembangkan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4.0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3.1.2.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Mengarah pada pencapaian kompetensi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3.1.3.</a:t>
                      </a:r>
                    </a:p>
                  </a:txBody>
                  <a:tcPr marL="9409" marR="9409" marT="940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Menyusun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dokumen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rencana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dengan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lengkap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sistematis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3.1.4.</a:t>
                      </a:r>
                    </a:p>
                  </a:txBody>
                  <a:tcPr marL="9409" marR="9409" marT="940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Mendapatkan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evaluasi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dari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kepala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pengawas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5.8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Proses pembelajaran dilaksanakan dengan tepat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5.3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6.6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3.2.1.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Membentuk rombongan belajar dengan jumlah siswa sesuai ketentuan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6.8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282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3.2.10.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Menerapkan prinsip bahwa siapa saja adalah guru, siapa saja adalah siswa, dan di mana saja adalah kelas.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6.8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3.2.11.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Mengakui atas perbedaan individual dan latar belakang budaya siswa.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2.8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6.5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3.2.12.</a:t>
                      </a:r>
                    </a:p>
                  </a:txBody>
                  <a:tcPr marL="9409" marR="9409" marT="940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Menerapkan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metode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pembelajaran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sesuai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karakteristik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siswa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282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3.2.13.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Memanfaatkan media pembelajaran dalam meningkatkan efisiensi dan efektivitas pembelajaran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2.6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6.4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3.2.14.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Menggunakan aneka sumber belajar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5.6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6.9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3.2.15.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Mengelola kelas saat menutup pembelajaran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4.4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6.9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3.2.2.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Mengelola kelas sebelum memulai pembelajaran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6.2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6.4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3.2.3.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Mendorong siswa mencari tahu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2.9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6.7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3.2.4.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Mengarahkan pada penggunaan pendekatan ilmiah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6.1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6.7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3.2.5.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Melakukan pembelajaran berbasis kompetensi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6.5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6.8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3.2.6.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Memberikan pembelajaran terpadu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6.4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6.8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3.2.7.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Melaksanakan pembelajaran dengan jawaban yang kebenarannya multi dimensi;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6.1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6.6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3.2.8.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Melaksanakan pembelajaran menuju pada keterampilan aplikatif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6.1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6.6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3.2.9.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Mengutamakan  pemberdayaan siswa sebagai pembelajar sepanjang hayat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6.2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6.7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3.3.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Pengawasan dan penilaian otentik dilakukan dalam proses pembelajaran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6.0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3.3.1.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Melakukan penilaian otentik secara komprehensif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6.5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3.3.2.</a:t>
                      </a:r>
                    </a:p>
                  </a:txBody>
                  <a:tcPr marL="9409" marR="9409" marT="940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Memanfaatkan hasil penilaian otentik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5.3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3.3.3.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Melakukan pemantauan proses pembelajaran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3.8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6.8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3.3.4.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Melakukan supervisi proses pembelajaran kepada guru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6.0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3.3.5.</a:t>
                      </a:r>
                    </a:p>
                  </a:txBody>
                  <a:tcPr marL="9409" marR="9409" marT="940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Mengevaluasi proses pembelajaran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5.7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5.6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41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3.3.6.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Menindaklanjuti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hasil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pengawasan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proses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pembelajaran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5.1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5.9 </a:t>
                      </a:r>
                    </a:p>
                  </a:txBody>
                  <a:tcPr marL="9409" marR="9409" marT="940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cxnSp>
        <p:nvCxnSpPr>
          <p:cNvPr id="39" name="Straight Arrow Connector 38"/>
          <p:cNvCxnSpPr>
            <a:stCxn id="38" idx="3"/>
            <a:endCxn id="48" idx="2"/>
          </p:cNvCxnSpPr>
          <p:nvPr/>
        </p:nvCxnSpPr>
        <p:spPr>
          <a:xfrm flipV="1">
            <a:off x="5929297" y="1832162"/>
            <a:ext cx="653742" cy="452695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6978072" y="2680040"/>
          <a:ext cx="3617842" cy="3921760"/>
        </p:xfrm>
        <a:graphic>
          <a:graphicData uri="http://schemas.openxmlformats.org/drawingml/2006/table">
            <a:tbl>
              <a:tblPr/>
              <a:tblGrid>
                <a:gridCol w="295765"/>
                <a:gridCol w="2719983"/>
                <a:gridCol w="301047"/>
                <a:gridCol w="301047"/>
              </a:tblGrid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kode</a:t>
                      </a:r>
                      <a:endParaRPr lang="en-US" sz="9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Standar</a:t>
                      </a:r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9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indikator</a:t>
                      </a:r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/Sub </a:t>
                      </a:r>
                      <a:r>
                        <a:rPr lang="en-US" sz="9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Indikator</a:t>
                      </a:r>
                      <a:endParaRPr lang="en-US" sz="9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2016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2017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Penilaian Pendidikan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Aspek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penilaian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sesuai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ranah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kompetensi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4.1.1.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Mencakup ranah sikap, pengetahuan dan keterampilan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4.1.2.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bentuk pelaporan sesuai dengan ranah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4.2.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Teknik penilaian obyektif dan akuntabel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4.4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4.2.1.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Menggunakan jenis teknik penilaian yang obyektif dan akuntabel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4.2.2.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perangkat teknik penilaian lengkap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4.1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4.3.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Penilaian pendidikan ditindaklanjuti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4.3.1.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Menindaklanjuti hasil pelaporan penilaian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4.3.2.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Melakukan pelaporan penilaian secara periodik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4.4.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Instrumen penilaian menyesuaikan aspek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4.4.1.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Menggunakan instrumen penilaian aspek sikap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4.1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5.1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4.4.2.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Menggunakan instrumen penilaian aspek pengetahuan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4.5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4.4.3.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Menggunakan instrumen penilaian aspek keterampilan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4.1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4.5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4.5.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Penilaian dilakukan mengikuti prosedur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4.5.1.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Melakukan penilaian berdasarkan penyelenggara sesuai prosedur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4.5.2.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Melakukan penilaian berdasarkan ranah sesuai prosedur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5.6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4.5.3.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Menentukan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kelulusan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siswa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berdasarkan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pertimbangan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yang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sesuai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cxnSp>
        <p:nvCxnSpPr>
          <p:cNvPr id="60" name="Straight Arrow Connector 59"/>
          <p:cNvCxnSpPr>
            <a:endCxn id="48" idx="2"/>
          </p:cNvCxnSpPr>
          <p:nvPr/>
        </p:nvCxnSpPr>
        <p:spPr>
          <a:xfrm flipH="1" flipV="1">
            <a:off x="6583040" y="1832163"/>
            <a:ext cx="278723" cy="1765219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48" idx="2"/>
          </p:cNvCxnSpPr>
          <p:nvPr/>
        </p:nvCxnSpPr>
        <p:spPr>
          <a:xfrm flipH="1" flipV="1">
            <a:off x="6583040" y="1832162"/>
            <a:ext cx="278723" cy="240185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48" idx="2"/>
          </p:cNvCxnSpPr>
          <p:nvPr/>
        </p:nvCxnSpPr>
        <p:spPr>
          <a:xfrm flipH="1" flipV="1">
            <a:off x="6583040" y="1832162"/>
            <a:ext cx="278723" cy="290885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endCxn id="48" idx="2"/>
          </p:cNvCxnSpPr>
          <p:nvPr/>
        </p:nvCxnSpPr>
        <p:spPr>
          <a:xfrm flipH="1" flipV="1">
            <a:off x="6583040" y="1832162"/>
            <a:ext cx="278723" cy="361462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55" idx="1"/>
            <a:endCxn id="48" idx="2"/>
          </p:cNvCxnSpPr>
          <p:nvPr/>
        </p:nvCxnSpPr>
        <p:spPr>
          <a:xfrm flipH="1" flipV="1">
            <a:off x="6583040" y="1832162"/>
            <a:ext cx="278723" cy="464797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0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524001" y="653863"/>
            <a:ext cx="8783849" cy="19854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</a:rPr>
              <a:t>5. </a:t>
            </a:r>
            <a:r>
              <a:rPr lang="en-US" sz="2400" dirty="0" err="1">
                <a:solidFill>
                  <a:prstClr val="black"/>
                </a:solidFill>
              </a:rPr>
              <a:t>Pemanfaatan</a:t>
            </a:r>
            <a:r>
              <a:rPr lang="en-US" sz="2400" dirty="0">
                <a:solidFill>
                  <a:prstClr val="black"/>
                </a:solidFill>
              </a:rPr>
              <a:t> Peta </a:t>
            </a:r>
            <a:r>
              <a:rPr lang="en-US" sz="2400" dirty="0" err="1">
                <a:solidFill>
                  <a:prstClr val="black"/>
                </a:solidFill>
              </a:rPr>
              <a:t>Mutu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untuk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Perencanaan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Pelatihan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Kepala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Sekolah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dan</a:t>
            </a:r>
            <a:r>
              <a:rPr lang="en-US" sz="2400" dirty="0">
                <a:solidFill>
                  <a:prstClr val="black"/>
                </a:solidFill>
              </a:rPr>
              <a:t> Tenaga </a:t>
            </a:r>
            <a:r>
              <a:rPr lang="en-US" sz="2400" dirty="0" err="1">
                <a:solidFill>
                  <a:prstClr val="black"/>
                </a:solidFill>
              </a:rPr>
              <a:t>Kependidikan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42" name="Straight Arrow Connector 41"/>
          <p:cNvCxnSpPr>
            <a:stCxn id="2" idx="3"/>
            <a:endCxn id="48" idx="1"/>
          </p:cNvCxnSpPr>
          <p:nvPr/>
        </p:nvCxnSpPr>
        <p:spPr>
          <a:xfrm flipV="1">
            <a:off x="6103406" y="2778054"/>
            <a:ext cx="1819639" cy="298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923045" y="2420264"/>
            <a:ext cx="2507721" cy="715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 err="1"/>
              <a:t>Fokus</a:t>
            </a:r>
            <a:r>
              <a:rPr lang="en-US" sz="1350" dirty="0"/>
              <a:t> </a:t>
            </a:r>
            <a:r>
              <a:rPr lang="en-US" sz="1350" dirty="0" err="1"/>
              <a:t>Materi</a:t>
            </a:r>
            <a:r>
              <a:rPr lang="en-US" sz="1350" dirty="0"/>
              <a:t> </a:t>
            </a:r>
            <a:r>
              <a:rPr lang="en-US" sz="1350" dirty="0" err="1"/>
              <a:t>Pelatihan</a:t>
            </a:r>
            <a:r>
              <a:rPr lang="en-US" sz="1350" dirty="0"/>
              <a:t>  </a:t>
            </a:r>
            <a:r>
              <a:rPr lang="en-US" sz="1350" dirty="0" err="1"/>
              <a:t>Kepala</a:t>
            </a:r>
            <a:r>
              <a:rPr lang="en-US" sz="1350" dirty="0"/>
              <a:t> </a:t>
            </a:r>
            <a:r>
              <a:rPr lang="en-US" sz="1350" dirty="0" err="1"/>
              <a:t>Sekolah</a:t>
            </a:r>
            <a:r>
              <a:rPr lang="en-US" sz="1350" dirty="0"/>
              <a:t>, Tenaga </a:t>
            </a:r>
            <a:r>
              <a:rPr lang="en-US" sz="1350" dirty="0" err="1"/>
              <a:t>Kependidikan</a:t>
            </a:r>
            <a:r>
              <a:rPr lang="en-US" sz="1350" dirty="0"/>
              <a:t>, </a:t>
            </a:r>
            <a:r>
              <a:rPr lang="en-US" sz="1350" dirty="0" err="1"/>
              <a:t>dan</a:t>
            </a:r>
            <a:r>
              <a:rPr lang="en-US" sz="1350" dirty="0"/>
              <a:t> </a:t>
            </a:r>
            <a:r>
              <a:rPr lang="en-US" sz="1350" dirty="0" err="1"/>
              <a:t>Pengawas</a:t>
            </a:r>
            <a:r>
              <a:rPr lang="en-US" sz="1350" dirty="0"/>
              <a:t> </a:t>
            </a:r>
            <a:r>
              <a:rPr lang="en-US" sz="1350" dirty="0" err="1"/>
              <a:t>Sekolah</a:t>
            </a:r>
            <a:endParaRPr lang="en-US" sz="1350" dirty="0"/>
          </a:p>
        </p:txBody>
      </p:sp>
      <p:cxnSp>
        <p:nvCxnSpPr>
          <p:cNvPr id="49" name="Straight Arrow Connector 48"/>
          <p:cNvCxnSpPr>
            <a:stCxn id="16" idx="3"/>
            <a:endCxn id="48" idx="1"/>
          </p:cNvCxnSpPr>
          <p:nvPr/>
        </p:nvCxnSpPr>
        <p:spPr>
          <a:xfrm flipV="1">
            <a:off x="6103406" y="2778054"/>
            <a:ext cx="1819639" cy="18504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7" idx="3"/>
            <a:endCxn id="48" idx="1"/>
          </p:cNvCxnSpPr>
          <p:nvPr/>
        </p:nvCxnSpPr>
        <p:spPr>
          <a:xfrm flipV="1">
            <a:off x="6103406" y="2778054"/>
            <a:ext cx="1819639" cy="2788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1897796" y="1351250"/>
          <a:ext cx="4227449" cy="5306060"/>
        </p:xfrm>
        <a:graphic>
          <a:graphicData uri="http://schemas.openxmlformats.org/drawingml/2006/table">
            <a:tbl>
              <a:tblPr/>
              <a:tblGrid>
                <a:gridCol w="508778"/>
                <a:gridCol w="2873896"/>
                <a:gridCol w="459444"/>
                <a:gridCol w="385331"/>
              </a:tblGrid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kode</a:t>
                      </a:r>
                      <a:endParaRPr lang="en-US" sz="11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Standar</a:t>
                      </a:r>
                      <a:r>
                        <a:rPr lang="en-US" sz="11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en-US" sz="11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indikator</a:t>
                      </a:r>
                      <a:r>
                        <a:rPr lang="en-US" sz="11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/Sub </a:t>
                      </a:r>
                      <a:r>
                        <a:rPr lang="en-US" sz="1100" b="1" i="0" u="none" strike="noStrike" dirty="0" err="1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Indikator</a:t>
                      </a:r>
                      <a:endParaRPr lang="en-US" sz="1100" b="1" i="0" u="none" strike="noStrike" dirty="0">
                        <a:solidFill>
                          <a:srgbClr val="10253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2016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2017</a:t>
                      </a:r>
                    </a:p>
                  </a:txBody>
                  <a:tcPr marL="12700" marR="12700" marT="127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Pengelolaan Pendidikan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5.3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7.1.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 melakukan perencanaan pengelolaan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7.1.1.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visi, misi, dan tujuan yang jelas sesuai ketentuan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5.1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6.2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7.1.2.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Mengembangkan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rencana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kerja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ruang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lingkup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sesuai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ketentuan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4.0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5.3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7.1.3.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Melibatkan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pemangku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kepentingan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dalam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perencanaan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pengelolaan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3.4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7.2.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Program pengelolaan dilaksanakan sesuai ketentuan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7.2.1.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pedoman pengelolaan sekolah lengkap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7.2.2.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Menyelenggarakan kegiatan layanan kesiswaan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5.8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7.0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7.2.3.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Meningkatkan dayaguna pendidik dan tenaga kependidikan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6.6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7.2.4.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Melaksanakan kegiatan evaluasi diri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6.1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7.2.5.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Membangun kemitraan dan melibatkan peran serta masyarakat serta lembaga lain yang relevan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4.0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7.2.6.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Melaksanakan pengelolaan bidang kurikulum dan kegiatan pembelajaran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3.9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3.4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7.3.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Kepala sekolah berkinerja baik dalam melaksanakan tugas kepemimpinan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4.5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3.6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7.3.1.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Berkepribadian dan bersosialisasi dengan baik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3.1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3.1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7.3.3.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Mengembangkan sekolah dengan baik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3.2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3.2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7.3.5.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Berjiwa kewirausahaan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5.8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5.8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7.3.6.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Melakukan supervisi dengan baik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5.8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5.8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7.4.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 mengelola sistem informasi manajemen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6.6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5.8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7.4.1.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Memiliki sistem informasi manajemen sesuai ketentuan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6.6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5.8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768945" y="2607881"/>
            <a:ext cx="334461" cy="400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68945" y="4233877"/>
            <a:ext cx="334461" cy="789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68945" y="5366261"/>
            <a:ext cx="334461" cy="400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27216" y="1159063"/>
          <a:ext cx="3916407" cy="4547840"/>
        </p:xfrm>
        <a:graphic>
          <a:graphicData uri="http://schemas.openxmlformats.org/drawingml/2006/table">
            <a:tbl>
              <a:tblPr/>
              <a:tblGrid>
                <a:gridCol w="320174"/>
                <a:gridCol w="2944451"/>
                <a:gridCol w="325891"/>
                <a:gridCol w="325891"/>
              </a:tblGrid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kode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Standar/indikator/Sub Indikator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2016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10253F"/>
                          </a:solidFill>
                          <a:effectLst/>
                          <a:latin typeface="Calibri" charset="0"/>
                        </a:rPr>
                        <a:t>2017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CAPAIAN SNP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Kompetensi Lulusan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6.1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6.4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Lulusan memiliki kompetensi pada dimensi sikap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6.9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53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Lulusan memiliki kompetensi pada dimensi pengetahuan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53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Lulusan memiliki kompetensi pada dimensi keterampilan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Isi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3.8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3453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Perangkat pembelajaran sesuai rumusan kompetensi lulusan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3.9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3453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Kurikulum Tingkat Satuan Pendidikan dikembangkan sesuai prosedur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1.9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melaksanakan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kurikulum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sesuai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ketentuan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Proses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3453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Sekolah merencanakan proses pembelajaran sesuai ketentuan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Proses pembelajaran dilaksanakan dengan tepat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3453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Pengawasan dan penilaian otentik dilakukan dalam proses pembelajaran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4.8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Standar Penilaian Pendidikan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4.6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4.1.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Aspek penilaian sesuai ranah kompetensi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5.5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4.2.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Teknik penilaian obyektif dan akuntabel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4.4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4.3.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Penilaian pendidikan ditindaklanjuti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6.3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4.4.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Instrumen penilaian menyesuaikan aspek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5.0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6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4.5.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Penilaian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dilakukan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mengikuti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prosedur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4.7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5.2 </a:t>
                      </a:r>
                    </a:p>
                  </a:txBody>
                  <a:tcPr marL="7619" marR="7619" marT="7619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555466" y="431061"/>
            <a:ext cx="8735671" cy="52454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6. </a:t>
            </a:r>
            <a:r>
              <a:rPr lang="en-US" sz="2400" dirty="0" err="1"/>
              <a:t>Mencari</a:t>
            </a:r>
            <a:r>
              <a:rPr lang="en-US" sz="2400" dirty="0"/>
              <a:t> </a:t>
            </a:r>
            <a:r>
              <a:rPr lang="en-US" sz="2400" dirty="0" err="1"/>
              <a:t>akar</a:t>
            </a:r>
            <a:r>
              <a:rPr lang="en-US" sz="2400" dirty="0"/>
              <a:t> </a:t>
            </a:r>
            <a:r>
              <a:rPr lang="en-US" sz="2400" dirty="0" err="1"/>
              <a:t>permasalahan</a:t>
            </a:r>
            <a:r>
              <a:rPr lang="en-US" sz="2400" dirty="0"/>
              <a:t> </a:t>
            </a:r>
            <a:r>
              <a:rPr lang="en-US" sz="2400" dirty="0" err="1"/>
              <a:t>Capaian</a:t>
            </a:r>
            <a:r>
              <a:rPr lang="en-US" sz="2400" dirty="0"/>
              <a:t> UN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89884" y="2738284"/>
            <a:ext cx="353738" cy="3248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309934" y="3402311"/>
            <a:ext cx="353738" cy="208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305923" y="5323359"/>
            <a:ext cx="353738" cy="208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305064" y="5527041"/>
            <a:ext cx="353738" cy="208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297899" y="4981612"/>
            <a:ext cx="353738" cy="208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297903" y="1874309"/>
            <a:ext cx="353738" cy="3248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17106" y="3946358"/>
            <a:ext cx="169148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AKAR MASALAH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823292" y="1243935"/>
            <a:ext cx="112723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MASALAH</a:t>
            </a:r>
          </a:p>
        </p:txBody>
      </p:sp>
      <p:cxnSp>
        <p:nvCxnSpPr>
          <p:cNvPr id="15" name="Straight Connector 14"/>
          <p:cNvCxnSpPr>
            <a:endCxn id="63" idx="1"/>
          </p:cNvCxnSpPr>
          <p:nvPr/>
        </p:nvCxnSpPr>
        <p:spPr>
          <a:xfrm>
            <a:off x="5659662" y="1419725"/>
            <a:ext cx="1163631" cy="8877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40" idx="3"/>
            <a:endCxn id="3" idx="1"/>
          </p:cNvCxnSpPr>
          <p:nvPr/>
        </p:nvCxnSpPr>
        <p:spPr>
          <a:xfrm>
            <a:off x="5643623" y="2900710"/>
            <a:ext cx="873483" cy="1230314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44" idx="3"/>
            <a:endCxn id="3" idx="1"/>
          </p:cNvCxnSpPr>
          <p:nvPr/>
        </p:nvCxnSpPr>
        <p:spPr>
          <a:xfrm>
            <a:off x="5663673" y="3506586"/>
            <a:ext cx="853433" cy="624439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60" idx="3"/>
            <a:endCxn id="3" idx="1"/>
          </p:cNvCxnSpPr>
          <p:nvPr/>
        </p:nvCxnSpPr>
        <p:spPr>
          <a:xfrm flipV="1">
            <a:off x="5651637" y="4131024"/>
            <a:ext cx="865468" cy="954862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54" idx="3"/>
            <a:endCxn id="3" idx="1"/>
          </p:cNvCxnSpPr>
          <p:nvPr/>
        </p:nvCxnSpPr>
        <p:spPr>
          <a:xfrm flipV="1">
            <a:off x="5659661" y="4131025"/>
            <a:ext cx="857444" cy="1296609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8" idx="3"/>
            <a:endCxn id="3" idx="1"/>
          </p:cNvCxnSpPr>
          <p:nvPr/>
        </p:nvCxnSpPr>
        <p:spPr>
          <a:xfrm flipV="1">
            <a:off x="5658803" y="4131025"/>
            <a:ext cx="858303" cy="1500291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63" idx="2"/>
            <a:endCxn id="3" idx="0"/>
          </p:cNvCxnSpPr>
          <p:nvPr/>
        </p:nvCxnSpPr>
        <p:spPr>
          <a:xfrm flipH="1">
            <a:off x="7362850" y="1613268"/>
            <a:ext cx="24058" cy="2333091"/>
          </a:xfrm>
          <a:prstGeom prst="line">
            <a:avLst/>
          </a:prstGeom>
          <a:ln w="952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2" idx="3"/>
            <a:endCxn id="3" idx="1"/>
          </p:cNvCxnSpPr>
          <p:nvPr/>
        </p:nvCxnSpPr>
        <p:spPr>
          <a:xfrm>
            <a:off x="5651641" y="2036736"/>
            <a:ext cx="865464" cy="2094289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36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 txBox="1">
            <a:spLocks/>
          </p:cNvSpPr>
          <p:nvPr/>
        </p:nvSpPr>
        <p:spPr>
          <a:xfrm>
            <a:off x="1524001" y="248786"/>
            <a:ext cx="9143999" cy="5121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cap="none" dirty="0" err="1">
                <a:solidFill>
                  <a:schemeClr val="tx1"/>
                </a:solidFill>
              </a:rPr>
              <a:t>Mencari</a:t>
            </a:r>
            <a:r>
              <a:rPr lang="en-US" sz="2400" cap="none" dirty="0">
                <a:solidFill>
                  <a:schemeClr val="tx1"/>
                </a:solidFill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</a:rPr>
              <a:t>akar</a:t>
            </a:r>
            <a:r>
              <a:rPr lang="en-US" sz="2400" cap="none" dirty="0">
                <a:solidFill>
                  <a:schemeClr val="tx1"/>
                </a:solidFill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</a:rPr>
              <a:t>permasalahan</a:t>
            </a:r>
            <a:r>
              <a:rPr lang="en-US" sz="2400" cap="none" dirty="0">
                <a:solidFill>
                  <a:schemeClr val="tx1"/>
                </a:solidFill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</a:rPr>
              <a:t>Capaian</a:t>
            </a:r>
            <a:r>
              <a:rPr lang="en-US" sz="2400" cap="none" dirty="0">
                <a:solidFill>
                  <a:schemeClr val="tx1"/>
                </a:solidFill>
              </a:rPr>
              <a:t> UN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02722" y="1404885"/>
            <a:ext cx="7386559" cy="4800462"/>
            <a:chOff x="1816489" y="1404885"/>
            <a:chExt cx="7386559" cy="4800462"/>
          </a:xfrm>
        </p:grpSpPr>
        <p:sp>
          <p:nvSpPr>
            <p:cNvPr id="112" name="Rectangle 111"/>
            <p:cNvSpPr/>
            <p:nvPr/>
          </p:nvSpPr>
          <p:spPr>
            <a:xfrm>
              <a:off x="4350434" y="1407417"/>
              <a:ext cx="2078501" cy="38242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882620" y="3295719"/>
              <a:ext cx="111838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Hasil</a:t>
              </a:r>
              <a:r>
                <a:rPr lang="en-US" sz="1500" dirty="0"/>
                <a:t> </a:t>
              </a:r>
              <a:r>
                <a:rPr lang="en-US" sz="1500" dirty="0" err="1"/>
                <a:t>Ujian</a:t>
              </a:r>
              <a:r>
                <a:rPr lang="en-US" sz="1500" dirty="0"/>
                <a:t> Nasional </a:t>
              </a:r>
            </a:p>
            <a:p>
              <a:r>
                <a:rPr lang="en-US" sz="1500" dirty="0">
                  <a:solidFill>
                    <a:srgbClr val="C00000"/>
                  </a:solidFill>
                </a:rPr>
                <a:t>RENDAH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98144" y="5282017"/>
              <a:ext cx="19307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Guru </a:t>
              </a:r>
              <a:r>
                <a:rPr lang="en-US" sz="1350" dirty="0" err="1"/>
                <a:t>Tidak</a:t>
              </a:r>
              <a:r>
                <a:rPr lang="en-US" sz="1350" dirty="0"/>
                <a:t> </a:t>
              </a:r>
              <a:r>
                <a:rPr lang="en-US" sz="1350" dirty="0" err="1"/>
                <a:t>Mampu</a:t>
              </a:r>
              <a:r>
                <a:rPr lang="en-US" sz="1350" dirty="0"/>
                <a:t> </a:t>
              </a:r>
              <a:r>
                <a:rPr lang="en-US" sz="1350" dirty="0" err="1"/>
                <a:t>membuat</a:t>
              </a:r>
              <a:r>
                <a:rPr lang="en-US" sz="1350" dirty="0"/>
                <a:t> </a:t>
              </a:r>
              <a:r>
                <a:rPr lang="en-US" sz="1350" dirty="0" err="1"/>
                <a:t>soal</a:t>
              </a:r>
              <a:r>
                <a:rPr lang="en-US" sz="1350" dirty="0"/>
                <a:t> </a:t>
              </a:r>
              <a:r>
                <a:rPr lang="en-US" sz="1350" dirty="0" err="1"/>
                <a:t>sesuai</a:t>
              </a:r>
              <a:r>
                <a:rPr lang="en-US" sz="1350" dirty="0"/>
                <a:t> </a:t>
              </a:r>
              <a:r>
                <a:rPr lang="en-US" sz="1350" dirty="0" err="1"/>
                <a:t>muatan</a:t>
              </a:r>
              <a:r>
                <a:rPr lang="en-US" sz="1350" dirty="0"/>
                <a:t>/</a:t>
              </a:r>
              <a:r>
                <a:rPr lang="en-US" sz="1350" dirty="0" err="1"/>
                <a:t>kisi-kisi</a:t>
              </a:r>
              <a:r>
                <a:rPr lang="en-US" sz="1350" dirty="0"/>
                <a:t> KI/KD UN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816490" y="5489767"/>
              <a:ext cx="193079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charset="0"/>
                <a:buChar char="•"/>
              </a:pPr>
              <a:r>
                <a:rPr lang="en-US" sz="1350" dirty="0" err="1"/>
                <a:t>Pelatihan</a:t>
              </a:r>
              <a:r>
                <a:rPr lang="en-US" sz="1350" dirty="0"/>
                <a:t> </a:t>
              </a:r>
              <a:r>
                <a:rPr lang="en-US" sz="1350" dirty="0" err="1"/>
                <a:t>pengembangan</a:t>
              </a:r>
              <a:r>
                <a:rPr lang="en-US" sz="1350" dirty="0"/>
                <a:t> </a:t>
              </a:r>
              <a:r>
                <a:rPr lang="en-US" sz="1350" dirty="0" err="1"/>
                <a:t>Soal</a:t>
              </a:r>
              <a:endParaRPr lang="en-US" sz="1350" dirty="0"/>
            </a:p>
          </p:txBody>
        </p:sp>
        <p:cxnSp>
          <p:nvCxnSpPr>
            <p:cNvPr id="69" name="Curved Connector 68"/>
            <p:cNvCxnSpPr>
              <a:stCxn id="60" idx="3"/>
              <a:endCxn id="2" idx="2"/>
            </p:cNvCxnSpPr>
            <p:nvPr/>
          </p:nvCxnSpPr>
          <p:spPr>
            <a:xfrm flipV="1">
              <a:off x="6428936" y="4080549"/>
              <a:ext cx="1012875" cy="1663133"/>
            </a:xfrm>
            <a:prstGeom prst="curvedConnector2">
              <a:avLst/>
            </a:prstGeom>
            <a:ln w="571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/>
            <p:cNvGrpSpPr/>
            <p:nvPr/>
          </p:nvGrpSpPr>
          <p:grpSpPr>
            <a:xfrm>
              <a:off x="1816492" y="1405719"/>
              <a:ext cx="5625319" cy="1890000"/>
              <a:chOff x="897988" y="960691"/>
              <a:chExt cx="7500425" cy="252000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4473527" y="960691"/>
                <a:ext cx="2574384" cy="1231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350" dirty="0"/>
                  <a:t>Kurikulum </a:t>
                </a:r>
                <a:r>
                  <a:rPr lang="en-US" sz="1350" dirty="0" err="1"/>
                  <a:t>Tidak</a:t>
                </a:r>
                <a:r>
                  <a:rPr lang="en-US" sz="1350" dirty="0"/>
                  <a:t> </a:t>
                </a:r>
                <a:r>
                  <a:rPr lang="id-ID" sz="1350" dirty="0"/>
                  <a:t>dikembangkan sesuai ketentuan</a:t>
                </a:r>
              </a:p>
              <a:p>
                <a:endParaRPr lang="en-US" sz="135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897988" y="1376190"/>
                <a:ext cx="227896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charset="0"/>
                  <a:buChar char="•"/>
                </a:pPr>
                <a:r>
                  <a:rPr lang="en-US" sz="1350" dirty="0" err="1"/>
                  <a:t>Revisi</a:t>
                </a:r>
                <a:r>
                  <a:rPr lang="en-US" sz="1350" dirty="0"/>
                  <a:t> KTSP</a:t>
                </a:r>
              </a:p>
            </p:txBody>
          </p:sp>
          <p:cxnSp>
            <p:nvCxnSpPr>
              <p:cNvPr id="85" name="Curved Connector 84"/>
              <p:cNvCxnSpPr>
                <a:stCxn id="3" idx="3"/>
                <a:endCxn id="2" idx="0"/>
              </p:cNvCxnSpPr>
              <p:nvPr/>
            </p:nvCxnSpPr>
            <p:spPr>
              <a:xfrm>
                <a:off x="7047910" y="1576245"/>
                <a:ext cx="1350503" cy="1904447"/>
              </a:xfrm>
              <a:prstGeom prst="curvedConnector2">
                <a:avLst/>
              </a:prstGeom>
              <a:ln w="5715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urved Connector 88"/>
              <p:cNvCxnSpPr>
                <a:stCxn id="62" idx="3"/>
                <a:endCxn id="3" idx="1"/>
              </p:cNvCxnSpPr>
              <p:nvPr/>
            </p:nvCxnSpPr>
            <p:spPr>
              <a:xfrm>
                <a:off x="3176953" y="1576245"/>
                <a:ext cx="1296573" cy="0"/>
              </a:xfrm>
              <a:prstGeom prst="straightConnector1">
                <a:avLst/>
              </a:prstGeom>
              <a:ln w="5715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/>
            <p:cNvGrpSpPr/>
            <p:nvPr/>
          </p:nvGrpSpPr>
          <p:grpSpPr>
            <a:xfrm>
              <a:off x="1816489" y="2140252"/>
              <a:ext cx="5625322" cy="1155467"/>
              <a:chOff x="897984" y="1799877"/>
              <a:chExt cx="7500429" cy="1540623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4473523" y="1938377"/>
                <a:ext cx="2574388" cy="95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RPP </a:t>
                </a:r>
                <a:r>
                  <a:rPr lang="en-US" sz="1350" dirty="0" err="1"/>
                  <a:t>tidak</a:t>
                </a:r>
                <a:r>
                  <a:rPr lang="en-US" sz="1350" dirty="0"/>
                  <a:t> </a:t>
                </a:r>
                <a:r>
                  <a:rPr lang="id-ID" sz="1350" dirty="0"/>
                  <a:t>sesuai karateristik anak dan kontekstual</a:t>
                </a:r>
                <a:endParaRPr lang="en-US" sz="135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897984" y="1799877"/>
                <a:ext cx="2574389" cy="1231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charset="0"/>
                  <a:buChar char="•"/>
                </a:pPr>
                <a:r>
                  <a:rPr lang="en-US" sz="1350" dirty="0" err="1"/>
                  <a:t>Pelatihan</a:t>
                </a:r>
                <a:r>
                  <a:rPr lang="en-US" sz="1350" dirty="0"/>
                  <a:t> </a:t>
                </a:r>
                <a:r>
                  <a:rPr lang="en-US" sz="1350" dirty="0" err="1"/>
                  <a:t>penyusunan</a:t>
                </a:r>
                <a:r>
                  <a:rPr lang="en-US" sz="1350" dirty="0"/>
                  <a:t> RPP</a:t>
                </a: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1350" dirty="0" err="1"/>
                  <a:t>Supervisi</a:t>
                </a:r>
                <a:r>
                  <a:rPr lang="en-US" sz="1350" dirty="0"/>
                  <a:t> </a:t>
                </a:r>
                <a:r>
                  <a:rPr lang="en-US" sz="1350" dirty="0" err="1"/>
                  <a:t>penyusunan</a:t>
                </a:r>
                <a:r>
                  <a:rPr lang="en-US" sz="1350" dirty="0"/>
                  <a:t> RPP</a:t>
                </a:r>
              </a:p>
            </p:txBody>
          </p:sp>
          <p:cxnSp>
            <p:nvCxnSpPr>
              <p:cNvPr id="76" name="Curved Connector 75"/>
              <p:cNvCxnSpPr>
                <a:stCxn id="58" idx="3"/>
                <a:endCxn id="2" idx="0"/>
              </p:cNvCxnSpPr>
              <p:nvPr/>
            </p:nvCxnSpPr>
            <p:spPr>
              <a:xfrm>
                <a:off x="7047910" y="2415432"/>
                <a:ext cx="1350503" cy="925068"/>
              </a:xfrm>
              <a:prstGeom prst="curvedConnector2">
                <a:avLst/>
              </a:prstGeom>
              <a:ln w="5715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urved Connector 93"/>
              <p:cNvCxnSpPr>
                <a:stCxn id="63" idx="3"/>
                <a:endCxn id="58" idx="1"/>
              </p:cNvCxnSpPr>
              <p:nvPr/>
            </p:nvCxnSpPr>
            <p:spPr>
              <a:xfrm>
                <a:off x="3472373" y="2415430"/>
                <a:ext cx="1001149" cy="1"/>
              </a:xfrm>
              <a:prstGeom prst="straightConnector1">
                <a:avLst/>
              </a:prstGeom>
              <a:ln w="5715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/>
            <p:cNvGrpSpPr/>
            <p:nvPr/>
          </p:nvGrpSpPr>
          <p:grpSpPr>
            <a:xfrm>
              <a:off x="1816489" y="3018720"/>
              <a:ext cx="5066131" cy="1338828"/>
              <a:chOff x="897984" y="2971167"/>
              <a:chExt cx="6754841" cy="1785102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473522" y="3109667"/>
                <a:ext cx="2574389" cy="1508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Proses </a:t>
                </a:r>
                <a:r>
                  <a:rPr lang="en-US" sz="1350" dirty="0" err="1"/>
                  <a:t>pembelajaran</a:t>
                </a:r>
                <a:r>
                  <a:rPr lang="en-US" sz="1350" dirty="0"/>
                  <a:t> </a:t>
                </a:r>
                <a:r>
                  <a:rPr lang="en-US" sz="1350" dirty="0" err="1"/>
                  <a:t>tidak</a:t>
                </a:r>
                <a:r>
                  <a:rPr lang="en-US" sz="1350" dirty="0"/>
                  <a:t> </a:t>
                </a:r>
                <a:r>
                  <a:rPr lang="en-US" sz="1350" dirty="0" err="1"/>
                  <a:t>sesuai</a:t>
                </a:r>
                <a:r>
                  <a:rPr lang="en-US" sz="1350" dirty="0"/>
                  <a:t> </a:t>
                </a:r>
                <a:r>
                  <a:rPr lang="en-US" sz="1350" dirty="0" err="1"/>
                  <a:t>dengan</a:t>
                </a:r>
                <a:r>
                  <a:rPr lang="en-US" sz="1350" dirty="0"/>
                  <a:t> </a:t>
                </a:r>
                <a:r>
                  <a:rPr lang="en-US" sz="1350" dirty="0" err="1"/>
                  <a:t>muatan</a:t>
                </a:r>
                <a:r>
                  <a:rPr lang="en-US" sz="1350" dirty="0"/>
                  <a:t> yang </a:t>
                </a:r>
                <a:r>
                  <a:rPr lang="id-ID" sz="1350" dirty="0"/>
                  <a:t>harus</a:t>
                </a:r>
                <a:r>
                  <a:rPr lang="en-US" sz="1350" dirty="0"/>
                  <a:t> </a:t>
                </a:r>
                <a:r>
                  <a:rPr lang="en-US" sz="1350" dirty="0" err="1"/>
                  <a:t>disampaikan</a:t>
                </a:r>
                <a:r>
                  <a:rPr lang="en-US" sz="1350" dirty="0"/>
                  <a:t> (Isi, media </a:t>
                </a:r>
                <a:r>
                  <a:rPr lang="en-US" sz="1350" dirty="0" err="1"/>
                  <a:t>Belajar</a:t>
                </a:r>
                <a:r>
                  <a:rPr lang="en-US" sz="1350" dirty="0"/>
                  <a:t>, </a:t>
                </a:r>
                <a:r>
                  <a:rPr lang="en-US" sz="1350" dirty="0" err="1"/>
                  <a:t>Metode</a:t>
                </a:r>
                <a:r>
                  <a:rPr lang="en-US" sz="1350" dirty="0"/>
                  <a:t>, </a:t>
                </a:r>
                <a:r>
                  <a:rPr lang="en-US" sz="1350" dirty="0" err="1"/>
                  <a:t>dll</a:t>
                </a:r>
                <a:r>
                  <a:rPr lang="en-US" sz="1350" dirty="0"/>
                  <a:t>)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897984" y="2971167"/>
                <a:ext cx="2574389" cy="1785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charset="0"/>
                  <a:buChar char="•"/>
                </a:pPr>
                <a:r>
                  <a:rPr lang="en-US" sz="1350" dirty="0" err="1"/>
                  <a:t>Pelatihan</a:t>
                </a:r>
                <a:r>
                  <a:rPr lang="en-US" sz="1350" dirty="0"/>
                  <a:t> </a:t>
                </a:r>
                <a:r>
                  <a:rPr lang="en-US" sz="1350" dirty="0" err="1"/>
                  <a:t>teknik</a:t>
                </a:r>
                <a:r>
                  <a:rPr lang="en-US" sz="1350" dirty="0"/>
                  <a:t>, </a:t>
                </a:r>
                <a:r>
                  <a:rPr lang="en-US" sz="1350" dirty="0" err="1"/>
                  <a:t>metode</a:t>
                </a:r>
                <a:r>
                  <a:rPr lang="en-US" sz="1350" dirty="0"/>
                  <a:t> </a:t>
                </a:r>
                <a:r>
                  <a:rPr lang="en-US" sz="1350" dirty="0" err="1"/>
                  <a:t>pembelajaran</a:t>
                </a:r>
                <a:endParaRPr lang="en-US" sz="1350" dirty="0"/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1350" dirty="0" err="1"/>
                  <a:t>Studi</a:t>
                </a:r>
                <a:r>
                  <a:rPr lang="en-US" sz="1350" dirty="0"/>
                  <a:t> Banding/</a:t>
                </a:r>
                <a:r>
                  <a:rPr lang="en-US" sz="1350" dirty="0" err="1"/>
                  <a:t>Magang</a:t>
                </a:r>
                <a:endParaRPr lang="en-US" sz="1350" dirty="0"/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1350" dirty="0" err="1"/>
                  <a:t>Sarpras</a:t>
                </a:r>
                <a:r>
                  <a:rPr lang="en-US" sz="1350" dirty="0"/>
                  <a:t> </a:t>
                </a:r>
                <a:r>
                  <a:rPr lang="en-US" sz="1350" dirty="0" err="1"/>
                  <a:t>Pembelajaran</a:t>
                </a:r>
                <a:endParaRPr lang="en-US" sz="1350" dirty="0"/>
              </a:p>
            </p:txBody>
          </p:sp>
          <p:cxnSp>
            <p:nvCxnSpPr>
              <p:cNvPr id="73" name="Curved Connector 72"/>
              <p:cNvCxnSpPr>
                <a:stCxn id="59" idx="3"/>
                <a:endCxn id="2" idx="1"/>
              </p:cNvCxnSpPr>
              <p:nvPr/>
            </p:nvCxnSpPr>
            <p:spPr>
              <a:xfrm flipV="1">
                <a:off x="7047912" y="3863718"/>
                <a:ext cx="604913" cy="1"/>
              </a:xfrm>
              <a:prstGeom prst="curvedConnector3">
                <a:avLst>
                  <a:gd name="adj1" fmla="val 50000"/>
                </a:avLst>
              </a:prstGeom>
              <a:ln w="5715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urved Connector 97"/>
              <p:cNvCxnSpPr>
                <a:stCxn id="64" idx="3"/>
                <a:endCxn id="59" idx="1"/>
              </p:cNvCxnSpPr>
              <p:nvPr/>
            </p:nvCxnSpPr>
            <p:spPr>
              <a:xfrm>
                <a:off x="3472373" y="3863718"/>
                <a:ext cx="1001149" cy="1"/>
              </a:xfrm>
              <a:prstGeom prst="straightConnector1">
                <a:avLst/>
              </a:prstGeom>
              <a:ln w="5715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/>
            <p:cNvGrpSpPr/>
            <p:nvPr/>
          </p:nvGrpSpPr>
          <p:grpSpPr>
            <a:xfrm>
              <a:off x="1816489" y="4151110"/>
              <a:ext cx="5625322" cy="1031958"/>
              <a:chOff x="897984" y="4386955"/>
              <a:chExt cx="7500429" cy="1375947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4473523" y="4808792"/>
                <a:ext cx="2574389" cy="95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 err="1"/>
                  <a:t>Tidak</a:t>
                </a:r>
                <a:r>
                  <a:rPr lang="en-US" sz="1350" dirty="0"/>
                  <a:t> </a:t>
                </a:r>
                <a:r>
                  <a:rPr lang="en-US" sz="1350" dirty="0" err="1"/>
                  <a:t>ada</a:t>
                </a:r>
                <a:r>
                  <a:rPr lang="en-US" sz="1350" dirty="0"/>
                  <a:t> </a:t>
                </a:r>
                <a:r>
                  <a:rPr lang="en-US" sz="1350" dirty="0" err="1"/>
                  <a:t>supervisi</a:t>
                </a:r>
                <a:r>
                  <a:rPr lang="en-US" sz="1350" dirty="0"/>
                  <a:t> </a:t>
                </a:r>
                <a:r>
                  <a:rPr lang="en-US" sz="1350" dirty="0" err="1"/>
                  <a:t>pada</a:t>
                </a:r>
                <a:r>
                  <a:rPr lang="en-US" sz="1350" dirty="0"/>
                  <a:t> </a:t>
                </a:r>
                <a:r>
                  <a:rPr lang="en-US" sz="1350" dirty="0" err="1"/>
                  <a:t>pelaksanaan</a:t>
                </a:r>
                <a:r>
                  <a:rPr lang="en-US" sz="1350" dirty="0"/>
                  <a:t> proses </a:t>
                </a:r>
                <a:r>
                  <a:rPr lang="en-US" sz="1350" dirty="0" err="1"/>
                  <a:t>pembelajaran</a:t>
                </a:r>
                <a:endParaRPr lang="en-US" sz="1350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897984" y="4808792"/>
                <a:ext cx="2574389" cy="954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charset="0"/>
                  <a:buChar char="•"/>
                </a:pPr>
                <a:r>
                  <a:rPr lang="en-US" sz="1350" dirty="0" err="1"/>
                  <a:t>Pelatihan</a:t>
                </a:r>
                <a:r>
                  <a:rPr lang="en-US" sz="1350" dirty="0"/>
                  <a:t> </a:t>
                </a:r>
                <a:r>
                  <a:rPr lang="en-US" sz="1350" dirty="0" err="1"/>
                  <a:t>Supervisi</a:t>
                </a:r>
                <a:r>
                  <a:rPr lang="en-US" sz="1350" dirty="0"/>
                  <a:t> </a:t>
                </a:r>
                <a:r>
                  <a:rPr lang="en-US" sz="1350" dirty="0" err="1"/>
                  <a:t>akademik</a:t>
                </a:r>
                <a:r>
                  <a:rPr lang="en-US" sz="1350" dirty="0"/>
                  <a:t> </a:t>
                </a:r>
                <a:r>
                  <a:rPr lang="en-US" sz="1350" dirty="0" err="1"/>
                  <a:t>kepada</a:t>
                </a:r>
                <a:r>
                  <a:rPr lang="en-US" sz="1350" dirty="0"/>
                  <a:t> KS</a:t>
                </a: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1350" dirty="0" err="1"/>
                  <a:t>Supervisi</a:t>
                </a:r>
                <a:r>
                  <a:rPr lang="en-US" sz="1350" dirty="0"/>
                  <a:t> </a:t>
                </a:r>
                <a:r>
                  <a:rPr lang="en-US" sz="1350" dirty="0" err="1"/>
                  <a:t>oleh</a:t>
                </a:r>
                <a:r>
                  <a:rPr lang="en-US" sz="1350" dirty="0"/>
                  <a:t> PS</a:t>
                </a:r>
              </a:p>
            </p:txBody>
          </p:sp>
          <p:cxnSp>
            <p:nvCxnSpPr>
              <p:cNvPr id="70" name="Curved Connector 69"/>
              <p:cNvCxnSpPr>
                <a:stCxn id="61" idx="3"/>
                <a:endCxn id="2" idx="2"/>
              </p:cNvCxnSpPr>
              <p:nvPr/>
            </p:nvCxnSpPr>
            <p:spPr>
              <a:xfrm flipV="1">
                <a:off x="7047912" y="4386955"/>
                <a:ext cx="1350501" cy="898892"/>
              </a:xfrm>
              <a:prstGeom prst="curvedConnector2">
                <a:avLst/>
              </a:prstGeom>
              <a:ln w="5715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urved Connector 100"/>
              <p:cNvCxnSpPr>
                <a:stCxn id="66" idx="3"/>
                <a:endCxn id="61" idx="1"/>
              </p:cNvCxnSpPr>
              <p:nvPr/>
            </p:nvCxnSpPr>
            <p:spPr>
              <a:xfrm flipV="1">
                <a:off x="3472373" y="5285846"/>
                <a:ext cx="1001149" cy="1"/>
              </a:xfrm>
              <a:prstGeom prst="straightConnector1">
                <a:avLst/>
              </a:prstGeom>
              <a:ln w="5715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" name="Curved Connector 103"/>
            <p:cNvCxnSpPr>
              <a:stCxn id="65" idx="3"/>
              <a:endCxn id="60" idx="1"/>
            </p:cNvCxnSpPr>
            <p:nvPr/>
          </p:nvCxnSpPr>
          <p:spPr>
            <a:xfrm flipV="1">
              <a:off x="3747282" y="5743682"/>
              <a:ext cx="750862" cy="1"/>
            </a:xfrm>
            <a:prstGeom prst="straightConnector1">
              <a:avLst/>
            </a:prstGeom>
            <a:ln w="571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7503828" y="1404885"/>
              <a:ext cx="1699220" cy="124649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dirty="0"/>
                <a:t>Peta </a:t>
              </a:r>
              <a:r>
                <a:rPr lang="en-US" sz="1500" dirty="0" err="1"/>
                <a:t>Mutu</a:t>
              </a:r>
              <a:r>
                <a:rPr lang="en-US" sz="1500" dirty="0"/>
                <a:t> </a:t>
              </a:r>
              <a:r>
                <a:rPr lang="en-US" sz="1500" dirty="0" err="1"/>
                <a:t>dapat</a:t>
              </a:r>
              <a:r>
                <a:rPr lang="en-US" sz="1500" dirty="0"/>
                <a:t> </a:t>
              </a:r>
              <a:r>
                <a:rPr lang="en-US" sz="1500" dirty="0" err="1"/>
                <a:t>digunakan</a:t>
              </a:r>
              <a:r>
                <a:rPr lang="en-US" sz="1500" dirty="0"/>
                <a:t> </a:t>
              </a:r>
              <a:r>
                <a:rPr lang="en-US" sz="1500" dirty="0" err="1"/>
                <a:t>untuk</a:t>
              </a:r>
              <a:r>
                <a:rPr lang="en-US" sz="1500" dirty="0"/>
                <a:t> </a:t>
              </a:r>
              <a:r>
                <a:rPr lang="en-US" sz="1500" dirty="0" err="1"/>
                <a:t>menelusuri</a:t>
              </a:r>
              <a:r>
                <a:rPr lang="en-US" sz="1500" dirty="0"/>
                <a:t> </a:t>
              </a:r>
              <a:r>
                <a:rPr lang="en-US" sz="1500" dirty="0" err="1"/>
                <a:t>akar</a:t>
              </a:r>
              <a:r>
                <a:rPr lang="en-US" sz="1500" dirty="0"/>
                <a:t> </a:t>
              </a:r>
              <a:r>
                <a:rPr lang="en-US" sz="1500" dirty="0" err="1"/>
                <a:t>masalah</a:t>
              </a:r>
              <a:r>
                <a:rPr lang="en-US" sz="1500" dirty="0"/>
                <a:t> </a:t>
              </a:r>
              <a:r>
                <a:rPr lang="en-US" sz="1500" dirty="0" err="1"/>
                <a:t>capaian</a:t>
              </a:r>
              <a:r>
                <a:rPr lang="en-US" sz="1500" dirty="0"/>
                <a:t> UN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50703-BF91-40A9-8F45-0C9AF11D2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946"/>
            <a:ext cx="9144000" cy="1632031"/>
          </a:xfrm>
          <a:noFill/>
        </p:spPr>
        <p:txBody>
          <a:bodyPr anchor="ctr">
            <a:normAutofit/>
          </a:bodyPr>
          <a:lstStyle/>
          <a:p>
            <a:pPr marL="365125"/>
            <a:r>
              <a:rPr lang="fi-FI" sz="8000" dirty="0" smtClean="0"/>
              <a:t>Siklus </a:t>
            </a:r>
            <a:r>
              <a:rPr lang="fi-FI" sz="8000" dirty="0"/>
              <a:t>SPMI</a:t>
            </a:r>
            <a:endParaRPr lang="id-ID" sz="7200" dirty="0"/>
          </a:p>
        </p:txBody>
      </p:sp>
      <p:pic>
        <p:nvPicPr>
          <p:cNvPr id="4" name="Gambar 2">
            <a:extLst>
              <a:ext uri="{FF2B5EF4-FFF2-40B4-BE49-F238E27FC236}">
                <a16:creationId xmlns:a16="http://schemas.microsoft.com/office/drawing/2014/main" xmlns="" id="{A1CBD530-5ED1-455D-8286-1C4AB4331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28" y="4708037"/>
            <a:ext cx="2240119" cy="1583695"/>
          </a:xfrm>
          <a:prstGeom prst="rect">
            <a:avLst/>
          </a:prstGeom>
        </p:spPr>
      </p:pic>
      <p:pic>
        <p:nvPicPr>
          <p:cNvPr id="5" name="Gambar 4">
            <a:extLst>
              <a:ext uri="{FF2B5EF4-FFF2-40B4-BE49-F238E27FC236}">
                <a16:creationId xmlns:a16="http://schemas.microsoft.com/office/drawing/2014/main" xmlns="" id="{9CEFF0F9-71BA-4528-AB04-EB69BF9E1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3" y="594047"/>
            <a:ext cx="1124643" cy="1128169"/>
          </a:xfrm>
          <a:prstGeom prst="rect">
            <a:avLst/>
          </a:prstGeom>
        </p:spPr>
      </p:pic>
      <p:sp>
        <p:nvSpPr>
          <p:cNvPr id="6" name="Kotak Teks 8">
            <a:extLst>
              <a:ext uri="{FF2B5EF4-FFF2-40B4-BE49-F238E27FC236}">
                <a16:creationId xmlns:a16="http://schemas.microsoft.com/office/drawing/2014/main" xmlns="" id="{966EC212-AEC9-468A-B160-12BE4CE59805}"/>
              </a:ext>
            </a:extLst>
          </p:cNvPr>
          <p:cNvSpPr txBox="1"/>
          <p:nvPr/>
        </p:nvSpPr>
        <p:spPr>
          <a:xfrm>
            <a:off x="2136711" y="692491"/>
            <a:ext cx="341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6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Sosialisasi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Sistem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Penjaminan Mutu 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Internal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600" b="1" noProof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Majene, Mei</a:t>
            </a:r>
            <a:r>
              <a:rPr kumimoji="0" lang="id-ID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2019</a:t>
            </a:r>
          </a:p>
        </p:txBody>
      </p:sp>
      <p:pic>
        <p:nvPicPr>
          <p:cNvPr id="7" name="Picture 6" descr="D:\Foto\IMG_17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747" y="518469"/>
            <a:ext cx="3536085" cy="2407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667017" y="5039675"/>
            <a:ext cx="493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latin typeface="Agency FB" panose="020B0503020202020204" pitchFamily="34" charset="0"/>
              </a:rPr>
              <a:t>Kementerian Pendidikan dan Kebudayaan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Lembaga Penjaminan Mutu Pendidikan (LPMP) 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Sulawesi Barat</a:t>
            </a:r>
            <a:endParaRPr lang="id-ID" sz="24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1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5418" y="807077"/>
            <a:ext cx="9487382" cy="1143000"/>
          </a:xfr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rgbClr val="FFCC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REFERENSI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Buku Petunjukan Teknis Penjaminan Mutu Pendidikan oleh Satuan pendidikan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Buku Pedoman Umum PMP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Buku Naskah Akademis PMP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Peraturan Menteri Pendidikan dan Kebudayaan No.28 Tahun 2016</a:t>
            </a:r>
          </a:p>
        </p:txBody>
      </p:sp>
    </p:spTree>
    <p:extLst>
      <p:ext uri="{BB962C8B-B14F-4D97-AF65-F5344CB8AC3E}">
        <p14:creationId xmlns:p14="http://schemas.microsoft.com/office/powerpoint/2010/main" val="23227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8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SISTEM PENJAMINAN MUTU INTERNAL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5879388"/>
            <a:ext cx="2743200" cy="365125"/>
          </a:xfrm>
        </p:spPr>
        <p:txBody>
          <a:bodyPr/>
          <a:lstStyle/>
          <a:p>
            <a:fld id="{57AF16DE-A0D5-4438-950F-5B1E159C2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81201" y="64543"/>
            <a:ext cx="8229601" cy="944628"/>
          </a:xfrm>
          <a:prstGeom prst="roundRect">
            <a:avLst/>
          </a:prstGeom>
          <a:noFill/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70" y="1268540"/>
            <a:ext cx="6463663" cy="49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6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15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/>
              <a:t>Penetapan</a:t>
            </a:r>
            <a:r>
              <a:rPr lang="en-US" sz="3600" dirty="0"/>
              <a:t> </a:t>
            </a:r>
            <a:r>
              <a:rPr lang="en-US" sz="3600" dirty="0" err="1"/>
              <a:t>Standar</a:t>
            </a:r>
            <a:r>
              <a:rPr lang="en-US" sz="3600" dirty="0"/>
              <a:t> </a:t>
            </a:r>
            <a:r>
              <a:rPr lang="en-US" sz="3600" dirty="0" err="1"/>
              <a:t>Mutu</a:t>
            </a:r>
            <a:endParaRPr lang="en-US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1981201" y="373824"/>
            <a:ext cx="8229601" cy="944628"/>
          </a:xfrm>
          <a:prstGeom prst="round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57971" y="2325304"/>
            <a:ext cx="1586917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90000"/>
              </a:lnSpc>
            </a:pPr>
            <a:r>
              <a:rPr lang="en-US" sz="1400" dirty="0">
                <a:solidFill>
                  <a:prstClr val="white"/>
                </a:solidFill>
              </a:rPr>
              <a:t>SNP SEBAGAI KRITERIA MINIMAL</a:t>
            </a:r>
          </a:p>
        </p:txBody>
      </p:sp>
      <p:sp>
        <p:nvSpPr>
          <p:cNvPr id="7" name="Diamond 6"/>
          <p:cNvSpPr/>
          <p:nvPr/>
        </p:nvSpPr>
        <p:spPr>
          <a:xfrm>
            <a:off x="4296353" y="5009519"/>
            <a:ext cx="2160056" cy="734111"/>
          </a:xfrm>
          <a:prstGeom prst="diamond">
            <a:avLst/>
          </a:prstGeom>
          <a:solidFill>
            <a:schemeClr val="bg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lnSpc>
                <a:spcPct val="90000"/>
              </a:lnSpc>
            </a:pPr>
            <a:r>
              <a:rPr lang="en-US" sz="1300" b="1" dirty="0">
                <a:solidFill>
                  <a:srgbClr val="091E24"/>
                </a:solidFill>
              </a:rPr>
              <a:t>MEMENUHI SNP?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57971" y="4932436"/>
            <a:ext cx="1586917" cy="88827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90000"/>
              </a:lnSpc>
            </a:pPr>
            <a:r>
              <a:rPr lang="en-US" sz="1400" dirty="0">
                <a:solidFill>
                  <a:prstClr val="white"/>
                </a:solidFill>
              </a:rPr>
              <a:t>STANDAR DI ATAS SNP</a:t>
            </a:r>
          </a:p>
        </p:txBody>
      </p:sp>
      <p:cxnSp>
        <p:nvCxnSpPr>
          <p:cNvPr id="9" name="Elbow Connector 8"/>
          <p:cNvCxnSpPr>
            <a:cxnSpLocks/>
            <a:stCxn id="7" idx="0"/>
            <a:endCxn id="6" idx="2"/>
          </p:cNvCxnSpPr>
          <p:nvPr/>
        </p:nvCxnSpPr>
        <p:spPr>
          <a:xfrm rot="16200000" flipV="1">
            <a:off x="3278998" y="2912135"/>
            <a:ext cx="1769814" cy="2424952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cxnSpLocks/>
            <a:stCxn id="8" idx="1"/>
          </p:cNvCxnSpPr>
          <p:nvPr/>
        </p:nvCxnSpPr>
        <p:spPr>
          <a:xfrm rot="10800000" flipH="1">
            <a:off x="2157970" y="2325306"/>
            <a:ext cx="3323779" cy="3051269"/>
          </a:xfrm>
          <a:prstGeom prst="bentConnector4">
            <a:avLst>
              <a:gd name="adj1" fmla="val -6878"/>
              <a:gd name="adj2" fmla="val 107492"/>
            </a:avLst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53019" y="4124611"/>
            <a:ext cx="762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dirty="0">
                <a:solidFill>
                  <a:prstClr val="black"/>
                </a:solidFill>
              </a:rPr>
              <a:t>TIDAK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65298" y="5376575"/>
            <a:ext cx="473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YA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24209" y="5009520"/>
            <a:ext cx="1447865" cy="734111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90000"/>
              </a:lnSpc>
            </a:pPr>
            <a:r>
              <a:rPr lang="en-US" sz="1400" b="1">
                <a:solidFill>
                  <a:srgbClr val="FFFFFF"/>
                </a:solidFill>
              </a:rPr>
              <a:t>AUDIT/ EVALUASI</a:t>
            </a:r>
            <a:endParaRPr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>
            <a:cxnSpLocks/>
            <a:stCxn id="13" idx="1"/>
            <a:endCxn id="7" idx="3"/>
          </p:cNvCxnSpPr>
          <p:nvPr/>
        </p:nvCxnSpPr>
        <p:spPr>
          <a:xfrm flipH="1" flipV="1">
            <a:off x="6456410" y="5376575"/>
            <a:ext cx="567799" cy="1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cxnSpLocks/>
            <a:stCxn id="6" idx="3"/>
            <a:endCxn id="54" idx="1"/>
          </p:cNvCxnSpPr>
          <p:nvPr/>
        </p:nvCxnSpPr>
        <p:spPr>
          <a:xfrm flipV="1">
            <a:off x="3744887" y="2782504"/>
            <a:ext cx="838036" cy="1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cxnSpLocks/>
            <a:stCxn id="7" idx="1"/>
            <a:endCxn id="8" idx="3"/>
          </p:cNvCxnSpPr>
          <p:nvPr/>
        </p:nvCxnSpPr>
        <p:spPr>
          <a:xfrm rot="10800000">
            <a:off x="3744887" y="5376575"/>
            <a:ext cx="551466" cy="1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"/>
          <p:cNvSpPr/>
          <p:nvPr/>
        </p:nvSpPr>
        <p:spPr>
          <a:xfrm>
            <a:off x="4582924" y="2325303"/>
            <a:ext cx="1586917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90000"/>
              </a:lnSpc>
            </a:pPr>
            <a:r>
              <a:rPr lang="en-US" sz="1400">
                <a:solidFill>
                  <a:prstClr val="white"/>
                </a:solidFill>
              </a:rPr>
              <a:t>PEMETAAN MUTU/EVALUASI DIRI SEKOLAH</a:t>
            </a:r>
            <a:endParaRPr lang="en-US" sz="1400" dirty="0">
              <a:solidFill>
                <a:prstClr val="white"/>
              </a:solidFill>
            </a:endParaRPr>
          </a:p>
        </p:txBody>
      </p:sp>
      <p:cxnSp>
        <p:nvCxnSpPr>
          <p:cNvPr id="57" name="Elbow Connector 15"/>
          <p:cNvCxnSpPr>
            <a:cxnSpLocks/>
            <a:stCxn id="54" idx="3"/>
            <a:endCxn id="61" idx="1"/>
          </p:cNvCxnSpPr>
          <p:nvPr/>
        </p:nvCxnSpPr>
        <p:spPr>
          <a:xfrm>
            <a:off x="6169840" y="2782503"/>
            <a:ext cx="957200" cy="5182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5"/>
          <p:cNvSpPr/>
          <p:nvPr/>
        </p:nvSpPr>
        <p:spPr>
          <a:xfrm>
            <a:off x="7127041" y="2330485"/>
            <a:ext cx="1586917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90000"/>
              </a:lnSpc>
            </a:pPr>
            <a:r>
              <a:rPr lang="en-US" sz="1400">
                <a:solidFill>
                  <a:prstClr val="white"/>
                </a:solidFill>
              </a:rPr>
              <a:t>PERENCANAAN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2" name="Rounded Rectangle 5"/>
          <p:cNvSpPr/>
          <p:nvPr/>
        </p:nvSpPr>
        <p:spPr>
          <a:xfrm>
            <a:off x="9010651" y="3789436"/>
            <a:ext cx="1352551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90000"/>
              </a:lnSpc>
            </a:pPr>
            <a:r>
              <a:rPr lang="en-US" sz="1400">
                <a:solidFill>
                  <a:prstClr val="white"/>
                </a:solidFill>
              </a:rPr>
              <a:t>PENINGKATAN MUTU</a:t>
            </a:r>
            <a:endParaRPr lang="en-US" sz="1400" dirty="0">
              <a:solidFill>
                <a:prstClr val="white"/>
              </a:solidFill>
            </a:endParaRPr>
          </a:p>
        </p:txBody>
      </p:sp>
      <p:cxnSp>
        <p:nvCxnSpPr>
          <p:cNvPr id="69" name="Elbow Connector 8"/>
          <p:cNvCxnSpPr>
            <a:cxnSpLocks/>
            <a:stCxn id="61" idx="3"/>
            <a:endCxn id="62" idx="0"/>
          </p:cNvCxnSpPr>
          <p:nvPr/>
        </p:nvCxnSpPr>
        <p:spPr>
          <a:xfrm>
            <a:off x="8713958" y="2787686"/>
            <a:ext cx="972969" cy="1001751"/>
          </a:xfrm>
          <a:prstGeom prst="bentConnector2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8"/>
          <p:cNvCxnSpPr>
            <a:cxnSpLocks/>
            <a:stCxn id="62" idx="2"/>
            <a:endCxn id="13" idx="3"/>
          </p:cNvCxnSpPr>
          <p:nvPr/>
        </p:nvCxnSpPr>
        <p:spPr>
          <a:xfrm rot="5400000">
            <a:off x="8743132" y="4432780"/>
            <a:ext cx="672739" cy="1214853"/>
          </a:xfrm>
          <a:prstGeom prst="bentConnector2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L-Shape 76"/>
          <p:cNvSpPr/>
          <p:nvPr/>
        </p:nvSpPr>
        <p:spPr>
          <a:xfrm>
            <a:off x="1676400" y="1676400"/>
            <a:ext cx="5105400" cy="4476750"/>
          </a:xfrm>
          <a:prstGeom prst="corner">
            <a:avLst>
              <a:gd name="adj1" fmla="val 50000"/>
              <a:gd name="adj2" fmla="val 55957"/>
            </a:avLst>
          </a:prstGeom>
          <a:noFill/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048" y="1336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/>
              <a:t>Lembar</a:t>
            </a:r>
            <a:r>
              <a:rPr lang="en-US" sz="3600" dirty="0"/>
              <a:t> </a:t>
            </a:r>
            <a:r>
              <a:rPr lang="en-US" sz="3600" dirty="0" err="1"/>
              <a:t>Kerja</a:t>
            </a:r>
            <a:r>
              <a:rPr lang="en-US" sz="3600" dirty="0"/>
              <a:t> </a:t>
            </a:r>
            <a:r>
              <a:rPr lang="en-US" sz="3600" dirty="0" err="1"/>
              <a:t>Analisis</a:t>
            </a:r>
            <a:r>
              <a:rPr lang="en-US" sz="3600" dirty="0"/>
              <a:t> Data </a:t>
            </a:r>
            <a:r>
              <a:rPr lang="en-US" sz="3600" dirty="0" err="1"/>
              <a:t>Mutu</a:t>
            </a:r>
            <a:endParaRPr lang="en-US" sz="3600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520429"/>
              </p:ext>
            </p:extLst>
          </p:nvPr>
        </p:nvGraphicFramePr>
        <p:xfrm>
          <a:off x="585128" y="1429108"/>
          <a:ext cx="11047427" cy="4425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13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7616">
                  <a:extLst>
                    <a:ext uri="{9D8B030D-6E8A-4147-A177-3AD203B41FA5}">
                      <a16:colId xmlns:a16="http://schemas.microsoft.com/office/drawing/2014/main" xmlns="" val="3603554682"/>
                    </a:ext>
                  </a:extLst>
                </a:gridCol>
                <a:gridCol w="27084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876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024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73513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Standar</a:t>
                      </a:r>
                      <a:endParaRPr lang="en-US" sz="1400" dirty="0"/>
                    </a:p>
                  </a:txBody>
                  <a:tcPr anchor="ctr">
                    <a:solidFill>
                      <a:srgbClr val="4A77A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Indikator</a:t>
                      </a:r>
                      <a:endParaRPr lang="en-US" sz="1400" dirty="0"/>
                    </a:p>
                  </a:txBody>
                  <a:tcPr anchor="ctr">
                    <a:solidFill>
                      <a:srgbClr val="4A77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Kondisi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Saat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Ini</a:t>
                      </a:r>
                      <a:endParaRPr lang="en-US" sz="1400" dirty="0"/>
                    </a:p>
                  </a:txBody>
                  <a:tcPr anchor="ctr">
                    <a:solidFill>
                      <a:srgbClr val="4A77A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Analisis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Lingkungan</a:t>
                      </a:r>
                      <a:endParaRPr lang="en-US" sz="1400" dirty="0"/>
                    </a:p>
                  </a:txBody>
                  <a:tcPr anchor="ctr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7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513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Kekuatan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7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Kelemahan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7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6807">
                <a:tc>
                  <a:txBody>
                    <a:bodyPr/>
                    <a:lstStyle/>
                    <a:p>
                      <a:r>
                        <a:rPr lang="en-US" sz="1400" dirty="0" err="1"/>
                        <a:t>Kompetensi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Lulusan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>
                        <a:buFont typeface="+mj-lt"/>
                        <a:buAutoNum type="arabicPeriod"/>
                      </a:pPr>
                      <a:r>
                        <a:rPr lang="en-US" sz="1400" dirty="0" err="1"/>
                        <a:t>Nilai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Sikap</a:t>
                      </a:r>
                      <a:r>
                        <a:rPr lang="en-US" sz="1400" baseline="0" dirty="0"/>
                        <a:t> </a:t>
                      </a:r>
                    </a:p>
                    <a:p>
                      <a:pPr marL="176213" indent="-176213">
                        <a:buFont typeface="+mj-lt"/>
                        <a:buAutoNum type="arabicPeriod"/>
                      </a:pPr>
                      <a:r>
                        <a:rPr lang="en-US" sz="1400" baseline="0" dirty="0" err="1"/>
                        <a:t>Nilai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Pengetahuan</a:t>
                      </a:r>
                      <a:r>
                        <a:rPr lang="en-US" sz="1400" baseline="0" dirty="0"/>
                        <a:t> </a:t>
                      </a:r>
                      <a:endParaRPr lang="id-ID" sz="1400" baseline="0" dirty="0" smtClean="0"/>
                    </a:p>
                    <a:p>
                      <a:pPr marL="176213" indent="-176213">
                        <a:buFont typeface="+mj-lt"/>
                        <a:buAutoNum type="arabicPeriod"/>
                      </a:pPr>
                      <a:r>
                        <a:rPr lang="en-US" sz="1400" baseline="0" dirty="0" err="1" smtClean="0"/>
                        <a:t>Nilai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Ketrampilan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3663" indent="-93663">
                        <a:buFont typeface="+mj-lt"/>
                        <a:buAutoNum type="arabicPeriod"/>
                      </a:pPr>
                      <a:r>
                        <a:rPr lang="en-US" sz="1400" dirty="0" err="1"/>
                        <a:t>Nilai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Sikap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cukup</a:t>
                      </a:r>
                      <a:r>
                        <a:rPr lang="en-US" sz="1400" baseline="0" dirty="0"/>
                        <a:t> (4)</a:t>
                      </a:r>
                    </a:p>
                    <a:p>
                      <a:pPr marL="93663" indent="-93663">
                        <a:buFont typeface="+mj-lt"/>
                        <a:buAutoNum type="arabicPeriod"/>
                      </a:pPr>
                      <a:r>
                        <a:rPr lang="en-US" sz="1400" baseline="0" dirty="0" err="1"/>
                        <a:t>Nilai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Pengetahuan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Baik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Sekali</a:t>
                      </a:r>
                      <a:r>
                        <a:rPr lang="en-US" sz="1400" baseline="0" dirty="0"/>
                        <a:t> (6)</a:t>
                      </a:r>
                    </a:p>
                    <a:p>
                      <a:pPr marL="93663" indent="-93663">
                        <a:buFont typeface="+mj-lt"/>
                        <a:buAutoNum type="arabicPeriod"/>
                      </a:pPr>
                      <a:r>
                        <a:rPr lang="en-US" sz="1400" baseline="0" dirty="0" err="1"/>
                        <a:t>Nilai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Ketrampilan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Baik</a:t>
                      </a:r>
                      <a:r>
                        <a:rPr lang="en-US" sz="1400" baseline="0" dirty="0"/>
                        <a:t> (5)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3663" indent="-93663">
                        <a:buFont typeface="+mj-lt"/>
                        <a:buAutoNum type="arabicPeriod"/>
                      </a:pPr>
                      <a:r>
                        <a:rPr lang="en-US" sz="1400" baseline="0" dirty="0" err="1"/>
                        <a:t>Nilai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Pengetahuan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Baik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Sekali</a:t>
                      </a:r>
                      <a:r>
                        <a:rPr lang="en-US" sz="1400" baseline="0" dirty="0"/>
                        <a:t> (6)</a:t>
                      </a:r>
                    </a:p>
                    <a:p>
                      <a:pPr marL="93663" indent="-93663">
                        <a:buFont typeface="+mj-lt"/>
                        <a:buAutoNum type="arabicPeriod"/>
                      </a:pPr>
                      <a:r>
                        <a:rPr lang="en-US" sz="1400" baseline="0" dirty="0" err="1"/>
                        <a:t>Nilai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Ketrampilan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Baik</a:t>
                      </a:r>
                      <a:r>
                        <a:rPr lang="en-US" sz="1400" baseline="0" dirty="0"/>
                        <a:t> (5)</a:t>
                      </a:r>
                      <a:endParaRPr lang="en-US" sz="1400" dirty="0"/>
                    </a:p>
                  </a:txBody>
                  <a:tcP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err="1"/>
                        <a:t>Nilai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Sikap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cukup</a:t>
                      </a:r>
                      <a:r>
                        <a:rPr lang="en-US" sz="1400" baseline="0" dirty="0"/>
                        <a:t> (4)</a:t>
                      </a:r>
                    </a:p>
                  </a:txBody>
                  <a:tcP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6807">
                <a:tc>
                  <a:txBody>
                    <a:bodyPr/>
                    <a:lstStyle/>
                    <a:p>
                      <a:r>
                        <a:rPr lang="en-US" sz="1400" dirty="0"/>
                        <a:t>Isi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>
                        <a:buFont typeface="+mj-lt"/>
                        <a:buAutoNum type="arabicPeriod"/>
                      </a:pPr>
                      <a:r>
                        <a:rPr lang="en-US" sz="1400" dirty="0" err="1"/>
                        <a:t>Muatan</a:t>
                      </a:r>
                      <a:r>
                        <a:rPr lang="en-US" sz="1400" dirty="0"/>
                        <a:t> </a:t>
                      </a:r>
                      <a:endParaRPr lang="en-US" sz="1400" baseline="0" dirty="0"/>
                    </a:p>
                    <a:p>
                      <a:pPr marL="176213" indent="-176213">
                        <a:buFont typeface="+mj-lt"/>
                        <a:buAutoNum type="arabicPeriod"/>
                      </a:pPr>
                      <a:r>
                        <a:rPr lang="en-US" sz="1400" baseline="0" dirty="0" err="1"/>
                        <a:t>Rancangan</a:t>
                      </a:r>
                      <a:r>
                        <a:rPr lang="en-US" sz="1400" baseline="0" dirty="0"/>
                        <a:t> Beban </a:t>
                      </a:r>
                      <a:r>
                        <a:rPr lang="en-US" sz="1400" baseline="0" dirty="0" err="1"/>
                        <a:t>Belajar</a:t>
                      </a:r>
                      <a:endParaRPr lang="en-US" sz="1400" baseline="0" dirty="0"/>
                    </a:p>
                    <a:p>
                      <a:pPr marL="176213" indent="-176213">
                        <a:buFont typeface="+mj-lt"/>
                        <a:buAutoNum type="arabicPeriod"/>
                      </a:pPr>
                      <a:r>
                        <a:rPr lang="en-US" sz="1400" baseline="0" dirty="0"/>
                        <a:t>KTSP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3663" indent="-93663">
                        <a:buFont typeface="+mj-lt"/>
                        <a:buAutoNum type="arabicPeriod"/>
                      </a:pPr>
                      <a:r>
                        <a:rPr lang="en-US" sz="1400" dirty="0" err="1"/>
                        <a:t>Muatan</a:t>
                      </a:r>
                      <a:r>
                        <a:rPr lang="en-US" sz="1400" dirty="0"/>
                        <a:t>  </a:t>
                      </a:r>
                      <a:r>
                        <a:rPr lang="en-US" sz="1400" dirty="0" err="1"/>
                        <a:t>sesuai</a:t>
                      </a:r>
                      <a:r>
                        <a:rPr lang="en-US" sz="1400" dirty="0"/>
                        <a:t> (6)</a:t>
                      </a:r>
                      <a:endParaRPr lang="en-US" sz="1400" baseline="0" dirty="0"/>
                    </a:p>
                    <a:p>
                      <a:pPr marL="93663" indent="-93663">
                        <a:buFont typeface="+mj-lt"/>
                        <a:buAutoNum type="arabicPeriod"/>
                      </a:pPr>
                      <a:r>
                        <a:rPr lang="en-US" sz="1400" baseline="0" dirty="0" err="1"/>
                        <a:t>Rancangan</a:t>
                      </a:r>
                      <a:r>
                        <a:rPr lang="en-US" sz="1400" baseline="0" dirty="0"/>
                        <a:t> Beban </a:t>
                      </a:r>
                      <a:r>
                        <a:rPr lang="en-US" sz="1400" baseline="0" dirty="0" err="1"/>
                        <a:t>Belajar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kurang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sesuai</a:t>
                      </a:r>
                      <a:r>
                        <a:rPr lang="en-US" sz="1400" baseline="0" dirty="0"/>
                        <a:t> (4)</a:t>
                      </a:r>
                    </a:p>
                    <a:p>
                      <a:pPr marL="93663" indent="-93663">
                        <a:buFont typeface="+mj-lt"/>
                        <a:buAutoNum type="arabicPeriod"/>
                      </a:pPr>
                      <a:r>
                        <a:rPr lang="en-US" sz="1400" baseline="0" dirty="0"/>
                        <a:t>KTSP </a:t>
                      </a:r>
                      <a:r>
                        <a:rPr lang="en-US" sz="1400" baseline="0" dirty="0" err="1"/>
                        <a:t>sesuai</a:t>
                      </a:r>
                      <a:r>
                        <a:rPr lang="en-US" sz="1400" baseline="0" dirty="0"/>
                        <a:t> (5)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3663" indent="-93663">
                        <a:buFont typeface="+mj-lt"/>
                        <a:buAutoNum type="arabicPeriod"/>
                      </a:pPr>
                      <a:r>
                        <a:rPr lang="en-US" sz="1400" dirty="0" err="1"/>
                        <a:t>Muatan</a:t>
                      </a:r>
                      <a:r>
                        <a:rPr lang="en-US" sz="1400" dirty="0"/>
                        <a:t>  </a:t>
                      </a:r>
                      <a:r>
                        <a:rPr lang="en-US" sz="1400" dirty="0" err="1"/>
                        <a:t>sesuai</a:t>
                      </a:r>
                      <a:r>
                        <a:rPr lang="en-US" sz="1400" dirty="0"/>
                        <a:t> (6)</a:t>
                      </a:r>
                      <a:endParaRPr lang="en-US" sz="1400" baseline="0" dirty="0"/>
                    </a:p>
                    <a:p>
                      <a:pPr marL="93663" indent="-93663">
                        <a:buFont typeface="+mj-lt"/>
                        <a:buAutoNum type="arabicPeriod"/>
                      </a:pPr>
                      <a:r>
                        <a:rPr lang="en-US" sz="1400" baseline="0" dirty="0"/>
                        <a:t>KTSP </a:t>
                      </a:r>
                      <a:r>
                        <a:rPr lang="en-US" sz="1400" baseline="0" dirty="0" err="1"/>
                        <a:t>sesuai</a:t>
                      </a:r>
                      <a:r>
                        <a:rPr lang="en-US" sz="1400" baseline="0" dirty="0"/>
                        <a:t> (5)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aseline="0" dirty="0" err="1"/>
                        <a:t>Rancangan</a:t>
                      </a:r>
                      <a:r>
                        <a:rPr lang="en-US" sz="1400" baseline="0" dirty="0"/>
                        <a:t> Beban </a:t>
                      </a:r>
                      <a:r>
                        <a:rPr lang="en-US" sz="1400" baseline="0" dirty="0" err="1"/>
                        <a:t>Belajar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kurang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sesuai</a:t>
                      </a:r>
                      <a:r>
                        <a:rPr lang="en-US" sz="1400" baseline="0" dirty="0"/>
                        <a:t> (4)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5197">
                <a:tc>
                  <a:txBody>
                    <a:bodyPr/>
                    <a:lstStyle/>
                    <a:p>
                      <a:r>
                        <a:rPr lang="en-US" sz="1400" dirty="0"/>
                        <a:t>Proses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7208">
                <a:tc>
                  <a:txBody>
                    <a:bodyPr/>
                    <a:lstStyle/>
                    <a:p>
                      <a:r>
                        <a:rPr lang="en-US" sz="1400" dirty="0" err="1"/>
                        <a:t>Penilaian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2091">
                <a:tc>
                  <a:txBody>
                    <a:bodyPr/>
                    <a:lstStyle/>
                    <a:p>
                      <a:r>
                        <a:rPr lang="en-US" sz="1400" dirty="0" err="1"/>
                        <a:t>Pendidikan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dan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Tenaga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Kependidikan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7208">
                <a:tc>
                  <a:txBody>
                    <a:bodyPr/>
                    <a:lstStyle/>
                    <a:p>
                      <a:r>
                        <a:rPr lang="en-US" sz="1400" dirty="0" err="1"/>
                        <a:t>Sarana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dan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Prasarana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7208">
                <a:tc>
                  <a:txBody>
                    <a:bodyPr/>
                    <a:lstStyle/>
                    <a:p>
                      <a:r>
                        <a:rPr lang="en-US" sz="1400" dirty="0" err="1"/>
                        <a:t>Pembiayaan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3513">
                <a:tc>
                  <a:txBody>
                    <a:bodyPr/>
                    <a:lstStyle/>
                    <a:p>
                      <a:r>
                        <a:rPr lang="en-US" sz="1400" dirty="0" err="1"/>
                        <a:t>Pengelolaan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981201" y="373824"/>
            <a:ext cx="8229601" cy="760495"/>
          </a:xfrm>
          <a:prstGeom prst="round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9391" y="6049981"/>
            <a:ext cx="7562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latin typeface="Calibri Light" panose="020F0302020204030204" pitchFamily="34" charset="0"/>
              </a:rPr>
              <a:t>Hasil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rapor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 Light" panose="020F0302020204030204" pitchFamily="34" charset="0"/>
              </a:rPr>
              <a:t>mutu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 Light" panose="020F0302020204030204" pitchFamily="34" charset="0"/>
              </a:rPr>
              <a:t>dapat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 Light" panose="020F0302020204030204" pitchFamily="34" charset="0"/>
              </a:rPr>
              <a:t>dimanfaatkan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 Light" panose="020F0302020204030204" pitchFamily="34" charset="0"/>
              </a:rPr>
              <a:t>dalam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 Light" panose="020F0302020204030204" pitchFamily="34" charset="0"/>
              </a:rPr>
              <a:t>menyusun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 Light" panose="020F0302020204030204" pitchFamily="34" charset="0"/>
              </a:rPr>
              <a:t>analisis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 Light" panose="020F0302020204030204" pitchFamily="34" charset="0"/>
              </a:rPr>
              <a:t>kondisi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 Light" panose="020F0302020204030204" pitchFamily="34" charset="0"/>
              </a:rPr>
              <a:t>sekolah</a:t>
            </a:r>
            <a:endParaRPr lang="en-US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9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627164" y="3056484"/>
            <a:ext cx="2362200" cy="1219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chemeClr val="bg1"/>
                </a:solidFill>
                <a:latin typeface="Tw Cen MT" panose="020B0602020104020603"/>
              </a:rPr>
              <a:t>CAPAIAN SIKAP SISWA RENDAH</a:t>
            </a:r>
          </a:p>
        </p:txBody>
      </p:sp>
      <p:sp>
        <p:nvSpPr>
          <p:cNvPr id="5" name="Rectangle 4"/>
          <p:cNvSpPr/>
          <p:nvPr/>
        </p:nvSpPr>
        <p:spPr>
          <a:xfrm>
            <a:off x="5450347" y="2077838"/>
            <a:ext cx="631171" cy="2862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  <a:latin typeface="Tw Cen MT" panose="020B0602020104020603"/>
              </a:rPr>
              <a:t>ISI</a:t>
            </a:r>
          </a:p>
        </p:txBody>
      </p:sp>
      <p:sp>
        <p:nvSpPr>
          <p:cNvPr id="6" name="Rectangle 5"/>
          <p:cNvSpPr/>
          <p:nvPr/>
        </p:nvSpPr>
        <p:spPr>
          <a:xfrm>
            <a:off x="3250132" y="2112008"/>
            <a:ext cx="919413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  <a:latin typeface="Tw Cen MT" panose="020B0602020104020603"/>
              </a:rPr>
              <a:t>BIAYA</a:t>
            </a:r>
          </a:p>
        </p:txBody>
      </p:sp>
      <p:sp>
        <p:nvSpPr>
          <p:cNvPr id="7" name="Rectangle 6"/>
          <p:cNvSpPr/>
          <p:nvPr/>
        </p:nvSpPr>
        <p:spPr>
          <a:xfrm>
            <a:off x="2069026" y="3331208"/>
            <a:ext cx="1369037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  <a:latin typeface="Tw Cen MT" panose="020B0602020104020603"/>
              </a:rPr>
              <a:t>SARPRAS</a:t>
            </a:r>
          </a:p>
        </p:txBody>
      </p:sp>
      <p:sp>
        <p:nvSpPr>
          <p:cNvPr id="8" name="Rectangle 7"/>
          <p:cNvSpPr/>
          <p:nvPr/>
        </p:nvSpPr>
        <p:spPr>
          <a:xfrm>
            <a:off x="5825773" y="4756878"/>
            <a:ext cx="568766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  <a:latin typeface="Tw Cen MT" panose="020B0602020104020603"/>
              </a:rPr>
              <a:t>PTK</a:t>
            </a:r>
          </a:p>
        </p:txBody>
      </p:sp>
      <p:sp>
        <p:nvSpPr>
          <p:cNvPr id="9" name="Rectangle 8"/>
          <p:cNvSpPr/>
          <p:nvPr/>
        </p:nvSpPr>
        <p:spPr>
          <a:xfrm>
            <a:off x="7366831" y="2586765"/>
            <a:ext cx="10668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  <a:latin typeface="Tw Cen MT" panose="020B0602020104020603"/>
              </a:rPr>
              <a:t>PROSES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80907" y="4484072"/>
            <a:ext cx="1326134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  <a:latin typeface="Tw Cen MT" panose="020B0602020104020603"/>
              </a:rPr>
              <a:t>PENILAIAN</a:t>
            </a:r>
          </a:p>
        </p:txBody>
      </p:sp>
      <p:cxnSp>
        <p:nvCxnSpPr>
          <p:cNvPr id="11" name="Curved Connector 10"/>
          <p:cNvCxnSpPr>
            <a:stCxn id="4" idx="0"/>
            <a:endCxn id="5" idx="2"/>
          </p:cNvCxnSpPr>
          <p:nvPr/>
        </p:nvCxnSpPr>
        <p:spPr>
          <a:xfrm rot="16200000" flipV="1">
            <a:off x="5440900" y="2689120"/>
            <a:ext cx="692396" cy="42332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4" idx="2"/>
            <a:endCxn id="7" idx="3"/>
          </p:cNvCxnSpPr>
          <p:nvPr/>
        </p:nvCxnSpPr>
        <p:spPr>
          <a:xfrm rot="10800000">
            <a:off x="3438062" y="3521708"/>
            <a:ext cx="1189102" cy="144376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stCxn id="4" idx="4"/>
            <a:endCxn id="8" idx="0"/>
          </p:cNvCxnSpPr>
          <p:nvPr/>
        </p:nvCxnSpPr>
        <p:spPr>
          <a:xfrm rot="16200000" flipH="1">
            <a:off x="5718613" y="4365335"/>
            <a:ext cx="481194" cy="301892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4" idx="5"/>
            <a:endCxn id="10" idx="1"/>
          </p:cNvCxnSpPr>
          <p:nvPr/>
        </p:nvCxnSpPr>
        <p:spPr>
          <a:xfrm rot="16200000" flipH="1">
            <a:off x="6773449" y="3967115"/>
            <a:ext cx="577436" cy="837479"/>
          </a:xfrm>
          <a:prstGeom prst="curved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4" idx="7"/>
            <a:endCxn id="9" idx="1"/>
          </p:cNvCxnSpPr>
          <p:nvPr/>
        </p:nvCxnSpPr>
        <p:spPr>
          <a:xfrm rot="5400000" flipH="1" flipV="1">
            <a:off x="6776247" y="2644449"/>
            <a:ext cx="457767" cy="723403"/>
          </a:xfrm>
          <a:prstGeom prst="curved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>
            <a:stCxn id="4" idx="1"/>
            <a:endCxn id="6" idx="3"/>
          </p:cNvCxnSpPr>
          <p:nvPr/>
        </p:nvCxnSpPr>
        <p:spPr>
          <a:xfrm rot="16200000" flipV="1">
            <a:off x="4105061" y="2366992"/>
            <a:ext cx="932524" cy="803555"/>
          </a:xfrm>
          <a:prstGeom prst="curved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349990" y="1332360"/>
            <a:ext cx="755703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Beban </a:t>
            </a: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Belajar</a:t>
            </a:r>
            <a:endParaRPr lang="en-US" sz="1200" kern="0" dirty="0">
              <a:solidFill>
                <a:prstClr val="black"/>
              </a:solidFill>
              <a:latin typeface="Tw Cen MT" panose="020B0602020104020603"/>
            </a:endParaRPr>
          </a:p>
        </p:txBody>
      </p:sp>
      <p:cxnSp>
        <p:nvCxnSpPr>
          <p:cNvPr id="18" name="Straight Connector 17"/>
          <p:cNvCxnSpPr>
            <a:stCxn id="5" idx="0"/>
            <a:endCxn id="38" idx="4"/>
          </p:cNvCxnSpPr>
          <p:nvPr/>
        </p:nvCxnSpPr>
        <p:spPr>
          <a:xfrm flipH="1" flipV="1">
            <a:off x="5741034" y="1762471"/>
            <a:ext cx="24898" cy="3153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384546" y="2177045"/>
            <a:ext cx="1036574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Proses </a:t>
            </a: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Pembelajaran</a:t>
            </a:r>
            <a:endParaRPr lang="en-US" sz="1200" kern="0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18164" y="2722156"/>
            <a:ext cx="1072516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Perencanaan</a:t>
            </a:r>
            <a:endParaRPr lang="en-US" sz="1200" kern="0" dirty="0">
              <a:solidFill>
                <a:prstClr val="black"/>
              </a:solidFill>
              <a:latin typeface="Tw Cen MT" panose="020B0602020104020603"/>
            </a:endParaRPr>
          </a:p>
        </p:txBody>
      </p:sp>
      <p:cxnSp>
        <p:nvCxnSpPr>
          <p:cNvPr id="21" name="Straight Connector 20"/>
          <p:cNvCxnSpPr>
            <a:stCxn id="9" idx="0"/>
            <a:endCxn id="59" idx="2"/>
          </p:cNvCxnSpPr>
          <p:nvPr/>
        </p:nvCxnSpPr>
        <p:spPr>
          <a:xfrm flipV="1">
            <a:off x="7900231" y="2380745"/>
            <a:ext cx="583444" cy="2060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384546" y="2777266"/>
            <a:ext cx="471718" cy="1649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652000" y="6240244"/>
            <a:ext cx="730250" cy="274320"/>
          </a:xfrm>
        </p:spPr>
        <p:txBody>
          <a:bodyPr/>
          <a:lstStyle/>
          <a:p>
            <a:pPr algn="l">
              <a:defRPr/>
            </a:pPr>
            <a:fld id="{6A8C126F-12ED-4392-BEE6-58B01E9EF016}" type="slidenum">
              <a:rPr lang="en-US" altLang="id-ID" sz="1800" kern="0">
                <a:solidFill>
                  <a:sysClr val="windowText" lastClr="000000"/>
                </a:solidFill>
                <a:latin typeface="Tw Cen MT Condensed" panose="020B0606020104020203"/>
              </a:rPr>
              <a:pPr algn="l">
                <a:defRPr/>
              </a:pPr>
              <a:t>49</a:t>
            </a:fld>
            <a:endParaRPr lang="en-US" altLang="id-ID" sz="1800" kern="0" dirty="0">
              <a:solidFill>
                <a:sysClr val="windowText" lastClr="000000"/>
              </a:solidFill>
              <a:latin typeface="Tw Cen MT Condensed" panose="020B0606020104020203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39774" y="3798890"/>
            <a:ext cx="1036574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Obyektifitas</a:t>
            </a:r>
            <a:endParaRPr lang="en-US" sz="1200" kern="0" dirty="0">
              <a:solidFill>
                <a:prstClr val="black"/>
              </a:solidFill>
              <a:latin typeface="Tw Cen MT" panose="020B0602020104020603"/>
            </a:endParaRPr>
          </a:p>
        </p:txBody>
      </p:sp>
      <p:cxnSp>
        <p:nvCxnSpPr>
          <p:cNvPr id="25" name="Straight Connector 24"/>
          <p:cNvCxnSpPr>
            <a:stCxn id="10" idx="0"/>
            <a:endCxn id="97" idx="4"/>
          </p:cNvCxnSpPr>
          <p:nvPr/>
        </p:nvCxnSpPr>
        <p:spPr>
          <a:xfrm flipV="1">
            <a:off x="8143974" y="4246268"/>
            <a:ext cx="118874" cy="237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245393" y="2030463"/>
            <a:ext cx="500645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KTSP</a:t>
            </a:r>
          </a:p>
        </p:txBody>
      </p:sp>
      <p:cxnSp>
        <p:nvCxnSpPr>
          <p:cNvPr id="27" name="Straight Connector 26"/>
          <p:cNvCxnSpPr>
            <a:stCxn id="5" idx="3"/>
            <a:endCxn id="26" idx="1"/>
          </p:cNvCxnSpPr>
          <p:nvPr/>
        </p:nvCxnSpPr>
        <p:spPr>
          <a:xfrm>
            <a:off x="6081518" y="2220963"/>
            <a:ext cx="1638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799064" y="1099572"/>
            <a:ext cx="1106594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Transparansi</a:t>
            </a:r>
            <a:endParaRPr lang="en-US" sz="1200" kern="0" dirty="0">
              <a:solidFill>
                <a:prstClr val="black"/>
              </a:solidFill>
              <a:latin typeface="Tw Cen MT" panose="020B0602020104020603"/>
            </a:endParaRPr>
          </a:p>
        </p:txBody>
      </p:sp>
      <p:cxnSp>
        <p:nvCxnSpPr>
          <p:cNvPr id="29" name="Straight Connector 28"/>
          <p:cNvCxnSpPr>
            <a:stCxn id="6" idx="0"/>
            <a:endCxn id="28" idx="2"/>
          </p:cNvCxnSpPr>
          <p:nvPr/>
        </p:nvCxnSpPr>
        <p:spPr>
          <a:xfrm flipH="1" flipV="1">
            <a:off x="3352361" y="1480572"/>
            <a:ext cx="357478" cy="6314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164341" y="1700784"/>
            <a:ext cx="1019647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Kepedulian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pada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siswa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miskin</a:t>
            </a:r>
            <a:endParaRPr lang="en-US" sz="1200" kern="0" dirty="0">
              <a:solidFill>
                <a:prstClr val="black"/>
              </a:solidFill>
              <a:latin typeface="Tw Cen MT" panose="020B0602020104020603"/>
            </a:endParaRPr>
          </a:p>
        </p:txBody>
      </p:sp>
      <p:cxnSp>
        <p:nvCxnSpPr>
          <p:cNvPr id="31" name="Straight Connector 30"/>
          <p:cNvCxnSpPr>
            <a:stCxn id="6" idx="1"/>
            <a:endCxn id="95" idx="4"/>
          </p:cNvCxnSpPr>
          <p:nvPr/>
        </p:nvCxnSpPr>
        <p:spPr>
          <a:xfrm flipH="1" flipV="1">
            <a:off x="2635781" y="2220963"/>
            <a:ext cx="614351" cy="81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292844" y="2646530"/>
            <a:ext cx="1072054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Kelengkapan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Sarpras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Pembelajaran</a:t>
            </a:r>
            <a:endParaRPr lang="en-US" sz="1200" kern="0" dirty="0">
              <a:solidFill>
                <a:prstClr val="black"/>
              </a:solidFill>
              <a:latin typeface="Tw Cen MT" panose="020B0602020104020603"/>
            </a:endParaRPr>
          </a:p>
        </p:txBody>
      </p:sp>
      <p:cxnSp>
        <p:nvCxnSpPr>
          <p:cNvPr id="33" name="Straight Connector 32"/>
          <p:cNvCxnSpPr>
            <a:stCxn id="7" idx="0"/>
          </p:cNvCxnSpPr>
          <p:nvPr/>
        </p:nvCxnSpPr>
        <p:spPr>
          <a:xfrm flipH="1" flipV="1">
            <a:off x="2750046" y="3055994"/>
            <a:ext cx="3499" cy="2752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768245" y="3924512"/>
            <a:ext cx="1072054" cy="5578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Kapasitas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&amp; </a:t>
            </a: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Daya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tampung</a:t>
            </a:r>
            <a:endParaRPr lang="en-US" sz="1200" kern="0" dirty="0">
              <a:solidFill>
                <a:prstClr val="black"/>
              </a:solidFill>
              <a:latin typeface="Tw Cen MT" panose="020B0602020104020603"/>
            </a:endParaRPr>
          </a:p>
        </p:txBody>
      </p:sp>
      <p:cxnSp>
        <p:nvCxnSpPr>
          <p:cNvPr id="35" name="Straight Connector 34"/>
          <p:cNvCxnSpPr>
            <a:stCxn id="34" idx="0"/>
          </p:cNvCxnSpPr>
          <p:nvPr/>
        </p:nvCxnSpPr>
        <p:spPr>
          <a:xfrm flipV="1">
            <a:off x="2304273" y="3686324"/>
            <a:ext cx="207477" cy="238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097678" y="4566378"/>
            <a:ext cx="1036574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Akuntabilitas</a:t>
            </a:r>
            <a:endParaRPr lang="en-US" sz="1200" kern="0" dirty="0">
              <a:solidFill>
                <a:prstClr val="black"/>
              </a:solidFill>
              <a:latin typeface="Tw Cen MT" panose="020B0602020104020603"/>
            </a:endParaRPr>
          </a:p>
        </p:txBody>
      </p:sp>
      <p:cxnSp>
        <p:nvCxnSpPr>
          <p:cNvPr id="37" name="Straight Connector 36"/>
          <p:cNvCxnSpPr>
            <a:stCxn id="10" idx="3"/>
            <a:endCxn id="36" idx="1"/>
          </p:cNvCxnSpPr>
          <p:nvPr/>
        </p:nvCxnSpPr>
        <p:spPr>
          <a:xfrm>
            <a:off x="8807042" y="4674572"/>
            <a:ext cx="290637" cy="823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371912" y="1307322"/>
            <a:ext cx="738245" cy="455149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8182131" y="5075498"/>
            <a:ext cx="1072630" cy="460979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cxnSp>
        <p:nvCxnSpPr>
          <p:cNvPr id="40" name="Curved Connector 13"/>
          <p:cNvCxnSpPr>
            <a:stCxn id="4" idx="3"/>
            <a:endCxn id="41" idx="0"/>
          </p:cNvCxnSpPr>
          <p:nvPr/>
        </p:nvCxnSpPr>
        <p:spPr>
          <a:xfrm rot="5400000">
            <a:off x="3942940" y="3873471"/>
            <a:ext cx="806494" cy="1253827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869196" y="4903630"/>
            <a:ext cx="1700154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  <a:latin typeface="Tw Cen MT" panose="020B0602020104020603"/>
              </a:rPr>
              <a:t>PENGELOLAAN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3011" y="1793404"/>
            <a:ext cx="687003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Muatan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</a:t>
            </a:r>
          </a:p>
        </p:txBody>
      </p:sp>
      <p:cxnSp>
        <p:nvCxnSpPr>
          <p:cNvPr id="43" name="Straight Connector 42"/>
          <p:cNvCxnSpPr>
            <a:stCxn id="5" idx="1"/>
            <a:endCxn id="42" idx="3"/>
          </p:cNvCxnSpPr>
          <p:nvPr/>
        </p:nvCxnSpPr>
        <p:spPr>
          <a:xfrm flipH="1" flipV="1">
            <a:off x="4990014" y="1983905"/>
            <a:ext cx="460333" cy="2370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26" idx="0"/>
            <a:endCxn id="53" idx="1"/>
          </p:cNvCxnSpPr>
          <p:nvPr/>
        </p:nvCxnSpPr>
        <p:spPr>
          <a:xfrm flipV="1">
            <a:off x="6495716" y="1636583"/>
            <a:ext cx="294977" cy="393881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38" idx="1"/>
            <a:endCxn id="48" idx="2"/>
          </p:cNvCxnSpPr>
          <p:nvPr/>
        </p:nvCxnSpPr>
        <p:spPr>
          <a:xfrm flipH="1" flipV="1">
            <a:off x="5204816" y="1155290"/>
            <a:ext cx="275209" cy="218686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50" idx="6"/>
            <a:endCxn id="38" idx="2"/>
          </p:cNvCxnSpPr>
          <p:nvPr/>
        </p:nvCxnSpPr>
        <p:spPr>
          <a:xfrm flipV="1">
            <a:off x="5065927" y="1534896"/>
            <a:ext cx="305984" cy="22624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169545" y="1412743"/>
            <a:ext cx="9252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Alokasi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waktu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46513" y="739792"/>
            <a:ext cx="1116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Jam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Pelajaran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per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minggu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80714" y="891823"/>
            <a:ext cx="9936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Jam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Pelajaran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per Semester</a:t>
            </a:r>
          </a:p>
        </p:txBody>
      </p:sp>
      <p:sp>
        <p:nvSpPr>
          <p:cNvPr id="50" name="Oval 49"/>
          <p:cNvSpPr/>
          <p:nvPr/>
        </p:nvSpPr>
        <p:spPr>
          <a:xfrm>
            <a:off x="4205763" y="1351500"/>
            <a:ext cx="860165" cy="412041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cxnSp>
        <p:nvCxnSpPr>
          <p:cNvPr id="51" name="Straight Connector 50"/>
          <p:cNvCxnSpPr>
            <a:stCxn id="26" idx="3"/>
            <a:endCxn id="54" idx="1"/>
          </p:cNvCxnSpPr>
          <p:nvPr/>
        </p:nvCxnSpPr>
        <p:spPr>
          <a:xfrm flipV="1">
            <a:off x="6746038" y="2091803"/>
            <a:ext cx="341703" cy="129160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8" idx="7"/>
            <a:endCxn id="49" idx="1"/>
          </p:cNvCxnSpPr>
          <p:nvPr/>
        </p:nvCxnSpPr>
        <p:spPr>
          <a:xfrm flipV="1">
            <a:off x="6002044" y="1099572"/>
            <a:ext cx="278671" cy="274404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790692" y="1509624"/>
            <a:ext cx="7465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Perangkat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87740" y="1803263"/>
            <a:ext cx="13030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Keterilibatan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Pemangku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Kependitngan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cxnSp>
        <p:nvCxnSpPr>
          <p:cNvPr id="55" name="Straight Connector 54"/>
          <p:cNvCxnSpPr>
            <a:stCxn id="19" idx="0"/>
            <a:endCxn id="57" idx="2"/>
          </p:cNvCxnSpPr>
          <p:nvPr/>
        </p:nvCxnSpPr>
        <p:spPr>
          <a:xfrm flipH="1" flipV="1">
            <a:off x="8887575" y="1428093"/>
            <a:ext cx="15258" cy="748953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59" idx="7"/>
            <a:endCxn id="58" idx="1"/>
          </p:cNvCxnSpPr>
          <p:nvPr/>
        </p:nvCxnSpPr>
        <p:spPr>
          <a:xfrm flipV="1">
            <a:off x="9217872" y="1753292"/>
            <a:ext cx="156630" cy="481774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390742" y="1012594"/>
            <a:ext cx="9936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Pembelajaran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Terpadu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374502" y="1545543"/>
            <a:ext cx="8167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Pendekatan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Saintifik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483676" y="2174725"/>
            <a:ext cx="860165" cy="412041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8351301" y="1012516"/>
            <a:ext cx="1048914" cy="412041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221715" y="5096502"/>
            <a:ext cx="1036574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Transparansi</a:t>
            </a:r>
            <a:endParaRPr lang="en-US" sz="1200" kern="0" dirty="0">
              <a:solidFill>
                <a:prstClr val="black"/>
              </a:solidFill>
              <a:latin typeface="Tw Cen MT" panose="020B0602020104020603"/>
            </a:endParaRPr>
          </a:p>
        </p:txBody>
      </p:sp>
      <p:cxnSp>
        <p:nvCxnSpPr>
          <p:cNvPr id="62" name="Straight Connector 61"/>
          <p:cNvCxnSpPr>
            <a:stCxn id="8" idx="3"/>
            <a:endCxn id="73" idx="0"/>
          </p:cNvCxnSpPr>
          <p:nvPr/>
        </p:nvCxnSpPr>
        <p:spPr>
          <a:xfrm>
            <a:off x="6394539" y="4947379"/>
            <a:ext cx="1030536" cy="3984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39" idx="5"/>
            <a:endCxn id="64" idx="1"/>
          </p:cNvCxnSpPr>
          <p:nvPr/>
        </p:nvCxnSpPr>
        <p:spPr>
          <a:xfrm>
            <a:off x="9097679" y="5468968"/>
            <a:ext cx="322475" cy="211927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9420154" y="5392354"/>
            <a:ext cx="90333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Keterlibatan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pemangku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kpentingan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cxnSp>
        <p:nvCxnSpPr>
          <p:cNvPr id="65" name="Straight Connector 64"/>
          <p:cNvCxnSpPr>
            <a:stCxn id="39" idx="4"/>
            <a:endCxn id="72" idx="0"/>
          </p:cNvCxnSpPr>
          <p:nvPr/>
        </p:nvCxnSpPr>
        <p:spPr>
          <a:xfrm>
            <a:off x="8718447" y="5536476"/>
            <a:ext cx="77383" cy="213058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8300636" y="5784033"/>
            <a:ext cx="9936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Akses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ke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dokumen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936798" y="3217622"/>
            <a:ext cx="993666" cy="3831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Mengacu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ke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KI-KD</a:t>
            </a:r>
          </a:p>
        </p:txBody>
      </p:sp>
      <p:cxnSp>
        <p:nvCxnSpPr>
          <p:cNvPr id="68" name="Straight Connector 67"/>
          <p:cNvCxnSpPr>
            <a:stCxn id="67" idx="2"/>
            <a:endCxn id="24" idx="0"/>
          </p:cNvCxnSpPr>
          <p:nvPr/>
        </p:nvCxnSpPr>
        <p:spPr>
          <a:xfrm flipH="1">
            <a:off x="8258061" y="3600804"/>
            <a:ext cx="175570" cy="198086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9195571" y="3444487"/>
            <a:ext cx="821212" cy="53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Kesesuain</a:t>
            </a:r>
            <a:r>
              <a:rPr lang="en-US" sz="1050" dirty="0">
                <a:solidFill>
                  <a:srgbClr val="000090"/>
                </a:solidFill>
                <a:latin typeface="Tw Cen MT" panose="020B0602020104020603"/>
              </a:rPr>
              <a:t> indicator &amp; </a:t>
            </a: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Instrumen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cxnSp>
        <p:nvCxnSpPr>
          <p:cNvPr id="70" name="Straight Connector 69"/>
          <p:cNvCxnSpPr>
            <a:stCxn id="71" idx="2"/>
            <a:endCxn id="97" idx="7"/>
          </p:cNvCxnSpPr>
          <p:nvPr/>
        </p:nvCxnSpPr>
        <p:spPr>
          <a:xfrm flipH="1">
            <a:off x="8566963" y="3706327"/>
            <a:ext cx="599929" cy="151911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9166892" y="3352639"/>
            <a:ext cx="860165" cy="707375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8259514" y="5749535"/>
            <a:ext cx="1072630" cy="460979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823339" y="5345843"/>
            <a:ext cx="1203473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Jumlah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&amp; </a:t>
            </a: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Kualifikasi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Guru </a:t>
            </a:r>
          </a:p>
        </p:txBody>
      </p:sp>
      <p:cxnSp>
        <p:nvCxnSpPr>
          <p:cNvPr id="74" name="Straight Connector 73"/>
          <p:cNvCxnSpPr>
            <a:stCxn id="8" idx="2"/>
            <a:endCxn id="75" idx="0"/>
          </p:cNvCxnSpPr>
          <p:nvPr/>
        </p:nvCxnSpPr>
        <p:spPr>
          <a:xfrm flipH="1">
            <a:off x="6041692" y="5137879"/>
            <a:ext cx="68464" cy="3368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5439956" y="5474701"/>
            <a:ext cx="1203473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Kompetensi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Guru</a:t>
            </a:r>
          </a:p>
        </p:txBody>
      </p:sp>
      <p:cxnSp>
        <p:nvCxnSpPr>
          <p:cNvPr id="76" name="Straight Connector 75"/>
          <p:cNvCxnSpPr>
            <a:endCxn id="77" idx="0"/>
          </p:cNvCxnSpPr>
          <p:nvPr/>
        </p:nvCxnSpPr>
        <p:spPr>
          <a:xfrm>
            <a:off x="7692597" y="5739382"/>
            <a:ext cx="212445" cy="412887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408208" y="6152268"/>
            <a:ext cx="9936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Kualifikasi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cxnSp>
        <p:nvCxnSpPr>
          <p:cNvPr id="78" name="Straight Connector 77"/>
          <p:cNvCxnSpPr>
            <a:endCxn id="79" idx="0"/>
          </p:cNvCxnSpPr>
          <p:nvPr/>
        </p:nvCxnSpPr>
        <p:spPr>
          <a:xfrm flipH="1">
            <a:off x="6960462" y="5819308"/>
            <a:ext cx="274566" cy="332961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589465" y="6152268"/>
            <a:ext cx="7419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Jumlah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cxnSp>
        <p:nvCxnSpPr>
          <p:cNvPr id="80" name="Straight Connector 79"/>
          <p:cNvCxnSpPr>
            <a:stCxn id="86" idx="4"/>
            <a:endCxn id="81" idx="0"/>
          </p:cNvCxnSpPr>
          <p:nvPr/>
        </p:nvCxnSpPr>
        <p:spPr>
          <a:xfrm>
            <a:off x="6059308" y="5944276"/>
            <a:ext cx="108837" cy="207992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757538" y="6152268"/>
            <a:ext cx="8212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Pedagogik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cxnSp>
        <p:nvCxnSpPr>
          <p:cNvPr id="82" name="Straight Connector 81"/>
          <p:cNvCxnSpPr>
            <a:stCxn id="86" idx="3"/>
            <a:endCxn id="87" idx="0"/>
          </p:cNvCxnSpPr>
          <p:nvPr/>
        </p:nvCxnSpPr>
        <p:spPr>
          <a:xfrm flipH="1">
            <a:off x="5152239" y="5876768"/>
            <a:ext cx="527836" cy="156287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703365" y="6040067"/>
            <a:ext cx="940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Kepribadian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cxnSp>
        <p:nvCxnSpPr>
          <p:cNvPr id="84" name="Straight Connector 83"/>
          <p:cNvCxnSpPr>
            <a:stCxn id="86" idx="2"/>
            <a:endCxn id="85" idx="3"/>
          </p:cNvCxnSpPr>
          <p:nvPr/>
        </p:nvCxnSpPr>
        <p:spPr>
          <a:xfrm flipH="1" flipV="1">
            <a:off x="5140860" y="5597647"/>
            <a:ext cx="382133" cy="116141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627165" y="5470688"/>
            <a:ext cx="513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rgbClr val="000090"/>
                </a:solidFill>
                <a:latin typeface="Tw Cen MT" panose="020B0602020104020603"/>
              </a:rPr>
              <a:t>Sosial</a:t>
            </a:r>
            <a:endParaRPr lang="en-US" sz="1050" dirty="0">
              <a:solidFill>
                <a:srgbClr val="000090"/>
              </a:solidFill>
              <a:latin typeface="Tw Cen MT" panose="020B0602020104020603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5522992" y="5483298"/>
            <a:ext cx="1072630" cy="460979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4703364" y="6033054"/>
            <a:ext cx="897751" cy="311342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cxnSp>
        <p:nvCxnSpPr>
          <p:cNvPr id="88" name="Straight Connector 87"/>
          <p:cNvCxnSpPr>
            <a:stCxn id="41" idx="2"/>
            <a:endCxn id="89" idx="0"/>
          </p:cNvCxnSpPr>
          <p:nvPr/>
        </p:nvCxnSpPr>
        <p:spPr>
          <a:xfrm>
            <a:off x="3719274" y="5284630"/>
            <a:ext cx="115411" cy="398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3232948" y="5682810"/>
            <a:ext cx="1203473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Pengawasan</a:t>
            </a:r>
            <a:endParaRPr lang="en-US" sz="1200" kern="0" dirty="0">
              <a:solidFill>
                <a:prstClr val="black"/>
              </a:solidFill>
              <a:latin typeface="Tw Cen MT" panose="020B0602020104020603"/>
            </a:endParaRPr>
          </a:p>
        </p:txBody>
      </p:sp>
      <p:cxnSp>
        <p:nvCxnSpPr>
          <p:cNvPr id="90" name="Straight Connector 89"/>
          <p:cNvCxnSpPr>
            <a:endCxn id="91" idx="0"/>
          </p:cNvCxnSpPr>
          <p:nvPr/>
        </p:nvCxnSpPr>
        <p:spPr>
          <a:xfrm flipH="1">
            <a:off x="2589693" y="5342484"/>
            <a:ext cx="697247" cy="4573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1987956" y="5799794"/>
            <a:ext cx="1203473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Pelaksanaan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Program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779890" y="4010893"/>
            <a:ext cx="1072054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Kondisi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Sarpras</a:t>
            </a:r>
            <a:r>
              <a:rPr lang="en-US" sz="1200" kern="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Tw Cen MT" panose="020B0602020104020603"/>
              </a:rPr>
              <a:t>Pembelajaran</a:t>
            </a:r>
            <a:endParaRPr lang="en-US" sz="1200" kern="0" dirty="0">
              <a:solidFill>
                <a:prstClr val="black"/>
              </a:solidFill>
              <a:latin typeface="Tw Cen MT" panose="020B0602020104020603"/>
            </a:endParaRPr>
          </a:p>
        </p:txBody>
      </p:sp>
      <p:cxnSp>
        <p:nvCxnSpPr>
          <p:cNvPr id="93" name="Straight Connector 92"/>
          <p:cNvCxnSpPr>
            <a:stCxn id="92" idx="0"/>
          </p:cNvCxnSpPr>
          <p:nvPr/>
        </p:nvCxnSpPr>
        <p:spPr>
          <a:xfrm flipH="1" flipV="1">
            <a:off x="2946827" y="3660541"/>
            <a:ext cx="369090" cy="3503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3352361" y="5683184"/>
            <a:ext cx="1072630" cy="460979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2099466" y="1584307"/>
            <a:ext cx="1072630" cy="636656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cxnSp>
        <p:nvCxnSpPr>
          <p:cNvPr id="96" name="Straight Connector 95"/>
          <p:cNvCxnSpPr>
            <a:stCxn id="10" idx="2"/>
            <a:endCxn id="39" idx="0"/>
          </p:cNvCxnSpPr>
          <p:nvPr/>
        </p:nvCxnSpPr>
        <p:spPr>
          <a:xfrm>
            <a:off x="8143974" y="4865073"/>
            <a:ext cx="574472" cy="210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7832766" y="3791663"/>
            <a:ext cx="860165" cy="454605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2060448" y="-37619"/>
            <a:ext cx="8071104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prstClr val="black"/>
                </a:solidFill>
              </a:rPr>
              <a:t>Mencari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Akar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Permasalahan</a:t>
            </a:r>
            <a:r>
              <a:rPr lang="en-US" sz="3600" dirty="0">
                <a:solidFill>
                  <a:prstClr val="black"/>
                </a:solidFill>
              </a:rPr>
              <a:t>: di </a:t>
            </a:r>
            <a:r>
              <a:rPr lang="en-US" sz="3600" dirty="0" err="1">
                <a:solidFill>
                  <a:prstClr val="black"/>
                </a:solidFill>
              </a:rPr>
              <a:t>Sekolah</a:t>
            </a:r>
            <a:r>
              <a:rPr lang="en-US" sz="3600" dirty="0">
                <a:solidFill>
                  <a:prstClr val="black"/>
                </a:solidFill>
              </a:rPr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8892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651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PENJAMINAN MUTU PENDIDIKAN</a:t>
            </a:r>
          </a:p>
        </p:txBody>
      </p:sp>
      <p:sp>
        <p:nvSpPr>
          <p:cNvPr id="6" name="Callout: Right Arrow 34"/>
          <p:cNvSpPr/>
          <p:nvPr/>
        </p:nvSpPr>
        <p:spPr>
          <a:xfrm>
            <a:off x="6937931" y="1594273"/>
            <a:ext cx="2086726" cy="2846304"/>
          </a:xfrm>
          <a:prstGeom prst="rightArrowCallout">
            <a:avLst>
              <a:gd name="adj1" fmla="val 78243"/>
              <a:gd name="adj2" fmla="val 86176"/>
              <a:gd name="adj3" fmla="val 27385"/>
              <a:gd name="adj4" fmla="val 6497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b="1">
              <a:solidFill>
                <a:schemeClr val="tx1"/>
              </a:solidFill>
              <a:latin typeface="Century Gothic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146457" y="1374555"/>
            <a:ext cx="4812826" cy="4981614"/>
            <a:chOff x="622457" y="1374555"/>
            <a:chExt cx="4812826" cy="4981614"/>
          </a:xfrm>
        </p:grpSpPr>
        <p:grpSp>
          <p:nvGrpSpPr>
            <p:cNvPr id="60" name="Group 59"/>
            <p:cNvGrpSpPr/>
            <p:nvPr/>
          </p:nvGrpSpPr>
          <p:grpSpPr>
            <a:xfrm>
              <a:off x="1025601" y="2436090"/>
              <a:ext cx="3273269" cy="1222390"/>
              <a:chOff x="1025601" y="2436090"/>
              <a:chExt cx="3273269" cy="1222390"/>
            </a:xfrm>
          </p:grpSpPr>
          <p:sp>
            <p:nvSpPr>
              <p:cNvPr id="36" name="Shape 35"/>
              <p:cNvSpPr/>
              <p:nvPr/>
            </p:nvSpPr>
            <p:spPr>
              <a:xfrm rot="20823701">
                <a:off x="1025601" y="2436090"/>
                <a:ext cx="3273269" cy="1053439"/>
              </a:xfrm>
              <a:prstGeom prst="swooshArrow">
                <a:avLst>
                  <a:gd name="adj1" fmla="val 19730"/>
                  <a:gd name="adj2" fmla="val 25000"/>
                </a:avLst>
              </a:prstGeom>
              <a:solidFill>
                <a:srgbClr val="002060">
                  <a:alpha val="40000"/>
                </a:srgbClr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7" name="Freeform 19"/>
              <p:cNvSpPr/>
              <p:nvPr/>
            </p:nvSpPr>
            <p:spPr>
              <a:xfrm rot="20823701">
                <a:off x="1587945" y="3354036"/>
                <a:ext cx="762672" cy="304444"/>
              </a:xfrm>
              <a:custGeom>
                <a:avLst/>
                <a:gdLst>
                  <a:gd name="connsiteX0" fmla="*/ 0 w 1222543"/>
                  <a:gd name="connsiteY0" fmla="*/ 0 h 947733"/>
                  <a:gd name="connsiteX1" fmla="*/ 1222543 w 1222543"/>
                  <a:gd name="connsiteY1" fmla="*/ 0 h 947733"/>
                  <a:gd name="connsiteX2" fmla="*/ 1222543 w 1222543"/>
                  <a:gd name="connsiteY2" fmla="*/ 947733 h 947733"/>
                  <a:gd name="connsiteX3" fmla="*/ 0 w 1222543"/>
                  <a:gd name="connsiteY3" fmla="*/ 947733 h 947733"/>
                  <a:gd name="connsiteX4" fmla="*/ 0 w 1222543"/>
                  <a:gd name="connsiteY4" fmla="*/ 0 h 94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2543" h="947733">
                    <a:moveTo>
                      <a:pt x="0" y="0"/>
                    </a:moveTo>
                    <a:lnTo>
                      <a:pt x="1222543" y="0"/>
                    </a:lnTo>
                    <a:lnTo>
                      <a:pt x="1222543" y="947733"/>
                    </a:lnTo>
                    <a:lnTo>
                      <a:pt x="0" y="94773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287" tIns="0" rIns="0" bIns="0" numCol="1" spcCol="1270" anchor="t" anchorCtr="0">
                <a:noAutofit/>
              </a:bodyPr>
              <a:lstStyle/>
              <a:p>
                <a:pPr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US" sz="39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endParaRPr>
              </a:p>
            </p:txBody>
          </p:sp>
          <p:sp>
            <p:nvSpPr>
              <p:cNvPr id="38" name="Freeform 20"/>
              <p:cNvSpPr/>
              <p:nvPr/>
            </p:nvSpPr>
            <p:spPr>
              <a:xfrm rot="20823701">
                <a:off x="2323221" y="2910360"/>
                <a:ext cx="785584" cy="573071"/>
              </a:xfrm>
              <a:custGeom>
                <a:avLst/>
                <a:gdLst>
                  <a:gd name="connsiteX0" fmla="*/ 0 w 1259271"/>
                  <a:gd name="connsiteY0" fmla="*/ 0 h 1783968"/>
                  <a:gd name="connsiteX1" fmla="*/ 1259271 w 1259271"/>
                  <a:gd name="connsiteY1" fmla="*/ 0 h 1783968"/>
                  <a:gd name="connsiteX2" fmla="*/ 1259271 w 1259271"/>
                  <a:gd name="connsiteY2" fmla="*/ 1783968 h 1783968"/>
                  <a:gd name="connsiteX3" fmla="*/ 0 w 1259271"/>
                  <a:gd name="connsiteY3" fmla="*/ 1783968 h 1783968"/>
                  <a:gd name="connsiteX4" fmla="*/ 0 w 1259271"/>
                  <a:gd name="connsiteY4" fmla="*/ 0 h 178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9271" h="1783968">
                    <a:moveTo>
                      <a:pt x="0" y="0"/>
                    </a:moveTo>
                    <a:lnTo>
                      <a:pt x="1259271" y="0"/>
                    </a:lnTo>
                    <a:lnTo>
                      <a:pt x="1259271" y="1783968"/>
                    </a:lnTo>
                    <a:lnTo>
                      <a:pt x="0" y="178396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0672" tIns="0" rIns="0" bIns="0" numCol="1" spcCol="1270" anchor="t" anchorCtr="0">
                <a:noAutofit/>
              </a:bodyPr>
              <a:lstStyle/>
              <a:p>
                <a:pPr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US" sz="39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endParaRPr>
              </a:p>
            </p:txBody>
          </p:sp>
          <p:sp>
            <p:nvSpPr>
              <p:cNvPr id="39" name="Freeform 21"/>
              <p:cNvSpPr/>
              <p:nvPr/>
            </p:nvSpPr>
            <p:spPr>
              <a:xfrm rot="20823701">
                <a:off x="3214610" y="2544436"/>
                <a:ext cx="785584" cy="732140"/>
              </a:xfrm>
              <a:custGeom>
                <a:avLst/>
                <a:gdLst>
                  <a:gd name="connsiteX0" fmla="*/ 0 w 1259271"/>
                  <a:gd name="connsiteY0" fmla="*/ 0 h 2279150"/>
                  <a:gd name="connsiteX1" fmla="*/ 1259271 w 1259271"/>
                  <a:gd name="connsiteY1" fmla="*/ 0 h 2279150"/>
                  <a:gd name="connsiteX2" fmla="*/ 1259271 w 1259271"/>
                  <a:gd name="connsiteY2" fmla="*/ 2279150 h 2279150"/>
                  <a:gd name="connsiteX3" fmla="*/ 0 w 1259271"/>
                  <a:gd name="connsiteY3" fmla="*/ 2279150 h 2279150"/>
                  <a:gd name="connsiteX4" fmla="*/ 0 w 1259271"/>
                  <a:gd name="connsiteY4" fmla="*/ 0 h 227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9271" h="2279150">
                    <a:moveTo>
                      <a:pt x="0" y="0"/>
                    </a:moveTo>
                    <a:lnTo>
                      <a:pt x="1259271" y="0"/>
                    </a:lnTo>
                    <a:lnTo>
                      <a:pt x="1259271" y="2279150"/>
                    </a:lnTo>
                    <a:lnTo>
                      <a:pt x="0" y="227915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80717" tIns="0" rIns="0" bIns="0" numCol="1" spcCol="1270" anchor="t" anchorCtr="0">
                <a:noAutofit/>
              </a:bodyPr>
              <a:lstStyle/>
              <a:p>
                <a:pPr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US" sz="37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622457" y="1374555"/>
              <a:ext cx="4812826" cy="4981614"/>
              <a:chOff x="622457" y="1374555"/>
              <a:chExt cx="4812826" cy="4981614"/>
            </a:xfrm>
          </p:grpSpPr>
          <p:sp>
            <p:nvSpPr>
              <p:cNvPr id="11" name="L-Shape 10"/>
              <p:cNvSpPr/>
              <p:nvPr/>
            </p:nvSpPr>
            <p:spPr>
              <a:xfrm flipV="1">
                <a:off x="801171" y="5752836"/>
                <a:ext cx="822960" cy="548640"/>
              </a:xfrm>
              <a:prstGeom prst="corner">
                <a:avLst>
                  <a:gd name="adj1" fmla="val 11053"/>
                  <a:gd name="adj2" fmla="val 11053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  <a:latin typeface="Century Gothic"/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622457" y="6088238"/>
                <a:ext cx="3989866" cy="0"/>
              </a:xfrm>
              <a:prstGeom prst="straightConnector1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>
                <a:endCxn id="17" idx="2"/>
              </p:cNvCxnSpPr>
              <p:nvPr/>
            </p:nvCxnSpPr>
            <p:spPr>
              <a:xfrm flipV="1">
                <a:off x="4244106" y="3500946"/>
                <a:ext cx="0" cy="2855223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L-Shape 11"/>
              <p:cNvSpPr/>
              <p:nvPr/>
            </p:nvSpPr>
            <p:spPr>
              <a:xfrm flipV="1">
                <a:off x="1557970" y="5204196"/>
                <a:ext cx="822960" cy="548640"/>
              </a:xfrm>
              <a:prstGeom prst="corner">
                <a:avLst>
                  <a:gd name="adj1" fmla="val 11053"/>
                  <a:gd name="adj2" fmla="val 11053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3" name="L-Shape 12"/>
              <p:cNvSpPr/>
              <p:nvPr/>
            </p:nvSpPr>
            <p:spPr>
              <a:xfrm flipV="1">
                <a:off x="2320205" y="4655555"/>
                <a:ext cx="822960" cy="548640"/>
              </a:xfrm>
              <a:prstGeom prst="corner">
                <a:avLst>
                  <a:gd name="adj1" fmla="val 11053"/>
                  <a:gd name="adj2" fmla="val 11053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4" name="L-Shape 13"/>
              <p:cNvSpPr/>
              <p:nvPr/>
            </p:nvSpPr>
            <p:spPr>
              <a:xfrm flipV="1">
                <a:off x="3082657" y="4106915"/>
                <a:ext cx="822960" cy="548640"/>
              </a:xfrm>
              <a:prstGeom prst="corner">
                <a:avLst>
                  <a:gd name="adj1" fmla="val 11053"/>
                  <a:gd name="adj2" fmla="val 11053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5" name="L-Shape 14"/>
              <p:cNvSpPr/>
              <p:nvPr/>
            </p:nvSpPr>
            <p:spPr>
              <a:xfrm flipV="1">
                <a:off x="3847490" y="3558358"/>
                <a:ext cx="822960" cy="548640"/>
              </a:xfrm>
              <a:prstGeom prst="corner">
                <a:avLst>
                  <a:gd name="adj1" fmla="val 11053"/>
                  <a:gd name="adj2" fmla="val 11053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6" name="L-Shape 15"/>
              <p:cNvSpPr/>
              <p:nvPr/>
            </p:nvSpPr>
            <p:spPr>
              <a:xfrm flipV="1">
                <a:off x="4612323" y="3017425"/>
                <a:ext cx="822960" cy="548640"/>
              </a:xfrm>
              <a:prstGeom prst="corner">
                <a:avLst>
                  <a:gd name="adj1" fmla="val 11053"/>
                  <a:gd name="adj2" fmla="val 11053"/>
                </a:avLst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745369" y="3039281"/>
                <a:ext cx="9974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400" b="1" dirty="0">
                    <a:solidFill>
                      <a:srgbClr val="C00000"/>
                    </a:solidFill>
                    <a:latin typeface="Century Gothic"/>
                  </a:rPr>
                  <a:t>SNP</a:t>
                </a:r>
                <a:endParaRPr lang="id-ID" sz="2400" b="1" dirty="0">
                  <a:solidFill>
                    <a:srgbClr val="C00000"/>
                  </a:solidFill>
                  <a:latin typeface="Century Gothic"/>
                </a:endParaRPr>
              </a:p>
            </p:txBody>
          </p:sp>
          <p:cxnSp>
            <p:nvCxnSpPr>
              <p:cNvPr id="18" name="Straight Arrow Connector 17"/>
              <p:cNvCxnSpPr>
                <a:stCxn id="17" idx="0"/>
                <a:endCxn id="19" idx="2"/>
              </p:cNvCxnSpPr>
              <p:nvPr/>
            </p:nvCxnSpPr>
            <p:spPr>
              <a:xfrm flipH="1" flipV="1">
                <a:off x="4237840" y="1713109"/>
                <a:ext cx="6266" cy="1326172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720521" y="1374555"/>
                <a:ext cx="10346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b="1" dirty="0" err="1">
                    <a:solidFill>
                      <a:prstClr val="black"/>
                    </a:solidFill>
                    <a:latin typeface="Century Gothic"/>
                  </a:rPr>
                  <a:t>standar</a:t>
                </a:r>
                <a:endParaRPr lang="id-ID" sz="1600" b="1" dirty="0"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6971985" y="2122123"/>
            <a:ext cx="175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 err="1">
                <a:latin typeface="Century Gothic"/>
              </a:rPr>
              <a:t>Lulusan</a:t>
            </a:r>
            <a:r>
              <a:rPr lang="en-US" sz="1400" b="1" dirty="0">
                <a:latin typeface="Century Gothic"/>
              </a:rPr>
              <a:t> yang </a:t>
            </a:r>
            <a:r>
              <a:rPr lang="en-US" sz="1400" b="1" dirty="0" err="1">
                <a:latin typeface="Century Gothic"/>
              </a:rPr>
              <a:t>berkarakter</a:t>
            </a:r>
            <a:r>
              <a:rPr lang="en-US" sz="1400" b="1" dirty="0">
                <a:latin typeface="Century Gothic"/>
              </a:rPr>
              <a:t> </a:t>
            </a:r>
            <a:r>
              <a:rPr lang="en-US" sz="1400" b="1" dirty="0" err="1">
                <a:latin typeface="Century Gothic"/>
              </a:rPr>
              <a:t>baik</a:t>
            </a:r>
            <a:endParaRPr lang="en-US" sz="1400" b="1" dirty="0">
              <a:latin typeface="Century Gothic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59283" y="2777671"/>
            <a:ext cx="2065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 err="1">
                <a:latin typeface="Century Gothic"/>
              </a:rPr>
              <a:t>Lulusan</a:t>
            </a:r>
            <a:r>
              <a:rPr lang="en-US" sz="1400" b="1" dirty="0">
                <a:latin typeface="Century Gothic"/>
              </a:rPr>
              <a:t> yang </a:t>
            </a:r>
            <a:r>
              <a:rPr lang="en-US" sz="1400" b="1" dirty="0" err="1">
                <a:latin typeface="Century Gothic"/>
              </a:rPr>
              <a:t>kreatif</a:t>
            </a:r>
            <a:r>
              <a:rPr lang="en-US" sz="1400" b="1" dirty="0">
                <a:latin typeface="Century Gothic"/>
              </a:rPr>
              <a:t> </a:t>
            </a:r>
            <a:r>
              <a:rPr lang="en-US" sz="1400" b="1" dirty="0" err="1">
                <a:latin typeface="Century Gothic"/>
              </a:rPr>
              <a:t>dan</a:t>
            </a:r>
            <a:r>
              <a:rPr lang="en-US" sz="1400" b="1" dirty="0">
                <a:latin typeface="Century Gothic"/>
              </a:rPr>
              <a:t> </a:t>
            </a:r>
            <a:r>
              <a:rPr lang="en-US" sz="1400" b="1" dirty="0" err="1">
                <a:latin typeface="Century Gothic"/>
              </a:rPr>
              <a:t>pembelajar</a:t>
            </a:r>
            <a:endParaRPr lang="en-US" sz="1400" b="1" dirty="0">
              <a:latin typeface="Century Gothic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86055" y="3387147"/>
            <a:ext cx="173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 err="1">
                <a:latin typeface="Century Gothic"/>
              </a:rPr>
              <a:t>Sekolah</a:t>
            </a:r>
            <a:r>
              <a:rPr lang="en-US" sz="1400" b="1" dirty="0">
                <a:latin typeface="Century Gothic"/>
              </a:rPr>
              <a:t> yang </a:t>
            </a:r>
            <a:r>
              <a:rPr lang="en-US" sz="1400" b="1" dirty="0" err="1">
                <a:latin typeface="Century Gothic"/>
              </a:rPr>
              <a:t>menyenangkan</a:t>
            </a:r>
            <a:endParaRPr lang="en-US" sz="1400" b="1" dirty="0">
              <a:latin typeface="Century Gothic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838790" y="1868326"/>
            <a:ext cx="1014916" cy="106089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srgbClr val="FFFFFF"/>
                </a:solidFill>
                <a:latin typeface="Corbel" panose="020B0503020204020204" pitchFamily="34" charset="0"/>
              </a:rPr>
              <a:t>STANDAR BARU</a:t>
            </a:r>
            <a:endParaRPr lang="id-ID" sz="1200" b="1" kern="0" dirty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936059" y="3319100"/>
            <a:ext cx="2730238" cy="2801125"/>
            <a:chOff x="297755" y="3404827"/>
            <a:chExt cx="2730238" cy="2801125"/>
          </a:xfrm>
        </p:grpSpPr>
        <p:sp>
          <p:nvSpPr>
            <p:cNvPr id="52" name="Shape 51"/>
            <p:cNvSpPr/>
            <p:nvPr/>
          </p:nvSpPr>
          <p:spPr>
            <a:xfrm rot="18730055">
              <a:off x="318750" y="4364791"/>
              <a:ext cx="681295" cy="723285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chemeClr val="tx1">
                <a:alpha val="4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Freeform 19"/>
            <p:cNvSpPr/>
            <p:nvPr/>
          </p:nvSpPr>
          <p:spPr>
            <a:xfrm rot="18730055">
              <a:off x="659240" y="4917488"/>
              <a:ext cx="158742" cy="209029"/>
            </a:xfrm>
            <a:custGeom>
              <a:avLst/>
              <a:gdLst>
                <a:gd name="connsiteX0" fmla="*/ 0 w 1222543"/>
                <a:gd name="connsiteY0" fmla="*/ 0 h 947733"/>
                <a:gd name="connsiteX1" fmla="*/ 1222543 w 1222543"/>
                <a:gd name="connsiteY1" fmla="*/ 0 h 947733"/>
                <a:gd name="connsiteX2" fmla="*/ 1222543 w 1222543"/>
                <a:gd name="connsiteY2" fmla="*/ 947733 h 947733"/>
                <a:gd name="connsiteX3" fmla="*/ 0 w 1222543"/>
                <a:gd name="connsiteY3" fmla="*/ 947733 h 947733"/>
                <a:gd name="connsiteX4" fmla="*/ 0 w 1222543"/>
                <a:gd name="connsiteY4" fmla="*/ 0 h 94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543" h="947733">
                  <a:moveTo>
                    <a:pt x="0" y="0"/>
                  </a:moveTo>
                  <a:lnTo>
                    <a:pt x="1222543" y="0"/>
                  </a:lnTo>
                  <a:lnTo>
                    <a:pt x="1222543" y="947733"/>
                  </a:lnTo>
                  <a:lnTo>
                    <a:pt x="0" y="9477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287" tIns="0" rIns="0" bIns="0" numCol="1" spcCol="1270" anchor="t" anchorCtr="0">
              <a:noAutofit/>
            </a:bodyPr>
            <a:lstStyle/>
            <a:p>
              <a:pPr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  <p:sp>
          <p:nvSpPr>
            <p:cNvPr id="54" name="Freeform 20"/>
            <p:cNvSpPr/>
            <p:nvPr/>
          </p:nvSpPr>
          <p:spPr>
            <a:xfrm rot="18730055">
              <a:off x="699870" y="4640404"/>
              <a:ext cx="163511" cy="393467"/>
            </a:xfrm>
            <a:custGeom>
              <a:avLst/>
              <a:gdLst>
                <a:gd name="connsiteX0" fmla="*/ 0 w 1259271"/>
                <a:gd name="connsiteY0" fmla="*/ 0 h 1783968"/>
                <a:gd name="connsiteX1" fmla="*/ 1259271 w 1259271"/>
                <a:gd name="connsiteY1" fmla="*/ 0 h 1783968"/>
                <a:gd name="connsiteX2" fmla="*/ 1259271 w 1259271"/>
                <a:gd name="connsiteY2" fmla="*/ 1783968 h 1783968"/>
                <a:gd name="connsiteX3" fmla="*/ 0 w 1259271"/>
                <a:gd name="connsiteY3" fmla="*/ 1783968 h 1783968"/>
                <a:gd name="connsiteX4" fmla="*/ 0 w 1259271"/>
                <a:gd name="connsiteY4" fmla="*/ 0 h 17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271" h="1783968">
                  <a:moveTo>
                    <a:pt x="0" y="0"/>
                  </a:moveTo>
                  <a:lnTo>
                    <a:pt x="1259271" y="0"/>
                  </a:lnTo>
                  <a:lnTo>
                    <a:pt x="1259271" y="1783968"/>
                  </a:lnTo>
                  <a:lnTo>
                    <a:pt x="0" y="178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0672" tIns="0" rIns="0" bIns="0" numCol="1" spcCol="1270" anchor="t" anchorCtr="0">
              <a:noAutofit/>
            </a:bodyPr>
            <a:lstStyle/>
            <a:p>
              <a:pPr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  <p:sp>
          <p:nvSpPr>
            <p:cNvPr id="55" name="Freeform 21"/>
            <p:cNvSpPr/>
            <p:nvPr/>
          </p:nvSpPr>
          <p:spPr>
            <a:xfrm rot="18730055">
              <a:off x="789741" y="4405222"/>
              <a:ext cx="163511" cy="502683"/>
            </a:xfrm>
            <a:custGeom>
              <a:avLst/>
              <a:gdLst>
                <a:gd name="connsiteX0" fmla="*/ 0 w 1259271"/>
                <a:gd name="connsiteY0" fmla="*/ 0 h 2279150"/>
                <a:gd name="connsiteX1" fmla="*/ 1259271 w 1259271"/>
                <a:gd name="connsiteY1" fmla="*/ 0 h 2279150"/>
                <a:gd name="connsiteX2" fmla="*/ 1259271 w 1259271"/>
                <a:gd name="connsiteY2" fmla="*/ 2279150 h 2279150"/>
                <a:gd name="connsiteX3" fmla="*/ 0 w 1259271"/>
                <a:gd name="connsiteY3" fmla="*/ 2279150 h 2279150"/>
                <a:gd name="connsiteX4" fmla="*/ 0 w 1259271"/>
                <a:gd name="connsiteY4" fmla="*/ 0 h 227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271" h="2279150">
                  <a:moveTo>
                    <a:pt x="0" y="0"/>
                  </a:moveTo>
                  <a:lnTo>
                    <a:pt x="1259271" y="0"/>
                  </a:lnTo>
                  <a:lnTo>
                    <a:pt x="1259271" y="2279150"/>
                  </a:lnTo>
                  <a:lnTo>
                    <a:pt x="0" y="22791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717" tIns="0" rIns="0" bIns="0" numCol="1" spcCol="1270" anchor="t" anchorCtr="0">
              <a:noAutofit/>
            </a:bodyPr>
            <a:lstStyle/>
            <a:p>
              <a:pPr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7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  <p:sp>
          <p:nvSpPr>
            <p:cNvPr id="21" name="Shape 20"/>
            <p:cNvSpPr/>
            <p:nvPr/>
          </p:nvSpPr>
          <p:spPr>
            <a:xfrm rot="2877875">
              <a:off x="1417411" y="3363384"/>
              <a:ext cx="758004" cy="840889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chemeClr val="tx1">
                <a:alpha val="4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 rot="2877875">
              <a:off x="1362488" y="3725396"/>
              <a:ext cx="176615" cy="243017"/>
            </a:xfrm>
            <a:custGeom>
              <a:avLst/>
              <a:gdLst>
                <a:gd name="connsiteX0" fmla="*/ 0 w 1222543"/>
                <a:gd name="connsiteY0" fmla="*/ 0 h 947733"/>
                <a:gd name="connsiteX1" fmla="*/ 1222543 w 1222543"/>
                <a:gd name="connsiteY1" fmla="*/ 0 h 947733"/>
                <a:gd name="connsiteX2" fmla="*/ 1222543 w 1222543"/>
                <a:gd name="connsiteY2" fmla="*/ 947733 h 947733"/>
                <a:gd name="connsiteX3" fmla="*/ 0 w 1222543"/>
                <a:gd name="connsiteY3" fmla="*/ 947733 h 947733"/>
                <a:gd name="connsiteX4" fmla="*/ 0 w 1222543"/>
                <a:gd name="connsiteY4" fmla="*/ 0 h 94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543" h="947733">
                  <a:moveTo>
                    <a:pt x="0" y="0"/>
                  </a:moveTo>
                  <a:lnTo>
                    <a:pt x="1222543" y="0"/>
                  </a:lnTo>
                  <a:lnTo>
                    <a:pt x="1222543" y="947733"/>
                  </a:lnTo>
                  <a:lnTo>
                    <a:pt x="0" y="9477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287" tIns="0" rIns="0" bIns="0" numCol="1" spcCol="1270" anchor="t" anchorCtr="0">
              <a:noAutofit/>
            </a:bodyPr>
            <a:lstStyle/>
            <a:p>
              <a:pPr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2877875">
              <a:off x="1563054" y="3683482"/>
              <a:ext cx="181921" cy="457444"/>
            </a:xfrm>
            <a:custGeom>
              <a:avLst/>
              <a:gdLst>
                <a:gd name="connsiteX0" fmla="*/ 0 w 1259271"/>
                <a:gd name="connsiteY0" fmla="*/ 0 h 1783968"/>
                <a:gd name="connsiteX1" fmla="*/ 1259271 w 1259271"/>
                <a:gd name="connsiteY1" fmla="*/ 0 h 1783968"/>
                <a:gd name="connsiteX2" fmla="*/ 1259271 w 1259271"/>
                <a:gd name="connsiteY2" fmla="*/ 1783968 h 1783968"/>
                <a:gd name="connsiteX3" fmla="*/ 0 w 1259271"/>
                <a:gd name="connsiteY3" fmla="*/ 1783968 h 1783968"/>
                <a:gd name="connsiteX4" fmla="*/ 0 w 1259271"/>
                <a:gd name="connsiteY4" fmla="*/ 0 h 17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271" h="1783968">
                  <a:moveTo>
                    <a:pt x="0" y="0"/>
                  </a:moveTo>
                  <a:lnTo>
                    <a:pt x="1259271" y="0"/>
                  </a:lnTo>
                  <a:lnTo>
                    <a:pt x="1259271" y="1783968"/>
                  </a:lnTo>
                  <a:lnTo>
                    <a:pt x="0" y="178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0672" tIns="0" rIns="0" bIns="0" numCol="1" spcCol="1270" anchor="t" anchorCtr="0">
              <a:noAutofit/>
            </a:bodyPr>
            <a:lstStyle/>
            <a:p>
              <a:pPr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2877875">
              <a:off x="1754860" y="3737938"/>
              <a:ext cx="181921" cy="584418"/>
            </a:xfrm>
            <a:custGeom>
              <a:avLst/>
              <a:gdLst>
                <a:gd name="connsiteX0" fmla="*/ 0 w 1259271"/>
                <a:gd name="connsiteY0" fmla="*/ 0 h 2279150"/>
                <a:gd name="connsiteX1" fmla="*/ 1259271 w 1259271"/>
                <a:gd name="connsiteY1" fmla="*/ 0 h 2279150"/>
                <a:gd name="connsiteX2" fmla="*/ 1259271 w 1259271"/>
                <a:gd name="connsiteY2" fmla="*/ 2279150 h 2279150"/>
                <a:gd name="connsiteX3" fmla="*/ 0 w 1259271"/>
                <a:gd name="connsiteY3" fmla="*/ 2279150 h 2279150"/>
                <a:gd name="connsiteX4" fmla="*/ 0 w 1259271"/>
                <a:gd name="connsiteY4" fmla="*/ 0 h 227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271" h="2279150">
                  <a:moveTo>
                    <a:pt x="0" y="0"/>
                  </a:moveTo>
                  <a:lnTo>
                    <a:pt x="1259271" y="0"/>
                  </a:lnTo>
                  <a:lnTo>
                    <a:pt x="1259271" y="2279150"/>
                  </a:lnTo>
                  <a:lnTo>
                    <a:pt x="0" y="22791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717" tIns="0" rIns="0" bIns="0" numCol="1" spcCol="1270" anchor="t" anchorCtr="0">
              <a:noAutofit/>
            </a:bodyPr>
            <a:lstStyle/>
            <a:p>
              <a:pPr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7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10550" y="4319064"/>
              <a:ext cx="976890" cy="94760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Corbel" panose="020B0503020204020204" pitchFamily="34" charset="0"/>
                </a:rPr>
                <a:t>SEKOLAH</a:t>
              </a:r>
              <a:endParaRPr lang="id-ID" sz="1200" b="1" kern="0" dirty="0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066623" y="3830922"/>
              <a:ext cx="888070" cy="85683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srgbClr val="FFFFFF"/>
                  </a:solidFill>
                  <a:latin typeface="Corbel" panose="020B0503020204020204" pitchFamily="34" charset="0"/>
                </a:rPr>
                <a:t>EDS</a:t>
              </a:r>
              <a:endParaRPr lang="id-ID" sz="1400" kern="0" dirty="0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1131" y="3586175"/>
              <a:ext cx="862053" cy="904979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>
                <a:defRPr/>
              </a:pPr>
              <a:r>
                <a:rPr lang="en-US" sz="1400" kern="0" dirty="0" err="1">
                  <a:solidFill>
                    <a:srgbClr val="FFFFFF"/>
                  </a:solidFill>
                  <a:latin typeface="Corbel" panose="020B0503020204020204" pitchFamily="34" charset="0"/>
                </a:rPr>
                <a:t>Evaluasi</a:t>
              </a:r>
              <a:endParaRPr lang="id-ID" sz="1400" kern="0" dirty="0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827669" y="5135411"/>
              <a:ext cx="827470" cy="85023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>
                <a:defRPr/>
              </a:pPr>
              <a:r>
                <a:rPr lang="en-US" sz="1400" kern="0" dirty="0" err="1">
                  <a:solidFill>
                    <a:srgbClr val="FFFFFF"/>
                  </a:solidFill>
                  <a:latin typeface="Corbel" panose="020B0503020204020204" pitchFamily="34" charset="0"/>
                </a:rPr>
                <a:t>Peren-canaan</a:t>
              </a:r>
              <a:endParaRPr lang="id-ID" sz="1400" kern="0" dirty="0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94109" y="4941087"/>
              <a:ext cx="957193" cy="87589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>
                <a:defRPr/>
              </a:pPr>
              <a:r>
                <a:rPr lang="en-US" sz="1400" kern="0" dirty="0" err="1">
                  <a:solidFill>
                    <a:srgbClr val="FFFFFF"/>
                  </a:solidFill>
                  <a:latin typeface="Corbel" panose="020B0503020204020204" pitchFamily="34" charset="0"/>
                </a:rPr>
                <a:t>Pelak-sanaan</a:t>
              </a:r>
              <a:endParaRPr lang="id-ID" sz="1400" kern="0" dirty="0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1" name="Shape 40"/>
            <p:cNvSpPr/>
            <p:nvPr/>
          </p:nvSpPr>
          <p:spPr>
            <a:xfrm rot="8529047">
              <a:off x="2369148" y="4591096"/>
              <a:ext cx="658845" cy="707256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chemeClr val="tx1">
                <a:alpha val="4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Freeform 19"/>
            <p:cNvSpPr/>
            <p:nvPr/>
          </p:nvSpPr>
          <p:spPr>
            <a:xfrm rot="8529047">
              <a:off x="2594221" y="4545553"/>
              <a:ext cx="153511" cy="204397"/>
            </a:xfrm>
            <a:custGeom>
              <a:avLst/>
              <a:gdLst>
                <a:gd name="connsiteX0" fmla="*/ 0 w 1222543"/>
                <a:gd name="connsiteY0" fmla="*/ 0 h 947733"/>
                <a:gd name="connsiteX1" fmla="*/ 1222543 w 1222543"/>
                <a:gd name="connsiteY1" fmla="*/ 0 h 947733"/>
                <a:gd name="connsiteX2" fmla="*/ 1222543 w 1222543"/>
                <a:gd name="connsiteY2" fmla="*/ 947733 h 947733"/>
                <a:gd name="connsiteX3" fmla="*/ 0 w 1222543"/>
                <a:gd name="connsiteY3" fmla="*/ 947733 h 947733"/>
                <a:gd name="connsiteX4" fmla="*/ 0 w 1222543"/>
                <a:gd name="connsiteY4" fmla="*/ 0 h 94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543" h="947733">
                  <a:moveTo>
                    <a:pt x="0" y="0"/>
                  </a:moveTo>
                  <a:lnTo>
                    <a:pt x="1222543" y="0"/>
                  </a:lnTo>
                  <a:lnTo>
                    <a:pt x="1222543" y="947733"/>
                  </a:lnTo>
                  <a:lnTo>
                    <a:pt x="0" y="9477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287" tIns="0" rIns="0" bIns="0" numCol="1" spcCol="1270" anchor="t" anchorCtr="0">
              <a:noAutofit/>
            </a:bodyPr>
            <a:lstStyle/>
            <a:p>
              <a:pPr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  <p:sp>
          <p:nvSpPr>
            <p:cNvPr id="43" name="Freeform 20"/>
            <p:cNvSpPr/>
            <p:nvPr/>
          </p:nvSpPr>
          <p:spPr>
            <a:xfrm rot="8529047">
              <a:off x="2520566" y="4625019"/>
              <a:ext cx="158123" cy="384747"/>
            </a:xfrm>
            <a:custGeom>
              <a:avLst/>
              <a:gdLst>
                <a:gd name="connsiteX0" fmla="*/ 0 w 1259271"/>
                <a:gd name="connsiteY0" fmla="*/ 0 h 1783968"/>
                <a:gd name="connsiteX1" fmla="*/ 1259271 w 1259271"/>
                <a:gd name="connsiteY1" fmla="*/ 0 h 1783968"/>
                <a:gd name="connsiteX2" fmla="*/ 1259271 w 1259271"/>
                <a:gd name="connsiteY2" fmla="*/ 1783968 h 1783968"/>
                <a:gd name="connsiteX3" fmla="*/ 0 w 1259271"/>
                <a:gd name="connsiteY3" fmla="*/ 1783968 h 1783968"/>
                <a:gd name="connsiteX4" fmla="*/ 0 w 1259271"/>
                <a:gd name="connsiteY4" fmla="*/ 0 h 17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271" h="1783968">
                  <a:moveTo>
                    <a:pt x="0" y="0"/>
                  </a:moveTo>
                  <a:lnTo>
                    <a:pt x="1259271" y="0"/>
                  </a:lnTo>
                  <a:lnTo>
                    <a:pt x="1259271" y="1783968"/>
                  </a:lnTo>
                  <a:lnTo>
                    <a:pt x="0" y="178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0672" tIns="0" rIns="0" bIns="0" numCol="1" spcCol="1270" anchor="t" anchorCtr="0">
              <a:noAutofit/>
            </a:bodyPr>
            <a:lstStyle/>
            <a:p>
              <a:pPr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  <p:sp>
          <p:nvSpPr>
            <p:cNvPr id="44" name="Freeform 21"/>
            <p:cNvSpPr/>
            <p:nvPr/>
          </p:nvSpPr>
          <p:spPr>
            <a:xfrm rot="8529047">
              <a:off x="2405061" y="4728999"/>
              <a:ext cx="158123" cy="491543"/>
            </a:xfrm>
            <a:custGeom>
              <a:avLst/>
              <a:gdLst>
                <a:gd name="connsiteX0" fmla="*/ 0 w 1259271"/>
                <a:gd name="connsiteY0" fmla="*/ 0 h 2279150"/>
                <a:gd name="connsiteX1" fmla="*/ 1259271 w 1259271"/>
                <a:gd name="connsiteY1" fmla="*/ 0 h 2279150"/>
                <a:gd name="connsiteX2" fmla="*/ 1259271 w 1259271"/>
                <a:gd name="connsiteY2" fmla="*/ 2279150 h 2279150"/>
                <a:gd name="connsiteX3" fmla="*/ 0 w 1259271"/>
                <a:gd name="connsiteY3" fmla="*/ 2279150 h 2279150"/>
                <a:gd name="connsiteX4" fmla="*/ 0 w 1259271"/>
                <a:gd name="connsiteY4" fmla="*/ 0 h 227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271" h="2279150">
                  <a:moveTo>
                    <a:pt x="0" y="0"/>
                  </a:moveTo>
                  <a:lnTo>
                    <a:pt x="1259271" y="0"/>
                  </a:lnTo>
                  <a:lnTo>
                    <a:pt x="1259271" y="2279150"/>
                  </a:lnTo>
                  <a:lnTo>
                    <a:pt x="0" y="22791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717" tIns="0" rIns="0" bIns="0" numCol="1" spcCol="1270" anchor="t" anchorCtr="0">
              <a:noAutofit/>
            </a:bodyPr>
            <a:lstStyle/>
            <a:p>
              <a:pPr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7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  <p:sp>
          <p:nvSpPr>
            <p:cNvPr id="46" name="Shape 45"/>
            <p:cNvSpPr/>
            <p:nvPr/>
          </p:nvSpPr>
          <p:spPr>
            <a:xfrm rot="14095184">
              <a:off x="1216984" y="5455612"/>
              <a:ext cx="667549" cy="833132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chemeClr val="tx1">
                <a:alpha val="4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reeform 19"/>
            <p:cNvSpPr/>
            <p:nvPr/>
          </p:nvSpPr>
          <p:spPr>
            <a:xfrm rot="14095184">
              <a:off x="1808786" y="5714591"/>
              <a:ext cx="155539" cy="240775"/>
            </a:xfrm>
            <a:custGeom>
              <a:avLst/>
              <a:gdLst>
                <a:gd name="connsiteX0" fmla="*/ 0 w 1222543"/>
                <a:gd name="connsiteY0" fmla="*/ 0 h 947733"/>
                <a:gd name="connsiteX1" fmla="*/ 1222543 w 1222543"/>
                <a:gd name="connsiteY1" fmla="*/ 0 h 947733"/>
                <a:gd name="connsiteX2" fmla="*/ 1222543 w 1222543"/>
                <a:gd name="connsiteY2" fmla="*/ 947733 h 947733"/>
                <a:gd name="connsiteX3" fmla="*/ 0 w 1222543"/>
                <a:gd name="connsiteY3" fmla="*/ 947733 h 947733"/>
                <a:gd name="connsiteX4" fmla="*/ 0 w 1222543"/>
                <a:gd name="connsiteY4" fmla="*/ 0 h 94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543" h="947733">
                  <a:moveTo>
                    <a:pt x="0" y="0"/>
                  </a:moveTo>
                  <a:lnTo>
                    <a:pt x="1222543" y="0"/>
                  </a:lnTo>
                  <a:lnTo>
                    <a:pt x="1222543" y="947733"/>
                  </a:lnTo>
                  <a:lnTo>
                    <a:pt x="0" y="9477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287" tIns="0" rIns="0" bIns="0" numCol="1" spcCol="1270" anchor="t" anchorCtr="0">
              <a:noAutofit/>
            </a:bodyPr>
            <a:lstStyle/>
            <a:p>
              <a:pPr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  <p:sp>
          <p:nvSpPr>
            <p:cNvPr id="48" name="Freeform 20"/>
            <p:cNvSpPr/>
            <p:nvPr/>
          </p:nvSpPr>
          <p:spPr>
            <a:xfrm rot="14095184">
              <a:off x="1626101" y="5536395"/>
              <a:ext cx="160212" cy="453224"/>
            </a:xfrm>
            <a:custGeom>
              <a:avLst/>
              <a:gdLst>
                <a:gd name="connsiteX0" fmla="*/ 0 w 1259271"/>
                <a:gd name="connsiteY0" fmla="*/ 0 h 1783968"/>
                <a:gd name="connsiteX1" fmla="*/ 1259271 w 1259271"/>
                <a:gd name="connsiteY1" fmla="*/ 0 h 1783968"/>
                <a:gd name="connsiteX2" fmla="*/ 1259271 w 1259271"/>
                <a:gd name="connsiteY2" fmla="*/ 1783968 h 1783968"/>
                <a:gd name="connsiteX3" fmla="*/ 0 w 1259271"/>
                <a:gd name="connsiteY3" fmla="*/ 1783968 h 1783968"/>
                <a:gd name="connsiteX4" fmla="*/ 0 w 1259271"/>
                <a:gd name="connsiteY4" fmla="*/ 0 h 17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271" h="1783968">
                  <a:moveTo>
                    <a:pt x="0" y="0"/>
                  </a:moveTo>
                  <a:lnTo>
                    <a:pt x="1259271" y="0"/>
                  </a:lnTo>
                  <a:lnTo>
                    <a:pt x="1259271" y="1783968"/>
                  </a:lnTo>
                  <a:lnTo>
                    <a:pt x="0" y="178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0672" tIns="0" rIns="0" bIns="0" numCol="1" spcCol="1270" anchor="t" anchorCtr="0">
              <a:noAutofit/>
            </a:bodyPr>
            <a:lstStyle/>
            <a:p>
              <a:pPr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  <p:sp>
          <p:nvSpPr>
            <p:cNvPr id="49" name="Freeform 21"/>
            <p:cNvSpPr/>
            <p:nvPr/>
          </p:nvSpPr>
          <p:spPr>
            <a:xfrm rot="14095184">
              <a:off x="1465284" y="5353953"/>
              <a:ext cx="160212" cy="579027"/>
            </a:xfrm>
            <a:custGeom>
              <a:avLst/>
              <a:gdLst>
                <a:gd name="connsiteX0" fmla="*/ 0 w 1259271"/>
                <a:gd name="connsiteY0" fmla="*/ 0 h 2279150"/>
                <a:gd name="connsiteX1" fmla="*/ 1259271 w 1259271"/>
                <a:gd name="connsiteY1" fmla="*/ 0 h 2279150"/>
                <a:gd name="connsiteX2" fmla="*/ 1259271 w 1259271"/>
                <a:gd name="connsiteY2" fmla="*/ 2279150 h 2279150"/>
                <a:gd name="connsiteX3" fmla="*/ 0 w 1259271"/>
                <a:gd name="connsiteY3" fmla="*/ 2279150 h 2279150"/>
                <a:gd name="connsiteX4" fmla="*/ 0 w 1259271"/>
                <a:gd name="connsiteY4" fmla="*/ 0 h 227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271" h="2279150">
                  <a:moveTo>
                    <a:pt x="0" y="0"/>
                  </a:moveTo>
                  <a:lnTo>
                    <a:pt x="1259271" y="0"/>
                  </a:lnTo>
                  <a:lnTo>
                    <a:pt x="1259271" y="2279150"/>
                  </a:lnTo>
                  <a:lnTo>
                    <a:pt x="0" y="22791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717" tIns="0" rIns="0" bIns="0" numCol="1" spcCol="1270" anchor="t" anchorCtr="0">
              <a:noAutofit/>
            </a:bodyPr>
            <a:lstStyle/>
            <a:p>
              <a:pPr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7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9152251" y="2325561"/>
            <a:ext cx="132054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endParaRPr lang="en-US" sz="1600" b="1" dirty="0">
              <a:solidFill>
                <a:srgbClr val="0070C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ctr">
              <a:defRPr/>
            </a:pPr>
            <a:r>
              <a:rPr lang="en-US" sz="1600" b="1" dirty="0">
                <a:solidFill>
                  <a:srgbClr val="0070C0"/>
                </a:solidFill>
                <a:latin typeface="Arial Narrow" charset="0"/>
                <a:ea typeface="Arial Narrow" charset="0"/>
                <a:cs typeface="Arial Narrow" charset="0"/>
              </a:rPr>
              <a:t>SEKOLAH BERBUDAYA MUTU</a:t>
            </a:r>
          </a:p>
          <a:p>
            <a:pPr algn="ctr">
              <a:defRPr/>
            </a:pPr>
            <a:endParaRPr lang="en-US" sz="1600" b="1" dirty="0">
              <a:solidFill>
                <a:srgbClr val="0070C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60296" y="5004121"/>
            <a:ext cx="33655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prstClr val="black"/>
                </a:solidFill>
              </a:rPr>
              <a:t>Upaya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i="1" dirty="0" err="1">
                <a:solidFill>
                  <a:prstClr val="black"/>
                </a:solidFill>
              </a:rPr>
              <a:t>peningkatan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i="1" dirty="0" err="1">
                <a:solidFill>
                  <a:prstClr val="black"/>
                </a:solidFill>
              </a:rPr>
              <a:t>mutu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i="1" dirty="0" err="1">
                <a:solidFill>
                  <a:prstClr val="black"/>
                </a:solidFill>
              </a:rPr>
              <a:t>harus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i="1" dirty="0" err="1">
                <a:solidFill>
                  <a:prstClr val="black"/>
                </a:solidFill>
              </a:rPr>
              <a:t>memiliki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b="1" i="1" dirty="0">
                <a:solidFill>
                  <a:srgbClr val="C00000"/>
                </a:solidFill>
              </a:rPr>
              <a:t>“</a:t>
            </a:r>
            <a:r>
              <a:rPr lang="en-US" sz="1600" b="1" i="1" dirty="0" err="1">
                <a:solidFill>
                  <a:srgbClr val="C00000"/>
                </a:solidFill>
              </a:rPr>
              <a:t>makna</a:t>
            </a:r>
            <a:r>
              <a:rPr lang="en-US" sz="1600" b="1" i="1" dirty="0">
                <a:solidFill>
                  <a:srgbClr val="C00000"/>
                </a:solidFill>
              </a:rPr>
              <a:t>” </a:t>
            </a:r>
            <a:r>
              <a:rPr lang="en-US" sz="1600" i="1" dirty="0" err="1">
                <a:solidFill>
                  <a:prstClr val="black"/>
                </a:solidFill>
              </a:rPr>
              <a:t>dan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b="1" i="1" dirty="0">
                <a:solidFill>
                  <a:prstClr val="black"/>
                </a:solidFill>
              </a:rPr>
              <a:t>“</a:t>
            </a:r>
            <a:r>
              <a:rPr lang="en-US" sz="1600" b="1" i="1" u="sng" dirty="0" err="1">
                <a:solidFill>
                  <a:srgbClr val="C00000"/>
                </a:solidFill>
              </a:rPr>
              <a:t>sesuai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dengan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kebutuhan</a:t>
            </a:r>
            <a:r>
              <a:rPr lang="en-US" sz="1600" b="1" i="1" dirty="0">
                <a:solidFill>
                  <a:srgbClr val="C00000"/>
                </a:solidFill>
              </a:rPr>
              <a:t>”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i="1" dirty="0" err="1">
                <a:solidFill>
                  <a:prstClr val="black"/>
                </a:solidFill>
              </a:rPr>
              <a:t>sekolah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i="1" dirty="0" err="1">
                <a:solidFill>
                  <a:prstClr val="black"/>
                </a:solidFill>
              </a:rPr>
              <a:t>dalam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i="1" dirty="0" err="1">
                <a:solidFill>
                  <a:prstClr val="black"/>
                </a:solidFill>
              </a:rPr>
              <a:t>menuju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i="1" dirty="0" err="1">
                <a:solidFill>
                  <a:prstClr val="black"/>
                </a:solidFill>
              </a:rPr>
              <a:t>sekolah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i="1" dirty="0" err="1">
                <a:solidFill>
                  <a:prstClr val="black"/>
                </a:solidFill>
              </a:rPr>
              <a:t>dengan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i="1" dirty="0" err="1">
                <a:solidFill>
                  <a:prstClr val="black"/>
                </a:solidFill>
              </a:rPr>
              <a:t>kualitas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i="1" dirty="0" err="1">
                <a:solidFill>
                  <a:prstClr val="black"/>
                </a:solidFill>
              </a:rPr>
              <a:t>layanan</a:t>
            </a:r>
            <a:r>
              <a:rPr lang="en-US" sz="1600" i="1" dirty="0">
                <a:solidFill>
                  <a:prstClr val="black"/>
                </a:solidFill>
              </a:rPr>
              <a:t> minimal SNP</a:t>
            </a:r>
            <a:endParaRPr lang="en-US" sz="1600" b="1" dirty="0">
              <a:cs typeface="Times New Roman" pitchFamily="18" charset="0"/>
            </a:endParaRPr>
          </a:p>
          <a:p>
            <a:endParaRPr lang="en-US" sz="1600" dirty="0"/>
          </a:p>
        </p:txBody>
      </p:sp>
      <p:sp>
        <p:nvSpPr>
          <p:cNvPr id="5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/>
          <a:p>
            <a:r>
              <a:rPr lang="id-ID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4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5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46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/>
              <a:t>Lembar</a:t>
            </a:r>
            <a:r>
              <a:rPr lang="en-US" sz="3600" dirty="0"/>
              <a:t> </a:t>
            </a:r>
            <a:r>
              <a:rPr lang="en-US" sz="3600" dirty="0" err="1"/>
              <a:t>Kerja</a:t>
            </a:r>
            <a:r>
              <a:rPr lang="en-US" sz="3600" dirty="0"/>
              <a:t> </a:t>
            </a:r>
            <a:r>
              <a:rPr lang="en-US" sz="3600" dirty="0" err="1"/>
              <a:t>Analisis</a:t>
            </a:r>
            <a:r>
              <a:rPr lang="en-US" sz="3600" dirty="0"/>
              <a:t> Data </a:t>
            </a:r>
            <a:r>
              <a:rPr lang="en-US" sz="3600" dirty="0" err="1"/>
              <a:t>Mutu</a:t>
            </a:r>
            <a:endParaRPr lang="en-US" sz="3600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123778"/>
              </p:ext>
            </p:extLst>
          </p:nvPr>
        </p:nvGraphicFramePr>
        <p:xfrm>
          <a:off x="474563" y="1593721"/>
          <a:ext cx="11285314" cy="4028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61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23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17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83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596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09501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97791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Standar</a:t>
                      </a:r>
                      <a:endParaRPr lang="en-US" sz="1800" dirty="0"/>
                    </a:p>
                  </a:txBody>
                  <a:tcPr anchor="ctr">
                    <a:solidFill>
                      <a:srgbClr val="4A77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Indikator</a:t>
                      </a:r>
                      <a:endParaRPr lang="en-US" sz="1800" dirty="0"/>
                    </a:p>
                  </a:txBody>
                  <a:tcPr anchor="ctr">
                    <a:solidFill>
                      <a:srgbClr val="4A77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Kondisi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Saat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Ini</a:t>
                      </a:r>
                      <a:endParaRPr lang="en-US" sz="1800" dirty="0"/>
                    </a:p>
                  </a:txBody>
                  <a:tcPr anchor="ctr">
                    <a:solidFill>
                      <a:srgbClr val="4A77A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/>
                        <a:t>Analisis </a:t>
                      </a:r>
                      <a:r>
                        <a:rPr lang="en-US" sz="1800" dirty="0" err="1"/>
                        <a:t>Lingkungan</a:t>
                      </a:r>
                      <a:endParaRPr lang="en-US" sz="1800" dirty="0"/>
                    </a:p>
                  </a:txBody>
                  <a:tcPr anchor="ctr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7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Masalah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Akar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Masalah</a:t>
                      </a:r>
                      <a:r>
                        <a:rPr lang="en-US" sz="1800" dirty="0"/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7791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Kekuatan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7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Kelemahan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7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389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Kompetensi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Lulusan</a:t>
                      </a:r>
                      <a:endParaRPr lang="en-US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447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Isi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Proses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790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 smtClean="0"/>
                        <a:t>Penilaian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477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Pendidikan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dan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Tenaga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Kependidikan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962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Sarana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Prasarana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 smtClean="0"/>
                        <a:t>Pembiayaan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779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Pengelolaan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981201" y="373824"/>
            <a:ext cx="8229601" cy="944628"/>
          </a:xfrm>
          <a:prstGeom prst="round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6949" y="6490217"/>
            <a:ext cx="4358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* </a:t>
            </a:r>
            <a:r>
              <a:rPr lang="en-US" sz="1400" dirty="0" err="1">
                <a:solidFill>
                  <a:prstClr val="black"/>
                </a:solidFill>
              </a:rPr>
              <a:t>Tidak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harus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diisi</a:t>
            </a:r>
            <a:r>
              <a:rPr lang="en-US" sz="1400" dirty="0">
                <a:solidFill>
                  <a:prstClr val="black"/>
                </a:solidFill>
              </a:rPr>
              <a:t> di </a:t>
            </a:r>
            <a:r>
              <a:rPr lang="en-US" sz="1400" dirty="0" err="1">
                <a:solidFill>
                  <a:prstClr val="black"/>
                </a:solidFill>
              </a:rPr>
              <a:t>semua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standar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9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1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/>
              <a:t>Lembar</a:t>
            </a:r>
            <a:r>
              <a:rPr lang="en-US" sz="3600" dirty="0"/>
              <a:t> </a:t>
            </a:r>
            <a:r>
              <a:rPr lang="en-US" sz="3600" dirty="0" err="1"/>
              <a:t>Kerja</a:t>
            </a:r>
            <a:r>
              <a:rPr lang="en-US" sz="3600" dirty="0"/>
              <a:t> </a:t>
            </a:r>
            <a:r>
              <a:rPr lang="en-US" sz="3600" dirty="0" err="1"/>
              <a:t>Analisis</a:t>
            </a:r>
            <a:r>
              <a:rPr lang="en-US" sz="3600" dirty="0"/>
              <a:t> Data </a:t>
            </a:r>
            <a:r>
              <a:rPr lang="en-US" sz="3600" dirty="0" err="1"/>
              <a:t>Mutu</a:t>
            </a:r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1981201" y="373824"/>
            <a:ext cx="8229601" cy="742282"/>
          </a:xfrm>
          <a:prstGeom prst="round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6949" y="6490217"/>
            <a:ext cx="4358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* </a:t>
            </a:r>
            <a:r>
              <a:rPr lang="en-US" sz="1400" dirty="0" err="1">
                <a:solidFill>
                  <a:prstClr val="black"/>
                </a:solidFill>
              </a:rPr>
              <a:t>Tidak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harus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diisi</a:t>
            </a:r>
            <a:r>
              <a:rPr lang="en-US" sz="1400" dirty="0">
                <a:solidFill>
                  <a:prstClr val="black"/>
                </a:solidFill>
              </a:rPr>
              <a:t> di </a:t>
            </a:r>
            <a:r>
              <a:rPr lang="en-US" sz="1400" dirty="0" err="1">
                <a:solidFill>
                  <a:prstClr val="black"/>
                </a:solidFill>
              </a:rPr>
              <a:t>semua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standar</a:t>
            </a:r>
            <a:endParaRPr lang="en-US" sz="1400" dirty="0">
              <a:solidFill>
                <a:prstClr val="black"/>
              </a:solidFill>
            </a:endParaRPr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9447871"/>
              </p:ext>
            </p:extLst>
          </p:nvPr>
        </p:nvGraphicFramePr>
        <p:xfrm>
          <a:off x="429524" y="1353932"/>
          <a:ext cx="11296311" cy="4028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0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09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40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19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98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984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6402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5228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97791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/>
                        <a:t>Standar</a:t>
                      </a:r>
                      <a:endParaRPr lang="en-US" sz="1600" dirty="0"/>
                    </a:p>
                  </a:txBody>
                  <a:tcPr marL="45720" marR="45720" anchor="ctr">
                    <a:solidFill>
                      <a:srgbClr val="4A77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/>
                        <a:t>Indikator</a:t>
                      </a:r>
                      <a:endParaRPr lang="en-US" sz="1600" dirty="0"/>
                    </a:p>
                  </a:txBody>
                  <a:tcPr marL="45720" marR="45720" anchor="ctr">
                    <a:solidFill>
                      <a:srgbClr val="4A77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/>
                        <a:t>Kondisi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Saat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Ini</a:t>
                      </a:r>
                      <a:endParaRPr lang="en-US" sz="1600" dirty="0"/>
                    </a:p>
                  </a:txBody>
                  <a:tcPr marL="45720" marR="45720" anchor="ctr">
                    <a:solidFill>
                      <a:srgbClr val="4A77A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err="1"/>
                        <a:t>Analisi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Lingkungan</a:t>
                      </a:r>
                      <a:endParaRPr lang="en-US" sz="1200" dirty="0"/>
                    </a:p>
                  </a:txBody>
                  <a:tcPr marL="45720" marR="45720" anchor="ctr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7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/>
                        <a:t>Masalah</a:t>
                      </a:r>
                      <a:endParaRPr lang="en-US" sz="1600" dirty="0"/>
                    </a:p>
                  </a:txBody>
                  <a:tcPr marL="45720" marR="4572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/>
                        <a:t>Akar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Masalah</a:t>
                      </a:r>
                      <a:endParaRPr lang="en-US" sz="1600" dirty="0"/>
                    </a:p>
                  </a:txBody>
                  <a:tcPr marL="45720" marR="4572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/>
                        <a:t>Alternatif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Solusi</a:t>
                      </a:r>
                      <a:r>
                        <a:rPr lang="en-US" sz="1600" baseline="0" dirty="0"/>
                        <a:t>*</a:t>
                      </a:r>
                      <a:endParaRPr lang="en-US" sz="1600" dirty="0"/>
                    </a:p>
                  </a:txBody>
                  <a:tcPr marL="45720" marR="4572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/>
                        <a:t>Rekomendasi</a:t>
                      </a:r>
                      <a:r>
                        <a:rPr lang="en-US" sz="1600" dirty="0"/>
                        <a:t>*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7791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Kekuatan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7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Kelemahan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7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095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/>
                        <a:t>Kompetensi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Lulusan</a:t>
                      </a:r>
                      <a:endParaRPr lang="en-US" sz="1600" baseline="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820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/>
                        <a:t>Isi</a:t>
                      </a: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958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/>
                        <a:t>Proses</a:t>
                      </a: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716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 smtClean="0"/>
                        <a:t>Penilaian</a:t>
                      </a: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059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/>
                        <a:t>Pendidikan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dan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Tenaga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Kependidikan</a:t>
                      </a: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171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/>
                        <a:t>Sarana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dan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Prasarana</a:t>
                      </a: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551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 smtClean="0"/>
                        <a:t>Pembiayaan</a:t>
                      </a: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779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/>
                        <a:t>Pengelolaan</a:t>
                      </a: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3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 txBox="1">
            <a:spLocks/>
          </p:cNvSpPr>
          <p:nvPr/>
        </p:nvSpPr>
        <p:spPr bwMode="auto">
          <a:xfrm>
            <a:off x="537882" y="102512"/>
            <a:ext cx="984436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id-ID" sz="2400" b="1" kern="0" dirty="0" err="1">
                <a:solidFill>
                  <a:prstClr val="black"/>
                </a:solidFill>
              </a:rPr>
              <a:t>Rencana</a:t>
            </a:r>
            <a:r>
              <a:rPr lang="en-US" altLang="id-ID" sz="2400" b="1" kern="0" dirty="0">
                <a:solidFill>
                  <a:prstClr val="black"/>
                </a:solidFill>
              </a:rPr>
              <a:t> </a:t>
            </a:r>
            <a:r>
              <a:rPr lang="en-US" altLang="id-ID" sz="2400" b="1" kern="0" dirty="0" err="1">
                <a:solidFill>
                  <a:prstClr val="black"/>
                </a:solidFill>
              </a:rPr>
              <a:t>Peningkatan</a:t>
            </a:r>
            <a:r>
              <a:rPr lang="en-US" altLang="id-ID" sz="2400" b="1" kern="0" dirty="0">
                <a:solidFill>
                  <a:prstClr val="black"/>
                </a:solidFill>
              </a:rPr>
              <a:t> </a:t>
            </a:r>
            <a:r>
              <a:rPr lang="en-US" altLang="id-ID" sz="2400" b="1" kern="0" dirty="0" err="1">
                <a:solidFill>
                  <a:prstClr val="black"/>
                </a:solidFill>
              </a:rPr>
              <a:t>Mutu</a:t>
            </a:r>
            <a:r>
              <a:rPr lang="en-US" altLang="id-ID" sz="2400" b="1" kern="0" dirty="0">
                <a:solidFill>
                  <a:prstClr val="black"/>
                </a:solidFill>
              </a:rPr>
              <a:t> </a:t>
            </a:r>
            <a:r>
              <a:rPr lang="en-US" altLang="id-ID" sz="2400" b="1" kern="0" dirty="0" err="1">
                <a:solidFill>
                  <a:prstClr val="black"/>
                </a:solidFill>
              </a:rPr>
              <a:t>Sekolah</a:t>
            </a:r>
            <a:r>
              <a:rPr lang="en-US" altLang="id-ID" sz="2400" b="1" kern="0" dirty="0">
                <a:solidFill>
                  <a:prstClr val="black"/>
                </a:solidFill>
              </a:rPr>
              <a:t> </a:t>
            </a:r>
            <a:r>
              <a:rPr lang="id-ID" altLang="id-ID" sz="2400" kern="0" dirty="0" smtClean="0">
                <a:solidFill>
                  <a:prstClr val="black"/>
                </a:solidFill>
              </a:rPr>
              <a:t>...................................................</a:t>
            </a:r>
            <a:endParaRPr lang="en-US" altLang="id-ID" sz="24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177295"/>
              </p:ext>
            </p:extLst>
          </p:nvPr>
        </p:nvGraphicFramePr>
        <p:xfrm>
          <a:off x="470648" y="1079477"/>
          <a:ext cx="11228293" cy="5418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0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5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36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49824">
                  <a:extLst>
                    <a:ext uri="{9D8B030D-6E8A-4147-A177-3AD203B41FA5}">
                      <a16:colId xmlns:a16="http://schemas.microsoft.com/office/drawing/2014/main" xmlns="" val="1840900016"/>
                    </a:ext>
                  </a:extLst>
                </a:gridCol>
                <a:gridCol w="33348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ASPEK</a:t>
                      </a:r>
                    </a:p>
                  </a:txBody>
                  <a:tcPr marT="45726" marB="4572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Akar</a:t>
                      </a:r>
                      <a:r>
                        <a:rPr lang="en-US" sz="1600" dirty="0"/>
                        <a:t> Permasalahan</a:t>
                      </a:r>
                    </a:p>
                  </a:txBody>
                  <a:tcPr marT="45726" marB="4572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Arah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Kebijakan</a:t>
                      </a:r>
                      <a:r>
                        <a:rPr lang="en-US" sz="1600" dirty="0"/>
                        <a:t>/Program</a:t>
                      </a:r>
                    </a:p>
                  </a:txBody>
                  <a:tcPr marT="45726" marB="4572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Indikator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Kinerja</a:t>
                      </a:r>
                      <a:endParaRPr lang="en-US" sz="1600" dirty="0"/>
                    </a:p>
                  </a:txBody>
                  <a:tcPr marT="45726" marB="4572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Strategi</a:t>
                      </a:r>
                      <a:r>
                        <a:rPr lang="en-US" sz="1600" dirty="0"/>
                        <a:t>/</a:t>
                      </a:r>
                      <a:r>
                        <a:rPr lang="en-US" sz="1600" dirty="0" err="1"/>
                        <a:t>Kegiatan</a:t>
                      </a:r>
                      <a:endParaRPr lang="en-US" sz="1600" dirty="0"/>
                    </a:p>
                  </a:txBody>
                  <a:tcPr marT="45726" marB="45726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 panose="020B0606020202030204" pitchFamily="34" charset="0"/>
                        </a:rPr>
                        <a:t>ISI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+mj-lt"/>
                        <a:buNone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Beban </a:t>
                      </a: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Belajar</a:t>
                      </a:r>
                      <a:r>
                        <a:rPr lang="en-US" sz="1400" dirty="0">
                          <a:latin typeface="Arial Narrow" panose="020B0606020202030204" pitchFamily="34" charset="0"/>
                        </a:rPr>
                        <a:t>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Alokasi</a:t>
                      </a:r>
                      <a:r>
                        <a:rPr lang="en-US" sz="1400" dirty="0">
                          <a:latin typeface="Arial Narrow" panose="020B0606020202030204" pitchFamily="34" charset="0"/>
                        </a:rPr>
                        <a:t> jam </a:t>
                      </a: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belajar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Penyempurnaan</a:t>
                      </a:r>
                      <a:r>
                        <a:rPr lang="en-US" sz="1400" baseline="0" dirty="0">
                          <a:latin typeface="Arial Narrow" panose="020B0606020202030204" pitchFamily="34" charset="0"/>
                        </a:rPr>
                        <a:t> KTSP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KTSP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sesuai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dengan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SNP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Pelatihan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penyusunan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KTSP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Revisi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dokumen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KTSP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Pelibatan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pemangku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kpentingan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dalam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penyusunan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KTSP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799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 panose="020B0606020202030204" pitchFamily="34" charset="0"/>
                        </a:rPr>
                        <a:t>PROSES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+mj-lt"/>
                        <a:buNone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Proses</a:t>
                      </a:r>
                      <a:r>
                        <a:rPr lang="en-US" sz="14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latin typeface="Arial Narrow" panose="020B0606020202030204" pitchFamily="34" charset="0"/>
                        </a:rPr>
                        <a:t>Pembelajaran</a:t>
                      </a:r>
                      <a:r>
                        <a:rPr lang="en-US" sz="1400" baseline="0" dirty="0">
                          <a:latin typeface="Arial Narrow" panose="020B0606020202030204" pitchFamily="34" charset="0"/>
                        </a:rPr>
                        <a:t>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>
                          <a:latin typeface="Arial Narrow" panose="020B0606020202030204" pitchFamily="34" charset="0"/>
                        </a:rPr>
                        <a:t>Pembelajaran</a:t>
                      </a:r>
                      <a:r>
                        <a:rPr lang="en-US" sz="14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latin typeface="Arial Narrow" panose="020B0606020202030204" pitchFamily="34" charset="0"/>
                        </a:rPr>
                        <a:t>terpadu</a:t>
                      </a:r>
                      <a:endParaRPr lang="en-US" sz="1400" baseline="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Peningkatan</a:t>
                      </a:r>
                      <a:r>
                        <a:rPr lang="en-US" sz="14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latin typeface="Arial Narrow" panose="020B0606020202030204" pitchFamily="34" charset="0"/>
                        </a:rPr>
                        <a:t>Kualitas</a:t>
                      </a:r>
                      <a:r>
                        <a:rPr lang="en-US" sz="1400" baseline="0" dirty="0"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1400" baseline="0" dirty="0" err="1">
                          <a:latin typeface="Arial Narrow" panose="020B0606020202030204" pitchFamily="34" charset="0"/>
                        </a:rPr>
                        <a:t>Pembelajaran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Proses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pembelajaran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Sesuai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dengan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SNP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Pelatihan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penerapan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pembelajaran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terpadu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Kerjasama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antar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sekolah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sharing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penerapan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pembelajaran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terpadu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 panose="020B0606020202030204" pitchFamily="34" charset="0"/>
                        </a:rPr>
                        <a:t>PENILAIAN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Obyektifitas</a:t>
                      </a:r>
                      <a:r>
                        <a:rPr lang="en-US" sz="1400" dirty="0"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penilaian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  <a:p>
                      <a:pPr marL="398463" lvl="1" indent="-169863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Kesesuaian</a:t>
                      </a:r>
                      <a:r>
                        <a:rPr lang="en-US" sz="14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indikator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Tranparansi</a:t>
                      </a:r>
                      <a:r>
                        <a:rPr lang="en-US" sz="1400" baseline="0" dirty="0"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marL="398463" lvl="1" indent="-169863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Akses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ke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dokumen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Penguatan</a:t>
                      </a:r>
                      <a:r>
                        <a:rPr lang="en-US" sz="1400" dirty="0">
                          <a:latin typeface="Arial Narrow" panose="020B0606020202030204" pitchFamily="34" charset="0"/>
                        </a:rPr>
                        <a:t> system </a:t>
                      </a: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penilaian</a:t>
                      </a:r>
                      <a:r>
                        <a:rPr lang="en-US" sz="14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latin typeface="Arial Narrow" panose="020B0606020202030204" pitchFamily="34" charset="0"/>
                        </a:rPr>
                        <a:t>Pembelajaran</a:t>
                      </a:r>
                      <a:r>
                        <a:rPr lang="en-US" sz="1400" baseline="0" dirty="0">
                          <a:latin typeface="Arial Narrow" panose="020B0606020202030204" pitchFamily="34" charset="0"/>
                        </a:rPr>
                        <a:t> di </a:t>
                      </a:r>
                      <a:r>
                        <a:rPr lang="en-US" sz="1400" baseline="0" dirty="0" err="1">
                          <a:latin typeface="Arial Narrow" panose="020B0606020202030204" pitchFamily="34" charset="0"/>
                        </a:rPr>
                        <a:t>Sekolah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Proses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pembelajaran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obyektif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tranparan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Pelatihan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penyusunan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instrument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penilauan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Revisi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dokumen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penilaian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Sosialisasi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dokumen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penilaian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12528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 panose="020B0606020202030204" pitchFamily="34" charset="0"/>
                        </a:rPr>
                        <a:t>PTK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+mj-lt"/>
                        <a:buNone/>
                      </a:pP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Kompetensi</a:t>
                      </a:r>
                      <a:r>
                        <a:rPr lang="en-US" sz="1400" dirty="0">
                          <a:latin typeface="Arial Narrow" panose="020B0606020202030204" pitchFamily="34" charset="0"/>
                        </a:rPr>
                        <a:t> Guru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kepribadian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Penguatan</a:t>
                      </a:r>
                      <a:r>
                        <a:rPr lang="en-US" sz="14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latin typeface="Arial Narrow" panose="020B0606020202030204" pitchFamily="34" charset="0"/>
                        </a:rPr>
                        <a:t>kapasitas</a:t>
                      </a:r>
                      <a:r>
                        <a:rPr lang="en-US" sz="1400" baseline="0" dirty="0">
                          <a:latin typeface="Arial Narrow" panose="020B0606020202030204" pitchFamily="34" charset="0"/>
                        </a:rPr>
                        <a:t> guru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Guru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meningkat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kompetensi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kepribadian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dll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4486155"/>
                  </a:ext>
                </a:extLst>
              </a:tr>
              <a:tr h="37314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 panose="020B0606020202030204" pitchFamily="34" charset="0"/>
                        </a:rPr>
                        <a:t>SARPRAS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+mj-lt"/>
                        <a:buNone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48137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 panose="020B0606020202030204" pitchFamily="34" charset="0"/>
                        </a:rPr>
                        <a:t>TATA KELOLA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+mj-lt"/>
                        <a:buNone/>
                      </a:pP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Pengawasan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rial Narrow" panose="020B0606020202030204" pitchFamily="34" charset="0"/>
                        </a:rPr>
                        <a:t>Penguatan</a:t>
                      </a:r>
                      <a:r>
                        <a:rPr lang="en-US" sz="1400" baseline="0" dirty="0">
                          <a:latin typeface="Arial Narrow" panose="020B0606020202030204" pitchFamily="34" charset="0"/>
                        </a:rPr>
                        <a:t> system </a:t>
                      </a:r>
                      <a:r>
                        <a:rPr lang="en-US" sz="1400" baseline="0" dirty="0" err="1">
                          <a:latin typeface="Arial Narrow" panose="020B0606020202030204" pitchFamily="34" charset="0"/>
                        </a:rPr>
                        <a:t>pengawasan</a:t>
                      </a:r>
                      <a:r>
                        <a:rPr lang="en-US" sz="14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baseline="0" dirty="0" err="1">
                          <a:latin typeface="Arial Narrow" panose="020B0606020202030204" pitchFamily="34" charset="0"/>
                        </a:rPr>
                        <a:t>pembelajaran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dll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47428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dirty="0"/>
                        <a:t>BIAYA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kumimoji="0" lang="en-US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Kepedulian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pada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siswa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miskin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Penguanatan</a:t>
                      </a:r>
                      <a:r>
                        <a:rPr lang="en-US" sz="1400" baseline="0" dirty="0"/>
                        <a:t> system </a:t>
                      </a:r>
                      <a:r>
                        <a:rPr lang="en-US" sz="1400" baseline="0" dirty="0" err="1"/>
                        <a:t>subsidi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silang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dll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332415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2457" y="576428"/>
            <a:ext cx="407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ysClr val="windowText" lastClr="000000"/>
                </a:solidFill>
              </a:rPr>
              <a:t>Masalah</a:t>
            </a:r>
            <a:r>
              <a:rPr lang="en-US" b="1" kern="0" dirty="0">
                <a:solidFill>
                  <a:sysClr val="windowText" lastClr="000000"/>
                </a:solidFill>
              </a:rPr>
              <a:t>: </a:t>
            </a:r>
            <a:r>
              <a:rPr lang="en-US" kern="0" dirty="0">
                <a:solidFill>
                  <a:sysClr val="windowText" lastClr="000000"/>
                </a:solidFill>
              </a:rPr>
              <a:t>CAPAIAN SIKAP SISWA RENDAH</a:t>
            </a:r>
          </a:p>
        </p:txBody>
      </p:sp>
    </p:spTree>
    <p:extLst>
      <p:ext uri="{BB962C8B-B14F-4D97-AF65-F5344CB8AC3E}">
        <p14:creationId xmlns:p14="http://schemas.microsoft.com/office/powerpoint/2010/main" val="37775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6770"/>
            <a:ext cx="8229600" cy="101037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/>
              <a:t>Rencana</a:t>
            </a:r>
            <a:r>
              <a:rPr lang="en-US" sz="3600" dirty="0"/>
              <a:t> </a:t>
            </a:r>
            <a:r>
              <a:rPr lang="en-US" sz="3600" dirty="0" err="1"/>
              <a:t>Peningkatan</a:t>
            </a:r>
            <a:r>
              <a:rPr lang="en-US" sz="3600" dirty="0"/>
              <a:t> </a:t>
            </a:r>
            <a:r>
              <a:rPr lang="en-US" sz="3600" dirty="0" err="1"/>
              <a:t>Mutu</a:t>
            </a:r>
            <a:endParaRPr lang="en-US" sz="3600" dirty="0"/>
          </a:p>
        </p:txBody>
      </p:sp>
      <p:sp>
        <p:nvSpPr>
          <p:cNvPr id="76" name="Rounded Rectangle 75"/>
          <p:cNvSpPr/>
          <p:nvPr/>
        </p:nvSpPr>
        <p:spPr>
          <a:xfrm>
            <a:off x="1981201" y="99310"/>
            <a:ext cx="8229602" cy="730272"/>
          </a:xfrm>
          <a:prstGeom prst="round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54741" y="1112760"/>
            <a:ext cx="9843247" cy="5099782"/>
            <a:chOff x="1204884" y="1112758"/>
            <a:chExt cx="7432597" cy="5618269"/>
          </a:xfrm>
        </p:grpSpPr>
        <p:sp>
          <p:nvSpPr>
            <p:cNvPr id="4" name="Rectangle 3"/>
            <p:cNvSpPr/>
            <p:nvPr/>
          </p:nvSpPr>
          <p:spPr>
            <a:xfrm>
              <a:off x="5092913" y="1190724"/>
              <a:ext cx="1198031" cy="52192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1300" dirty="0" err="1">
                  <a:solidFill>
                    <a:prstClr val="white"/>
                  </a:solidFill>
                  <a:latin typeface="Arial"/>
                  <a:cs typeface="Arial"/>
                </a:rPr>
                <a:t>Masalah</a:t>
              </a:r>
              <a:endParaRPr lang="en-US" sz="13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092913" y="1863274"/>
              <a:ext cx="1198031" cy="52192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1300">
                  <a:solidFill>
                    <a:prstClr val="white"/>
                  </a:solidFill>
                  <a:latin typeface="Arial"/>
                  <a:cs typeface="Arial"/>
                </a:rPr>
                <a:t>Akar Masalah</a:t>
              </a:r>
              <a:endParaRPr lang="en-US" sz="13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92913" y="2535824"/>
              <a:ext cx="1198031" cy="52192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1300">
                  <a:solidFill>
                    <a:prstClr val="white"/>
                  </a:solidFill>
                  <a:latin typeface="Arial"/>
                  <a:cs typeface="Arial"/>
                </a:rPr>
                <a:t>Rekomendasi</a:t>
              </a:r>
              <a:endParaRPr lang="en-US" sz="13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092913" y="3380980"/>
              <a:ext cx="1198031" cy="52192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1300">
                  <a:solidFill>
                    <a:prstClr val="white"/>
                  </a:solidFill>
                  <a:latin typeface="Arial"/>
                  <a:cs typeface="Arial"/>
                </a:rPr>
                <a:t>Program</a:t>
              </a:r>
              <a:endParaRPr lang="en-US" sz="13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092913" y="4053530"/>
              <a:ext cx="1198031" cy="52192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1300">
                  <a:solidFill>
                    <a:prstClr val="white"/>
                  </a:solidFill>
                  <a:latin typeface="Arial"/>
                  <a:cs typeface="Arial"/>
                </a:rPr>
                <a:t>Kegiatan</a:t>
              </a:r>
              <a:endParaRPr lang="en-US" sz="13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92913" y="4726080"/>
              <a:ext cx="1198031" cy="52192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1300">
                  <a:solidFill>
                    <a:prstClr val="white"/>
                  </a:solidFill>
                  <a:latin typeface="Arial"/>
                  <a:cs typeface="Arial"/>
                </a:rPr>
                <a:t>Sasaran</a:t>
              </a:r>
              <a:endParaRPr lang="en-US" sz="13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2913" y="5398630"/>
              <a:ext cx="1198031" cy="52192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1300">
                  <a:solidFill>
                    <a:prstClr val="white"/>
                  </a:solidFill>
                  <a:latin typeface="Arial"/>
                  <a:cs typeface="Arial"/>
                </a:rPr>
                <a:t>Anggaran</a:t>
              </a:r>
              <a:endParaRPr lang="en-US" sz="13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92913" y="6071181"/>
              <a:ext cx="1198031" cy="52192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1300">
                  <a:solidFill>
                    <a:prstClr val="white"/>
                  </a:solidFill>
                  <a:latin typeface="Arial"/>
                  <a:cs typeface="Arial"/>
                </a:rPr>
                <a:t>Sumber Daya</a:t>
              </a:r>
              <a:endParaRPr lang="en-US" sz="13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40180" y="4050808"/>
              <a:ext cx="1521802" cy="76414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 dirty="0">
                  <a:solidFill>
                    <a:prstClr val="white"/>
                  </a:solidFill>
                  <a:latin typeface="Arial"/>
                  <a:cs typeface="Arial"/>
                </a:rPr>
                <a:t>RKS</a:t>
              </a:r>
            </a:p>
          </p:txBody>
        </p:sp>
        <p:cxnSp>
          <p:nvCxnSpPr>
            <p:cNvPr id="21" name="Straight Arrow Connector 20"/>
            <p:cNvCxnSpPr>
              <a:cxnSpLocks/>
              <a:stCxn id="12" idx="2"/>
              <a:endCxn id="50" idx="0"/>
            </p:cNvCxnSpPr>
            <p:nvPr/>
          </p:nvCxnSpPr>
          <p:spPr>
            <a:xfrm>
              <a:off x="3501081" y="4814952"/>
              <a:ext cx="0" cy="37653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1439266" y="3982960"/>
              <a:ext cx="990108" cy="899840"/>
              <a:chOff x="1127700" y="2107880"/>
              <a:chExt cx="900098" cy="89984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140312" y="2107880"/>
                <a:ext cx="874875" cy="89984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127700" y="2270744"/>
                <a:ext cx="900098" cy="5741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80000"/>
                  </a:lnSpc>
                </a:pPr>
                <a:r>
                  <a:rPr lang="en-US" sz="1300" dirty="0">
                    <a:solidFill>
                      <a:srgbClr val="FFFFFF"/>
                    </a:solidFill>
                    <a:latin typeface="Arial"/>
                    <a:cs typeface="Arial"/>
                  </a:rPr>
                  <a:t>Visioning</a:t>
                </a:r>
              </a:p>
              <a:p>
                <a:pPr algn="ctr" defTabSz="457200">
                  <a:lnSpc>
                    <a:spcPct val="80000"/>
                  </a:lnSpc>
                </a:pPr>
                <a:r>
                  <a:rPr lang="en-US" sz="1100" dirty="0">
                    <a:solidFill>
                      <a:srgbClr val="FFFFFF"/>
                    </a:solidFill>
                    <a:latin typeface="Arial"/>
                    <a:cs typeface="Arial"/>
                  </a:rPr>
                  <a:t>(</a:t>
                </a:r>
                <a:r>
                  <a:rPr lang="en-US" sz="1100" dirty="0" err="1">
                    <a:solidFill>
                      <a:srgbClr val="FFFFFF"/>
                    </a:solidFill>
                    <a:latin typeface="Arial"/>
                    <a:cs typeface="Arial"/>
                  </a:rPr>
                  <a:t>komitmen</a:t>
                </a:r>
                <a:r>
                  <a:rPr lang="en-US" sz="1100" dirty="0">
                    <a:solidFill>
                      <a:srgbClr val="FFFFFF"/>
                    </a:solidFill>
                    <a:latin typeface="Arial"/>
                    <a:cs typeface="Arial"/>
                  </a:rPr>
                  <a:t>)</a:t>
                </a: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2740180" y="5191490"/>
              <a:ext cx="1521802" cy="76414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>
                  <a:solidFill>
                    <a:prstClr val="white"/>
                  </a:solidFill>
                  <a:latin typeface="Arial"/>
                  <a:cs typeface="Arial"/>
                </a:rPr>
                <a:t>RKAS</a:t>
              </a:r>
              <a:endParaRPr lang="en-US" sz="20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740180" y="1849072"/>
              <a:ext cx="1521802" cy="57411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90000"/>
                </a:lnSpc>
              </a:pPr>
              <a:r>
                <a:rPr lang="en-US" sz="1300">
                  <a:solidFill>
                    <a:prstClr val="white"/>
                  </a:solidFill>
                  <a:latin typeface="Arial"/>
                  <a:cs typeface="Arial"/>
                </a:rPr>
                <a:t>EDS</a:t>
              </a:r>
              <a:endParaRPr lang="en-US" sz="13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cxnSp>
          <p:nvCxnSpPr>
            <p:cNvPr id="92" name="Connector: Elbow 91"/>
            <p:cNvCxnSpPr>
              <a:cxnSpLocks/>
              <a:stCxn id="81" idx="1"/>
              <a:endCxn id="35" idx="0"/>
            </p:cNvCxnSpPr>
            <p:nvPr/>
          </p:nvCxnSpPr>
          <p:spPr>
            <a:xfrm rot="10800000" flipV="1">
              <a:off x="1934322" y="2136128"/>
              <a:ext cx="805859" cy="1846831"/>
            </a:xfrm>
            <a:prstGeom prst="bentConnector2">
              <a:avLst/>
            </a:prstGeom>
            <a:ln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or: Elbow 104"/>
            <p:cNvCxnSpPr>
              <a:cxnSpLocks/>
              <a:stCxn id="35" idx="6"/>
              <a:endCxn id="12" idx="1"/>
            </p:cNvCxnSpPr>
            <p:nvPr/>
          </p:nvCxnSpPr>
          <p:spPr>
            <a:xfrm>
              <a:off x="2415502" y="4432880"/>
              <a:ext cx="324678" cy="12700"/>
            </a:xfrm>
            <a:prstGeom prst="bentConnector3">
              <a:avLst>
                <a:gd name="adj1" fmla="val 50000"/>
              </a:avLst>
            </a:prstGeom>
            <a:ln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/>
            <p:cNvSpPr/>
            <p:nvPr/>
          </p:nvSpPr>
          <p:spPr>
            <a:xfrm>
              <a:off x="1204884" y="3705270"/>
              <a:ext cx="3219001" cy="2587068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4777528" y="3266581"/>
              <a:ext cx="1828800" cy="3464446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d-ID">
                <a:solidFill>
                  <a:prstClr val="white"/>
                </a:solidFill>
              </a:endParaRPr>
            </a:p>
          </p:txBody>
        </p:sp>
        <p:cxnSp>
          <p:nvCxnSpPr>
            <p:cNvPr id="121" name="Connector: Elbow 120"/>
            <p:cNvCxnSpPr>
              <a:cxnSpLocks/>
              <a:stCxn id="81" idx="3"/>
              <a:endCxn id="37" idx="1"/>
            </p:cNvCxnSpPr>
            <p:nvPr/>
          </p:nvCxnSpPr>
          <p:spPr>
            <a:xfrm flipV="1">
              <a:off x="4261982" y="2134189"/>
              <a:ext cx="515546" cy="194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cxnSpLocks/>
              <a:stCxn id="7" idx="2"/>
              <a:endCxn id="8" idx="0"/>
            </p:cNvCxnSpPr>
            <p:nvPr/>
          </p:nvCxnSpPr>
          <p:spPr>
            <a:xfrm>
              <a:off x="5691929" y="3902901"/>
              <a:ext cx="0" cy="150629"/>
            </a:xfrm>
            <a:prstGeom prst="straightConnector1">
              <a:avLst/>
            </a:prstGeom>
            <a:ln>
              <a:tailEnd type="arrow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>
              <a:cxnSpLocks/>
              <a:stCxn id="8" idx="2"/>
              <a:endCxn id="9" idx="0"/>
            </p:cNvCxnSpPr>
            <p:nvPr/>
          </p:nvCxnSpPr>
          <p:spPr>
            <a:xfrm>
              <a:off x="5691929" y="4575451"/>
              <a:ext cx="0" cy="150629"/>
            </a:xfrm>
            <a:prstGeom prst="straightConnector1">
              <a:avLst/>
            </a:prstGeom>
            <a:ln>
              <a:tailEnd type="arrow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cxnSpLocks/>
              <a:stCxn id="9" idx="2"/>
              <a:endCxn id="10" idx="0"/>
            </p:cNvCxnSpPr>
            <p:nvPr/>
          </p:nvCxnSpPr>
          <p:spPr>
            <a:xfrm>
              <a:off x="5691929" y="5248001"/>
              <a:ext cx="0" cy="150629"/>
            </a:xfrm>
            <a:prstGeom prst="straightConnector1">
              <a:avLst/>
            </a:prstGeom>
            <a:ln>
              <a:tailEnd type="arrow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>
              <a:cxnSpLocks/>
              <a:stCxn id="10" idx="2"/>
              <a:endCxn id="11" idx="0"/>
            </p:cNvCxnSpPr>
            <p:nvPr/>
          </p:nvCxnSpPr>
          <p:spPr>
            <a:xfrm>
              <a:off x="5691929" y="5920551"/>
              <a:ext cx="0" cy="150630"/>
            </a:xfrm>
            <a:prstGeom prst="straightConnector1">
              <a:avLst/>
            </a:prstGeom>
            <a:ln>
              <a:tailEnd type="arrow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>
              <a:cxnSpLocks/>
              <a:stCxn id="81" idx="2"/>
              <a:endCxn id="12" idx="0"/>
            </p:cNvCxnSpPr>
            <p:nvPr/>
          </p:nvCxnSpPr>
          <p:spPr>
            <a:xfrm>
              <a:off x="3501081" y="2423185"/>
              <a:ext cx="0" cy="162762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/>
            <p:cNvSpPr txBox="1"/>
            <p:nvPr/>
          </p:nvSpPr>
          <p:spPr>
            <a:xfrm>
              <a:off x="1244144" y="5328529"/>
              <a:ext cx="15184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b="1" dirty="0">
                  <a:solidFill>
                    <a:prstClr val="black"/>
                  </a:solidFill>
                </a:rPr>
                <a:t>RENCANA PEMENUHAN</a:t>
              </a:r>
              <a:endParaRPr lang="id-ID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777528" y="1112758"/>
              <a:ext cx="1828800" cy="2042862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8" name="Arrow: Striped Right 37"/>
            <p:cNvSpPr/>
            <p:nvPr/>
          </p:nvSpPr>
          <p:spPr>
            <a:xfrm rot="5400000" flipV="1">
              <a:off x="5462367" y="2851690"/>
              <a:ext cx="459125" cy="706758"/>
            </a:xfrm>
            <a:prstGeom prst="striped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d-ID">
                <a:solidFill>
                  <a:prstClr val="white"/>
                </a:solidFill>
              </a:endParaRPr>
            </a:p>
          </p:txBody>
        </p:sp>
        <p:cxnSp>
          <p:nvCxnSpPr>
            <p:cNvPr id="56" name="Straight Arrow Connector 55"/>
            <p:cNvCxnSpPr>
              <a:cxnSpLocks/>
              <a:stCxn id="4" idx="2"/>
              <a:endCxn id="5" idx="0"/>
            </p:cNvCxnSpPr>
            <p:nvPr/>
          </p:nvCxnSpPr>
          <p:spPr>
            <a:xfrm>
              <a:off x="5691929" y="1712645"/>
              <a:ext cx="0" cy="150629"/>
            </a:xfrm>
            <a:prstGeom prst="straightConnector1">
              <a:avLst/>
            </a:prstGeom>
            <a:ln>
              <a:tailEnd type="arrow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cxnSpLocks/>
              <a:stCxn id="5" idx="2"/>
              <a:endCxn id="6" idx="0"/>
            </p:cNvCxnSpPr>
            <p:nvPr/>
          </p:nvCxnSpPr>
          <p:spPr>
            <a:xfrm>
              <a:off x="5691929" y="2385195"/>
              <a:ext cx="0" cy="150629"/>
            </a:xfrm>
            <a:prstGeom prst="straightConnector1">
              <a:avLst/>
            </a:prstGeom>
            <a:ln>
              <a:tailEnd type="arrow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7115679" y="4711748"/>
              <a:ext cx="1521802" cy="574113"/>
            </a:xfrm>
            <a:prstGeom prst="rect">
              <a:avLst/>
            </a:prstGeom>
            <a:solidFill>
              <a:srgbClr val="0070C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1300" dirty="0">
                  <a:solidFill>
                    <a:prstClr val="white"/>
                  </a:solidFill>
                  <a:latin typeface="Arial"/>
                  <a:cs typeface="Arial"/>
                </a:rPr>
                <a:t>IMPLEMENTASI</a:t>
              </a:r>
            </a:p>
          </p:txBody>
        </p:sp>
        <p:sp>
          <p:nvSpPr>
            <p:cNvPr id="46" name="Arrow: Striped Right 37"/>
            <p:cNvSpPr/>
            <p:nvPr/>
          </p:nvSpPr>
          <p:spPr>
            <a:xfrm flipV="1">
              <a:off x="6656554" y="4645425"/>
              <a:ext cx="459125" cy="706758"/>
            </a:xfrm>
            <a:prstGeom prst="striped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d-ID">
                <a:solidFill>
                  <a:prstClr val="white"/>
                </a:solidFill>
              </a:endParaRPr>
            </a:p>
          </p:txBody>
        </p:sp>
        <p:cxnSp>
          <p:nvCxnSpPr>
            <p:cNvPr id="47" name="Straight Arrow Connector 46"/>
            <p:cNvCxnSpPr>
              <a:cxnSpLocks/>
              <a:stCxn id="109" idx="3"/>
              <a:endCxn id="117" idx="1"/>
            </p:cNvCxnSpPr>
            <p:nvPr/>
          </p:nvCxnSpPr>
          <p:spPr>
            <a:xfrm>
              <a:off x="4423885" y="4998804"/>
              <a:ext cx="35364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4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3043"/>
            <a:ext cx="10515600" cy="697192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2800" dirty="0" err="1"/>
              <a:t>Lembar</a:t>
            </a:r>
            <a:r>
              <a:rPr lang="en-US" sz="2800" dirty="0"/>
              <a:t> </a:t>
            </a:r>
            <a:r>
              <a:rPr lang="en-US" sz="2800" dirty="0" err="1"/>
              <a:t>Kerja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Penyusunan</a:t>
            </a:r>
            <a:r>
              <a:rPr lang="en-US" sz="2800" dirty="0"/>
              <a:t> </a:t>
            </a:r>
            <a:r>
              <a:rPr lang="en-US" sz="2800" dirty="0" err="1"/>
              <a:t>Rencana</a:t>
            </a:r>
            <a:r>
              <a:rPr lang="en-US" sz="2800" dirty="0"/>
              <a:t> </a:t>
            </a:r>
            <a:r>
              <a:rPr lang="en-US" sz="2800" dirty="0" err="1"/>
              <a:t>Peningkatan</a:t>
            </a:r>
            <a:r>
              <a:rPr lang="en-US" sz="2800" dirty="0"/>
              <a:t> </a:t>
            </a:r>
            <a:r>
              <a:rPr lang="en-US" sz="2800" dirty="0" err="1"/>
              <a:t>Mutu</a:t>
            </a:r>
            <a:endParaRPr lang="en-US" sz="2800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2152650" y="1350963"/>
            <a:ext cx="7886700" cy="348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Masalah</a:t>
            </a:r>
            <a:r>
              <a:rPr lang="en-US" sz="1800" dirty="0"/>
              <a:t>: </a:t>
            </a:r>
            <a:r>
              <a:rPr lang="en-US" sz="1800" dirty="0" err="1"/>
              <a:t>Kepedulian</a:t>
            </a:r>
            <a:r>
              <a:rPr lang="en-US" sz="1800" dirty="0"/>
              <a:t> </a:t>
            </a:r>
            <a:r>
              <a:rPr lang="en-US" sz="1800" dirty="0" err="1"/>
              <a:t>terhadap</a:t>
            </a:r>
            <a:r>
              <a:rPr lang="en-US" sz="1800" dirty="0"/>
              <a:t> </a:t>
            </a:r>
            <a:r>
              <a:rPr lang="en-US" sz="1800" dirty="0" err="1"/>
              <a:t>kebersihan</a:t>
            </a:r>
            <a:r>
              <a:rPr lang="en-US" sz="1800" dirty="0"/>
              <a:t> </a:t>
            </a:r>
            <a:r>
              <a:rPr lang="en-US" sz="1800" dirty="0" err="1"/>
              <a:t>sekolah</a:t>
            </a:r>
            <a:r>
              <a:rPr lang="en-US" sz="1800" dirty="0"/>
              <a:t> </a:t>
            </a:r>
            <a:r>
              <a:rPr lang="en-US" sz="1800" dirty="0" err="1"/>
              <a:t>sangat</a:t>
            </a:r>
            <a:r>
              <a:rPr lang="en-US" sz="1800" dirty="0"/>
              <a:t> </a:t>
            </a:r>
            <a:r>
              <a:rPr lang="en-US" sz="1800" dirty="0" err="1"/>
              <a:t>rendah</a:t>
            </a:r>
            <a:endParaRPr lang="en-US" sz="1800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685612"/>
              </p:ext>
            </p:extLst>
          </p:nvPr>
        </p:nvGraphicFramePr>
        <p:xfrm>
          <a:off x="632012" y="2038580"/>
          <a:ext cx="11080376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49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32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15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72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224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2838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Standar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Rekomendasi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Kegiatan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Volume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Kebutuhan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biaya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Sumber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daya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Proses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Penilaian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Pendidik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dan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Tenaga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kependidikan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Sarana</a:t>
                      </a:r>
                      <a:r>
                        <a:rPr lang="en-US" sz="1600" dirty="0"/>
                        <a:t> &amp; </a:t>
                      </a:r>
                      <a:r>
                        <a:rPr lang="en-US" sz="1600" dirty="0" err="1"/>
                        <a:t>Prasarana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Pembiayaan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Pengelolaan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981201" y="373824"/>
            <a:ext cx="8229601" cy="944628"/>
          </a:xfrm>
          <a:prstGeom prst="round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7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859" y="142374"/>
            <a:ext cx="8229600" cy="692088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/>
              <a:t>Implementasi</a:t>
            </a:r>
            <a:r>
              <a:rPr lang="en-US" sz="3600" dirty="0"/>
              <a:t> </a:t>
            </a:r>
            <a:r>
              <a:rPr lang="en-US" sz="3600" dirty="0" err="1"/>
              <a:t>Pemenuhan</a:t>
            </a:r>
            <a:r>
              <a:rPr lang="en-US" sz="3600" dirty="0"/>
              <a:t> </a:t>
            </a:r>
            <a:r>
              <a:rPr lang="en-US" sz="3600" dirty="0" err="1"/>
              <a:t>Mutu</a:t>
            </a:r>
            <a:endParaRPr lang="en-US" sz="3600" dirty="0"/>
          </a:p>
        </p:txBody>
      </p:sp>
      <p:cxnSp>
        <p:nvCxnSpPr>
          <p:cNvPr id="4" name="Straight Arrow Connector 3"/>
          <p:cNvCxnSpPr>
            <a:endCxn id="57" idx="1"/>
          </p:cNvCxnSpPr>
          <p:nvPr/>
        </p:nvCxnSpPr>
        <p:spPr>
          <a:xfrm>
            <a:off x="7750546" y="1739843"/>
            <a:ext cx="331407" cy="835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endCxn id="58" idx="1"/>
          </p:cNvCxnSpPr>
          <p:nvPr/>
        </p:nvCxnSpPr>
        <p:spPr>
          <a:xfrm>
            <a:off x="7775510" y="2247660"/>
            <a:ext cx="306443" cy="68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59" idx="1"/>
          </p:cNvCxnSpPr>
          <p:nvPr/>
        </p:nvCxnSpPr>
        <p:spPr>
          <a:xfrm>
            <a:off x="7775510" y="2758499"/>
            <a:ext cx="306443" cy="77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60" idx="1"/>
          </p:cNvCxnSpPr>
          <p:nvPr/>
        </p:nvCxnSpPr>
        <p:spPr>
          <a:xfrm>
            <a:off x="7773939" y="3487901"/>
            <a:ext cx="308014" cy="108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64" idx="1"/>
          </p:cNvCxnSpPr>
          <p:nvPr/>
        </p:nvCxnSpPr>
        <p:spPr>
          <a:xfrm>
            <a:off x="7775510" y="5357957"/>
            <a:ext cx="30644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62" idx="1"/>
          </p:cNvCxnSpPr>
          <p:nvPr/>
        </p:nvCxnSpPr>
        <p:spPr>
          <a:xfrm flipV="1">
            <a:off x="7788370" y="4609746"/>
            <a:ext cx="293583" cy="188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61" idx="1"/>
          </p:cNvCxnSpPr>
          <p:nvPr/>
        </p:nvCxnSpPr>
        <p:spPr>
          <a:xfrm>
            <a:off x="7807948" y="4089374"/>
            <a:ext cx="274005" cy="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250586" y="1181381"/>
            <a:ext cx="2496062" cy="49599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>
              <a:lnSpc>
                <a:spcPct val="80000"/>
              </a:lnSpc>
            </a:pPr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INSTRUMEN PENGENDALIAN KEGIATAN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47138" y="2068179"/>
            <a:ext cx="1198031" cy="57411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>
              <a:lnSpc>
                <a:spcPct val="80000"/>
              </a:lnSpc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PROGRAM 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47138" y="3880336"/>
            <a:ext cx="1198031" cy="57411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>
              <a:lnSpc>
                <a:spcPct val="80000"/>
              </a:lnSpc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PROGRAM 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47138" y="5131663"/>
            <a:ext cx="1198031" cy="57411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>
              <a:lnSpc>
                <a:spcPct val="80000"/>
              </a:lnSpc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PROGRAM</a:t>
            </a:r>
          </a:p>
          <a:p>
            <a:pPr algn="ctr" defTabSz="457200">
              <a:lnSpc>
                <a:spcPct val="80000"/>
              </a:lnSpc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 LAIN-LAIN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47138" y="2313044"/>
            <a:ext cx="947993" cy="362888"/>
          </a:xfrm>
          <a:prstGeom prst="rect">
            <a:avLst/>
          </a:prstGeom>
          <a:solidFill>
            <a:srgbClr val="B7DFE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</a:rPr>
              <a:t>INDIKATOR KINERJA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47138" y="5507327"/>
            <a:ext cx="947993" cy="362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</a:rPr>
              <a:t>INDIKATOR KINERJA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47138" y="4118791"/>
            <a:ext cx="947993" cy="362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</a:rPr>
              <a:t>INDIKATOR KINERJA</a:t>
            </a:r>
          </a:p>
        </p:txBody>
      </p:sp>
      <p:cxnSp>
        <p:nvCxnSpPr>
          <p:cNvPr id="29" name="Straight Arrow Connector 28"/>
          <p:cNvCxnSpPr>
            <a:stCxn id="13" idx="3"/>
            <a:endCxn id="37" idx="1"/>
          </p:cNvCxnSpPr>
          <p:nvPr/>
        </p:nvCxnSpPr>
        <p:spPr>
          <a:xfrm flipV="1">
            <a:off x="2345169" y="1830561"/>
            <a:ext cx="1310394" cy="524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  <a:stCxn id="13" idx="3"/>
            <a:endCxn id="38" idx="1"/>
          </p:cNvCxnSpPr>
          <p:nvPr/>
        </p:nvCxnSpPr>
        <p:spPr>
          <a:xfrm flipV="1">
            <a:off x="2345169" y="2345494"/>
            <a:ext cx="1310394" cy="97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  <a:stCxn id="13" idx="3"/>
            <a:endCxn id="39" idx="1"/>
          </p:cNvCxnSpPr>
          <p:nvPr/>
        </p:nvCxnSpPr>
        <p:spPr>
          <a:xfrm>
            <a:off x="2345169" y="2355236"/>
            <a:ext cx="1310394" cy="530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  <a:stCxn id="16" idx="3"/>
            <a:endCxn id="40" idx="1"/>
          </p:cNvCxnSpPr>
          <p:nvPr/>
        </p:nvCxnSpPr>
        <p:spPr>
          <a:xfrm flipV="1">
            <a:off x="2345169" y="3644122"/>
            <a:ext cx="1310394" cy="5232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0" idx="3"/>
            <a:endCxn id="44" idx="1"/>
          </p:cNvCxnSpPr>
          <p:nvPr/>
        </p:nvCxnSpPr>
        <p:spPr>
          <a:xfrm flipV="1">
            <a:off x="2345169" y="5411756"/>
            <a:ext cx="1310394" cy="69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655563" y="1613646"/>
            <a:ext cx="1317834" cy="4338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300">
                <a:solidFill>
                  <a:prstClr val="white"/>
                </a:solidFill>
                <a:latin typeface="Arial"/>
                <a:cs typeface="Arial"/>
              </a:rPr>
              <a:t>KEGIATAN A1</a:t>
            </a:r>
            <a:endParaRPr lang="en-US" sz="13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655563" y="2128579"/>
            <a:ext cx="1317834" cy="4338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300">
                <a:solidFill>
                  <a:prstClr val="white"/>
                </a:solidFill>
                <a:latin typeface="Arial"/>
                <a:cs typeface="Arial"/>
              </a:rPr>
              <a:t>KEGIATAN A2</a:t>
            </a:r>
            <a:endParaRPr lang="en-US" sz="13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55563" y="2668425"/>
            <a:ext cx="1317834" cy="4338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300">
                <a:solidFill>
                  <a:prstClr val="white"/>
                </a:solidFill>
                <a:latin typeface="Arial"/>
                <a:cs typeface="Arial"/>
              </a:rPr>
              <a:t>KEGIATAN A3</a:t>
            </a:r>
            <a:endParaRPr lang="en-US" sz="13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55563" y="3427207"/>
            <a:ext cx="1317834" cy="4338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300">
                <a:solidFill>
                  <a:prstClr val="white"/>
                </a:solidFill>
                <a:latin typeface="Arial"/>
                <a:cs typeface="Arial"/>
              </a:rPr>
              <a:t>KEGIATAN D1</a:t>
            </a:r>
            <a:endParaRPr lang="en-US" sz="13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55563" y="3940736"/>
            <a:ext cx="1317834" cy="4338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300">
                <a:solidFill>
                  <a:prstClr val="white"/>
                </a:solidFill>
                <a:latin typeface="Arial"/>
                <a:cs typeface="Arial"/>
              </a:rPr>
              <a:t>KEGIATAN D2</a:t>
            </a:r>
            <a:endParaRPr lang="en-US" sz="13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655563" y="4459022"/>
            <a:ext cx="1317834" cy="4338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300">
                <a:solidFill>
                  <a:prstClr val="white"/>
                </a:solidFill>
                <a:latin typeface="Arial"/>
                <a:cs typeface="Arial"/>
              </a:rPr>
              <a:t>KEGIATAN D3</a:t>
            </a:r>
            <a:endParaRPr lang="en-US" sz="13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655563" y="5194841"/>
            <a:ext cx="1317834" cy="4338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300" dirty="0">
                <a:solidFill>
                  <a:prstClr val="white"/>
                </a:solidFill>
                <a:latin typeface="Arial"/>
                <a:cs typeface="Arial"/>
              </a:rPr>
              <a:t>KEGIATAN LAIN-LAIN</a:t>
            </a:r>
          </a:p>
        </p:txBody>
      </p:sp>
      <p:sp>
        <p:nvSpPr>
          <p:cNvPr id="45" name="Multidocument 44"/>
          <p:cNvSpPr/>
          <p:nvPr/>
        </p:nvSpPr>
        <p:spPr>
          <a:xfrm>
            <a:off x="5497958" y="2053619"/>
            <a:ext cx="1819646" cy="873198"/>
          </a:xfrm>
          <a:prstGeom prst="flowChartMultidocumen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/>
            <a:r>
              <a:rPr lang="en-US" sz="1400" b="1" dirty="0">
                <a:solidFill>
                  <a:srgbClr val="000000"/>
                </a:solidFill>
                <a:cs typeface="Calibri"/>
              </a:rPr>
              <a:t>JADWAL KEGIATAN</a:t>
            </a:r>
          </a:p>
        </p:txBody>
      </p:sp>
      <p:sp>
        <p:nvSpPr>
          <p:cNvPr id="46" name="Multidocument 45"/>
          <p:cNvSpPr/>
          <p:nvPr/>
        </p:nvSpPr>
        <p:spPr>
          <a:xfrm>
            <a:off x="5497958" y="3053938"/>
            <a:ext cx="1819646" cy="873198"/>
          </a:xfrm>
          <a:prstGeom prst="flowChartMultidocumen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b="1">
                <a:solidFill>
                  <a:srgbClr val="000000"/>
                </a:solidFill>
                <a:cs typeface="Calibri"/>
              </a:rPr>
              <a:t>ORGANISASI PELAKSANA</a:t>
            </a:r>
            <a:endParaRPr lang="en-US" sz="1400" b="1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47" name="Multidocument 46"/>
          <p:cNvSpPr/>
          <p:nvPr/>
        </p:nvSpPr>
        <p:spPr>
          <a:xfrm>
            <a:off x="5497958" y="4067704"/>
            <a:ext cx="1819646" cy="873198"/>
          </a:xfrm>
          <a:prstGeom prst="flowChartMultidocumen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/>
            <a:r>
              <a:rPr lang="en-US" sz="1400" b="1">
                <a:solidFill>
                  <a:srgbClr val="000000"/>
                </a:solidFill>
                <a:cs typeface="Calibri"/>
              </a:rPr>
              <a:t>LAPORAN</a:t>
            </a:r>
            <a:endParaRPr lang="en-US" sz="1400" b="1" dirty="0">
              <a:solidFill>
                <a:srgbClr val="000000"/>
              </a:solidFill>
              <a:cs typeface="Calibri"/>
            </a:endParaRPr>
          </a:p>
        </p:txBody>
      </p:sp>
      <p:cxnSp>
        <p:nvCxnSpPr>
          <p:cNvPr id="49" name="Straight Arrow Connector 48"/>
          <p:cNvCxnSpPr>
            <a:stCxn id="37" idx="3"/>
          </p:cNvCxnSpPr>
          <p:nvPr/>
        </p:nvCxnSpPr>
        <p:spPr>
          <a:xfrm flipV="1">
            <a:off x="4973397" y="1783843"/>
            <a:ext cx="307838" cy="46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38" idx="3"/>
          </p:cNvCxnSpPr>
          <p:nvPr/>
        </p:nvCxnSpPr>
        <p:spPr>
          <a:xfrm flipV="1">
            <a:off x="4973397" y="2301448"/>
            <a:ext cx="307838" cy="440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9" idx="3"/>
          </p:cNvCxnSpPr>
          <p:nvPr/>
        </p:nvCxnSpPr>
        <p:spPr>
          <a:xfrm flipV="1">
            <a:off x="4973397" y="2841294"/>
            <a:ext cx="307838" cy="440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0" idx="3"/>
            <a:endCxn id="12" idx="1"/>
          </p:cNvCxnSpPr>
          <p:nvPr/>
        </p:nvCxnSpPr>
        <p:spPr>
          <a:xfrm>
            <a:off x="4973397" y="3644122"/>
            <a:ext cx="277189" cy="172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4" idx="3"/>
          </p:cNvCxnSpPr>
          <p:nvPr/>
        </p:nvCxnSpPr>
        <p:spPr>
          <a:xfrm flipV="1">
            <a:off x="4973397" y="5392031"/>
            <a:ext cx="278976" cy="19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2" idx="3"/>
          </p:cNvCxnSpPr>
          <p:nvPr/>
        </p:nvCxnSpPr>
        <p:spPr>
          <a:xfrm flipV="1">
            <a:off x="4973397" y="4675936"/>
            <a:ext cx="33530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1" idx="3"/>
          </p:cNvCxnSpPr>
          <p:nvPr/>
        </p:nvCxnSpPr>
        <p:spPr>
          <a:xfrm>
            <a:off x="4973397" y="4157651"/>
            <a:ext cx="273291" cy="97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8081953" y="1613646"/>
            <a:ext cx="1478905" cy="4195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OUTPUT A1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081953" y="2106362"/>
            <a:ext cx="1478905" cy="4195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200">
                <a:solidFill>
                  <a:prstClr val="white"/>
                </a:solidFill>
                <a:latin typeface="Arial"/>
                <a:cs typeface="Arial"/>
              </a:rPr>
              <a:t>OUTPUT A2</a:t>
            </a:r>
            <a:endParaRPr lang="en-US" sz="12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081953" y="2625972"/>
            <a:ext cx="1478905" cy="4195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200">
                <a:solidFill>
                  <a:prstClr val="white"/>
                </a:solidFill>
                <a:latin typeface="Arial"/>
                <a:cs typeface="Arial"/>
              </a:rPr>
              <a:t>OUTPUT A3</a:t>
            </a:r>
            <a:endParaRPr lang="en-US" sz="12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081953" y="3386866"/>
            <a:ext cx="1478905" cy="4195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200">
                <a:solidFill>
                  <a:prstClr val="white"/>
                </a:solidFill>
                <a:latin typeface="Arial"/>
                <a:cs typeface="Arial"/>
              </a:rPr>
              <a:t>OUTPUT D1</a:t>
            </a:r>
            <a:endParaRPr lang="en-US" sz="12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081953" y="3880344"/>
            <a:ext cx="1478905" cy="4195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200">
                <a:solidFill>
                  <a:prstClr val="white"/>
                </a:solidFill>
                <a:latin typeface="Arial"/>
                <a:cs typeface="Arial"/>
              </a:rPr>
              <a:t>OUTPUT D2</a:t>
            </a:r>
            <a:endParaRPr lang="en-US" sz="12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081953" y="4399954"/>
            <a:ext cx="1478905" cy="4195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200">
                <a:solidFill>
                  <a:prstClr val="white"/>
                </a:solidFill>
                <a:latin typeface="Arial"/>
                <a:cs typeface="Arial"/>
              </a:rPr>
              <a:t>OUTPUT D3</a:t>
            </a:r>
            <a:endParaRPr lang="en-US" sz="12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081953" y="5148165"/>
            <a:ext cx="1478905" cy="4195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OUTPUT</a:t>
            </a:r>
          </a:p>
          <a:p>
            <a:pPr algn="ctr" defTabSz="457200">
              <a:lnSpc>
                <a:spcPct val="80000"/>
              </a:lnSpc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 LAIN-LAIN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427446" y="3466666"/>
            <a:ext cx="1247975" cy="80469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dirty="0">
                <a:solidFill>
                  <a:prstClr val="white"/>
                </a:solidFill>
              </a:rPr>
              <a:t>OUTCOME</a:t>
            </a:r>
          </a:p>
        </p:txBody>
      </p:sp>
      <p:cxnSp>
        <p:nvCxnSpPr>
          <p:cNvPr id="66" name="Straight Arrow Connector 65"/>
          <p:cNvCxnSpPr>
            <a:cxnSpLocks/>
            <a:stCxn id="57" idx="3"/>
            <a:endCxn id="65" idx="1"/>
          </p:cNvCxnSpPr>
          <p:nvPr/>
        </p:nvCxnSpPr>
        <p:spPr>
          <a:xfrm>
            <a:off x="9560858" y="1823438"/>
            <a:ext cx="866588" cy="20455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cxnSpLocks/>
            <a:stCxn id="58" idx="3"/>
            <a:endCxn id="65" idx="1"/>
          </p:cNvCxnSpPr>
          <p:nvPr/>
        </p:nvCxnSpPr>
        <p:spPr>
          <a:xfrm>
            <a:off x="9560858" y="2316154"/>
            <a:ext cx="866588" cy="15528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  <a:stCxn id="59" idx="3"/>
            <a:endCxn id="65" idx="1"/>
          </p:cNvCxnSpPr>
          <p:nvPr/>
        </p:nvCxnSpPr>
        <p:spPr>
          <a:xfrm>
            <a:off x="9560858" y="2835764"/>
            <a:ext cx="866588" cy="1033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  <a:stCxn id="60" idx="3"/>
            <a:endCxn id="65" idx="1"/>
          </p:cNvCxnSpPr>
          <p:nvPr/>
        </p:nvCxnSpPr>
        <p:spPr>
          <a:xfrm>
            <a:off x="9560858" y="3596658"/>
            <a:ext cx="866588" cy="2723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  <a:stCxn id="61" idx="3"/>
            <a:endCxn id="65" idx="1"/>
          </p:cNvCxnSpPr>
          <p:nvPr/>
        </p:nvCxnSpPr>
        <p:spPr>
          <a:xfrm flipV="1">
            <a:off x="9560858" y="3869016"/>
            <a:ext cx="866588" cy="221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  <a:stCxn id="62" idx="3"/>
            <a:endCxn id="65" idx="1"/>
          </p:cNvCxnSpPr>
          <p:nvPr/>
        </p:nvCxnSpPr>
        <p:spPr>
          <a:xfrm flipV="1">
            <a:off x="9560858" y="3869016"/>
            <a:ext cx="866588" cy="7407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/>
            <a:stCxn id="64" idx="3"/>
            <a:endCxn id="65" idx="1"/>
          </p:cNvCxnSpPr>
          <p:nvPr/>
        </p:nvCxnSpPr>
        <p:spPr>
          <a:xfrm flipV="1">
            <a:off x="9560858" y="3869016"/>
            <a:ext cx="866588" cy="14889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Multidocument 73"/>
          <p:cNvSpPr/>
          <p:nvPr/>
        </p:nvSpPr>
        <p:spPr>
          <a:xfrm>
            <a:off x="5484706" y="5068022"/>
            <a:ext cx="1819646" cy="873198"/>
          </a:xfrm>
          <a:prstGeom prst="flowChartMultidocumen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/>
            <a:r>
              <a:rPr lang="en-US" sz="1400" b="1">
                <a:solidFill>
                  <a:srgbClr val="000000"/>
                </a:solidFill>
                <a:cs typeface="Calibri"/>
              </a:rPr>
              <a:t>BUKTI FISIK LAINNYA</a:t>
            </a:r>
            <a:endParaRPr lang="en-US" sz="1400" b="1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940858" y="134079"/>
            <a:ext cx="8229601" cy="716519"/>
          </a:xfrm>
          <a:prstGeom prst="round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7" name="Straight Arrow Connector 76"/>
          <p:cNvCxnSpPr>
            <a:cxnSpLocks/>
            <a:stCxn id="16" idx="3"/>
            <a:endCxn id="41" idx="1"/>
          </p:cNvCxnSpPr>
          <p:nvPr/>
        </p:nvCxnSpPr>
        <p:spPr>
          <a:xfrm flipV="1">
            <a:off x="2345169" y="4157651"/>
            <a:ext cx="1310394" cy="97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/>
            <a:stCxn id="16" idx="3"/>
            <a:endCxn id="42" idx="1"/>
          </p:cNvCxnSpPr>
          <p:nvPr/>
        </p:nvCxnSpPr>
        <p:spPr>
          <a:xfrm>
            <a:off x="2345169" y="4167393"/>
            <a:ext cx="1310394" cy="5085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2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4814688"/>
              </p:ext>
            </p:extLst>
          </p:nvPr>
        </p:nvGraphicFramePr>
        <p:xfrm>
          <a:off x="389965" y="1987145"/>
          <a:ext cx="11470341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7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4663">
                  <a:extLst>
                    <a:ext uri="{9D8B030D-6E8A-4147-A177-3AD203B41FA5}">
                      <a16:colId xmlns:a16="http://schemas.microsoft.com/office/drawing/2014/main" xmlns="" val="3965525124"/>
                    </a:ext>
                  </a:extLst>
                </a:gridCol>
                <a:gridCol w="13496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910836">
                  <a:extLst>
                    <a:ext uri="{9D8B030D-6E8A-4147-A177-3AD203B41FA5}">
                      <a16:colId xmlns:a16="http://schemas.microsoft.com/office/drawing/2014/main" xmlns="" val="2551059065"/>
                    </a:ext>
                  </a:extLst>
                </a:gridCol>
                <a:gridCol w="14253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138082">
                  <a:extLst>
                    <a:ext uri="{9D8B030D-6E8A-4147-A177-3AD203B41FA5}">
                      <a16:colId xmlns:a16="http://schemas.microsoft.com/office/drawing/2014/main" xmlns="" val="33070050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Kegiatan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Penanggung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jawab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Pemangku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kepentingan</a:t>
                      </a:r>
                      <a:r>
                        <a:rPr lang="en-US" sz="1600" baseline="0" dirty="0"/>
                        <a:t> yang </a:t>
                      </a:r>
                      <a:r>
                        <a:rPr lang="en-US" sz="1600" baseline="0" dirty="0" err="1"/>
                        <a:t>dilbatkan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Waktu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pelaksanaan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Bukti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Fisik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en-US" sz="1600" dirty="0" err="1"/>
                        <a:t>Perbaikan</a:t>
                      </a:r>
                      <a:r>
                        <a:rPr lang="en-US" sz="1600" dirty="0"/>
                        <a:t> KTSP </a:t>
                      </a:r>
                      <a:r>
                        <a:rPr lang="en-US" sz="1600" dirty="0" err="1"/>
                        <a:t>dalam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pengembangan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kompetensi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sikap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kepedulian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terhadap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lingkungan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Pelatihan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Penyusunan</a:t>
                      </a:r>
                      <a:r>
                        <a:rPr lang="en-US" sz="1600" dirty="0"/>
                        <a:t> KTSP </a:t>
                      </a:r>
                      <a:r>
                        <a:rPr lang="en-US" sz="1600" dirty="0" err="1"/>
                        <a:t>dalam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Pengembangan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kompetensi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sikap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kepedulian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terhadap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lingkungan</a:t>
                      </a:r>
                      <a:endParaRPr 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/>
                        <a:t>Wakil Kepala Sekolah bidang Kurikulum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Pengawas Sekolah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Narasumber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Guru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Kepala Sekolah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Tenaga Kependidikan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Tim Pengembang Kurikulum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Mei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/>
                        <a:t>Panduan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Pelatihan</a:t>
                      </a:r>
                      <a:endParaRPr lang="en-US" sz="16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/>
                        <a:t>Daftar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Absen</a:t>
                      </a:r>
                      <a:endParaRPr lang="en-US" sz="16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/>
                        <a:t>Bahan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dan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Modul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Pelatihan</a:t>
                      </a:r>
                      <a:endParaRPr lang="en-US" sz="16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/>
                        <a:t>Laporan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Pelatihan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Workshop </a:t>
                      </a:r>
                      <a:r>
                        <a:rPr lang="en-US" sz="1600" dirty="0" err="1"/>
                        <a:t>Penyusunan</a:t>
                      </a:r>
                      <a:r>
                        <a:rPr lang="en-US" sz="1600" dirty="0"/>
                        <a:t> KTSP </a:t>
                      </a:r>
                      <a:r>
                        <a:rPr lang="en-US" sz="1600" dirty="0" err="1"/>
                        <a:t>dalam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Pengembangan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kompetensi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sikap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kepedulian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terhadap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lingkungan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Pengawas Sekolah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Narasumber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Guru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Kepala Sekolah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Tenaga Kependidikan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Tim Pengembang Kurikulum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Penyelenggara Pendidikan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Pemangku kepentingan lainnya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Juni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/>
                        <a:t>Panduan</a:t>
                      </a:r>
                      <a:r>
                        <a:rPr lang="en-US" sz="1600" dirty="0"/>
                        <a:t> Workshop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/>
                        <a:t>Daftar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Hadir</a:t>
                      </a:r>
                      <a:endParaRPr lang="en-US" sz="16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/>
                        <a:t>Laporan</a:t>
                      </a:r>
                      <a:r>
                        <a:rPr lang="en-US" sz="1600" dirty="0"/>
                        <a:t> Workshop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/>
                        <a:t>Dokumen</a:t>
                      </a:r>
                      <a:r>
                        <a:rPr lang="en-US" sz="1600" dirty="0"/>
                        <a:t> KTSP yang </a:t>
                      </a:r>
                      <a:r>
                        <a:rPr lang="en-US" sz="1600" dirty="0" err="1"/>
                        <a:t>disempurnakan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208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 err="1"/>
              <a:t>Contoh</a:t>
            </a:r>
            <a:r>
              <a:rPr lang="en-US" sz="3200" dirty="0"/>
              <a:t> </a:t>
            </a:r>
            <a:r>
              <a:rPr lang="en-US" sz="3200" dirty="0" err="1"/>
              <a:t>Lembar</a:t>
            </a:r>
            <a:r>
              <a:rPr lang="en-US" sz="3200" dirty="0"/>
              <a:t> </a:t>
            </a:r>
            <a:r>
              <a:rPr lang="en-US" sz="3200" dirty="0" err="1"/>
              <a:t>Kerja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 err="1"/>
              <a:t>Implementasi</a:t>
            </a:r>
            <a:r>
              <a:rPr lang="en-US" sz="3200" dirty="0"/>
              <a:t> </a:t>
            </a:r>
            <a:r>
              <a:rPr lang="en-US" sz="3200" dirty="0" err="1"/>
              <a:t>Peningkatan</a:t>
            </a:r>
            <a:r>
              <a:rPr lang="en-US" sz="3200" dirty="0"/>
              <a:t> </a:t>
            </a:r>
            <a:r>
              <a:rPr lang="en-US" sz="3200" dirty="0" err="1"/>
              <a:t>Mutu</a:t>
            </a:r>
            <a:r>
              <a:rPr lang="en-US" sz="3200" dirty="0"/>
              <a:t> 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2152650" y="15967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>
                <a:solidFill>
                  <a:prstClr val="black"/>
                </a:solidFill>
              </a:rPr>
              <a:t>Masalah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err="1">
                <a:solidFill>
                  <a:prstClr val="black"/>
                </a:solidFill>
              </a:rPr>
              <a:t>Kepedulian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terhadap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kebersihan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sekolah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sangat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rendah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81201" y="373824"/>
            <a:ext cx="8229601" cy="944628"/>
          </a:xfrm>
          <a:prstGeom prst="round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13"/>
          <p:cNvSpPr/>
          <p:nvPr/>
        </p:nvSpPr>
        <p:spPr>
          <a:xfrm>
            <a:off x="1823545" y="2718770"/>
            <a:ext cx="8607972" cy="3766278"/>
          </a:xfrm>
          <a:prstGeom prst="roundRect">
            <a:avLst>
              <a:gd name="adj" fmla="val 7329"/>
            </a:avLst>
          </a:prstGeom>
          <a:noFill/>
          <a:ln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224" y="1768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/>
              <a:t>Evaluasi</a:t>
            </a:r>
            <a:r>
              <a:rPr lang="en-US" sz="3600" dirty="0"/>
              <a:t> </a:t>
            </a:r>
            <a:r>
              <a:rPr lang="en-US" sz="3600" dirty="0" err="1"/>
              <a:t>Pemenuhan</a:t>
            </a:r>
            <a:r>
              <a:rPr lang="en-US" sz="3600" dirty="0"/>
              <a:t> </a:t>
            </a:r>
            <a:r>
              <a:rPr lang="en-US" sz="3600" dirty="0" err="1"/>
              <a:t>Mutu</a:t>
            </a:r>
            <a:endParaRPr lang="en-US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5400579" y="3088251"/>
            <a:ext cx="1832993" cy="31461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>
              <a:lnSpc>
                <a:spcPct val="80000"/>
              </a:lnSpc>
            </a:pPr>
            <a:r>
              <a:rPr lang="en-US" sz="1400" dirty="0">
                <a:solidFill>
                  <a:srgbClr val="C0504D">
                    <a:lumMod val="50000"/>
                  </a:srgbClr>
                </a:solidFill>
              </a:rPr>
              <a:t>PENGUMPULAN DATA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06403" y="3612751"/>
            <a:ext cx="1393913" cy="60670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TELAAH DOKUMEN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06403" y="4260667"/>
            <a:ext cx="1393913" cy="60670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PENGISIAN INSTRUMEN OLEH RESPONDEN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06403" y="4908583"/>
            <a:ext cx="1393913" cy="60670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WAWANCARA</a:t>
            </a:r>
          </a:p>
        </p:txBody>
      </p:sp>
      <p:cxnSp>
        <p:nvCxnSpPr>
          <p:cNvPr id="8" name="Straight Arrow Connector 7"/>
          <p:cNvCxnSpPr>
            <a:stCxn id="5" idx="3"/>
            <a:endCxn id="4" idx="3"/>
          </p:cNvCxnSpPr>
          <p:nvPr/>
        </p:nvCxnSpPr>
        <p:spPr>
          <a:xfrm>
            <a:off x="7000315" y="3916103"/>
            <a:ext cx="233256" cy="745218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3"/>
            <a:endCxn id="4" idx="3"/>
          </p:cNvCxnSpPr>
          <p:nvPr/>
        </p:nvCxnSpPr>
        <p:spPr>
          <a:xfrm>
            <a:off x="7000315" y="4564019"/>
            <a:ext cx="233256" cy="97302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3"/>
            <a:endCxn id="4" idx="3"/>
          </p:cNvCxnSpPr>
          <p:nvPr/>
        </p:nvCxnSpPr>
        <p:spPr>
          <a:xfrm flipV="1">
            <a:off x="7000315" y="4661321"/>
            <a:ext cx="233256" cy="550614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1"/>
            <a:endCxn id="5" idx="1"/>
          </p:cNvCxnSpPr>
          <p:nvPr/>
        </p:nvCxnSpPr>
        <p:spPr>
          <a:xfrm flipV="1">
            <a:off x="5400578" y="3916103"/>
            <a:ext cx="205824" cy="745218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1"/>
            <a:endCxn id="7" idx="1"/>
          </p:cNvCxnSpPr>
          <p:nvPr/>
        </p:nvCxnSpPr>
        <p:spPr>
          <a:xfrm>
            <a:off x="5400578" y="4661321"/>
            <a:ext cx="205824" cy="550614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7498913" y="4294267"/>
            <a:ext cx="1239109" cy="7341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PENGOLAHAN DAN ANALISIS DATA</a:t>
            </a:r>
          </a:p>
        </p:txBody>
      </p:sp>
      <p:cxnSp>
        <p:nvCxnSpPr>
          <p:cNvPr id="15" name="Straight Arrow Connector 14"/>
          <p:cNvCxnSpPr>
            <a:cxnSpLocks/>
            <a:stCxn id="4" idx="3"/>
            <a:endCxn id="14" idx="1"/>
          </p:cNvCxnSpPr>
          <p:nvPr/>
        </p:nvCxnSpPr>
        <p:spPr>
          <a:xfrm>
            <a:off x="7233572" y="4661322"/>
            <a:ext cx="265341" cy="1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7" idx="3"/>
            <a:endCxn id="24" idx="1"/>
          </p:cNvCxnSpPr>
          <p:nvPr/>
        </p:nvCxnSpPr>
        <p:spPr>
          <a:xfrm>
            <a:off x="3233142" y="4661321"/>
            <a:ext cx="4026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6" idx="3"/>
            <a:endCxn id="24" idx="1"/>
          </p:cNvCxnSpPr>
          <p:nvPr/>
        </p:nvCxnSpPr>
        <p:spPr>
          <a:xfrm>
            <a:off x="3233142" y="3880915"/>
            <a:ext cx="402645" cy="7804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3"/>
            <a:endCxn id="24" idx="1"/>
          </p:cNvCxnSpPr>
          <p:nvPr/>
        </p:nvCxnSpPr>
        <p:spPr>
          <a:xfrm flipV="1">
            <a:off x="3233142" y="4661321"/>
            <a:ext cx="402645" cy="845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Multidocument 23"/>
          <p:cNvSpPr/>
          <p:nvPr/>
        </p:nvSpPr>
        <p:spPr>
          <a:xfrm>
            <a:off x="3635787" y="4016990"/>
            <a:ext cx="1484461" cy="1288662"/>
          </a:xfrm>
          <a:prstGeom prst="flowChartMultidocumen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23618" y="4180678"/>
            <a:ext cx="1274538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</a:rPr>
              <a:t>INSTRUMEN</a:t>
            </a:r>
          </a:p>
          <a:p>
            <a:pPr algn="ctr" defTabSz="4572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</a:rPr>
              <a:t>EVALUASI PELAKSANAAN PEMENUHAN MUTU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35111" y="3533576"/>
            <a:ext cx="1198031" cy="69467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457200">
              <a:lnSpc>
                <a:spcPct val="80000"/>
              </a:lnSpc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PROGRAM 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35111" y="4313983"/>
            <a:ext cx="1198031" cy="69467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457200">
              <a:lnSpc>
                <a:spcPct val="80000"/>
              </a:lnSpc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PROGRAM B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35111" y="5124967"/>
            <a:ext cx="1198031" cy="76414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457200">
              <a:lnSpc>
                <a:spcPct val="80000"/>
              </a:lnSpc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PROGRAM</a:t>
            </a:r>
          </a:p>
          <a:p>
            <a:pPr algn="ctr" defTabSz="457200">
              <a:lnSpc>
                <a:spcPct val="80000"/>
              </a:lnSpc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 LAIN-LAIN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85149" y="3536761"/>
            <a:ext cx="947993" cy="362888"/>
          </a:xfrm>
          <a:prstGeom prst="rect">
            <a:avLst/>
          </a:prstGeom>
          <a:solidFill>
            <a:srgbClr val="D8F9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</a:rPr>
              <a:t>INDIKATOR KINERJA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85149" y="5123453"/>
            <a:ext cx="947993" cy="362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</a:rPr>
              <a:t>INDIKATOR KINERJA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85149" y="4320872"/>
            <a:ext cx="947993" cy="362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</a:rPr>
              <a:t>INDIKATOR KINERJA</a:t>
            </a:r>
          </a:p>
        </p:txBody>
      </p:sp>
      <p:cxnSp>
        <p:nvCxnSpPr>
          <p:cNvPr id="42" name="Straight Arrow Connector 41"/>
          <p:cNvCxnSpPr>
            <a:stCxn id="24" idx="3"/>
            <a:endCxn id="4" idx="1"/>
          </p:cNvCxnSpPr>
          <p:nvPr/>
        </p:nvCxnSpPr>
        <p:spPr>
          <a:xfrm>
            <a:off x="5120248" y="4661321"/>
            <a:ext cx="280331" cy="0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9006891" y="4294267"/>
            <a:ext cx="1247975" cy="73411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LAPORAN &amp; REKOMENDASI TINDAK LANJUT</a:t>
            </a:r>
          </a:p>
        </p:txBody>
      </p:sp>
      <p:cxnSp>
        <p:nvCxnSpPr>
          <p:cNvPr id="44" name="Straight Arrow Connector 43"/>
          <p:cNvCxnSpPr>
            <a:cxnSpLocks/>
            <a:stCxn id="14" idx="3"/>
            <a:endCxn id="43" idx="1"/>
          </p:cNvCxnSpPr>
          <p:nvPr/>
        </p:nvCxnSpPr>
        <p:spPr>
          <a:xfrm>
            <a:off x="8738022" y="4661322"/>
            <a:ext cx="268869" cy="0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5606403" y="5556500"/>
            <a:ext cx="1393913" cy="60670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</a:rPr>
              <a:t>OBSERVASI</a:t>
            </a:r>
          </a:p>
        </p:txBody>
      </p:sp>
      <p:cxnSp>
        <p:nvCxnSpPr>
          <p:cNvPr id="46" name="Straight Arrow Connector 45"/>
          <p:cNvCxnSpPr>
            <a:stCxn id="4" idx="1"/>
            <a:endCxn id="45" idx="1"/>
          </p:cNvCxnSpPr>
          <p:nvPr/>
        </p:nvCxnSpPr>
        <p:spPr>
          <a:xfrm>
            <a:off x="5400578" y="4661322"/>
            <a:ext cx="205824" cy="1198531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5" idx="3"/>
            <a:endCxn id="4" idx="3"/>
          </p:cNvCxnSpPr>
          <p:nvPr/>
        </p:nvCxnSpPr>
        <p:spPr>
          <a:xfrm flipV="1">
            <a:off x="7000315" y="4661322"/>
            <a:ext cx="233256" cy="1198531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1981201" y="373824"/>
            <a:ext cx="8229601" cy="944628"/>
          </a:xfrm>
          <a:prstGeom prst="round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ed Rectangle 13"/>
          <p:cNvSpPr/>
          <p:nvPr/>
        </p:nvSpPr>
        <p:spPr>
          <a:xfrm>
            <a:off x="8465676" y="1540021"/>
            <a:ext cx="1602718" cy="475499"/>
          </a:xfrm>
          <a:prstGeom prst="roundRect">
            <a:avLst/>
          </a:prstGeom>
          <a:solidFill>
            <a:srgbClr val="25406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prstClr val="white"/>
                </a:solidFill>
              </a:rPr>
              <a:t>OUTCOME</a:t>
            </a:r>
          </a:p>
        </p:txBody>
      </p:sp>
      <p:sp>
        <p:nvSpPr>
          <p:cNvPr id="55" name="Rounded Rectangle 13"/>
          <p:cNvSpPr/>
          <p:nvPr/>
        </p:nvSpPr>
        <p:spPr>
          <a:xfrm>
            <a:off x="2368222" y="2424216"/>
            <a:ext cx="7700172" cy="4754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>
                <a:solidFill>
                  <a:prstClr val="white"/>
                </a:solidFill>
              </a:rPr>
              <a:t>EVALUASI/AUDIT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6" name="Arrow: Striped Right 55"/>
          <p:cNvSpPr/>
          <p:nvPr/>
        </p:nvSpPr>
        <p:spPr>
          <a:xfrm rot="16200000">
            <a:off x="2994457" y="1946569"/>
            <a:ext cx="350251" cy="527771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d-ID">
              <a:solidFill>
                <a:prstClr val="white"/>
              </a:solidFill>
            </a:endParaRPr>
          </a:p>
        </p:txBody>
      </p:sp>
      <p:sp>
        <p:nvSpPr>
          <p:cNvPr id="57" name="Arrow: Striped Right 56"/>
          <p:cNvSpPr/>
          <p:nvPr/>
        </p:nvSpPr>
        <p:spPr>
          <a:xfrm rot="16200000">
            <a:off x="5025067" y="1946569"/>
            <a:ext cx="350251" cy="527771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d-ID">
              <a:solidFill>
                <a:prstClr val="white"/>
              </a:solidFill>
            </a:endParaRPr>
          </a:p>
        </p:txBody>
      </p:sp>
      <p:sp>
        <p:nvSpPr>
          <p:cNvPr id="58" name="Arrow: Striped Right 57"/>
          <p:cNvSpPr/>
          <p:nvPr/>
        </p:nvSpPr>
        <p:spPr>
          <a:xfrm rot="16200000">
            <a:off x="7055677" y="1946569"/>
            <a:ext cx="350251" cy="527771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d-ID">
              <a:solidFill>
                <a:prstClr val="white"/>
              </a:solidFill>
            </a:endParaRPr>
          </a:p>
        </p:txBody>
      </p:sp>
      <p:sp>
        <p:nvSpPr>
          <p:cNvPr id="59" name="Arrow: Striped Right 58"/>
          <p:cNvSpPr/>
          <p:nvPr/>
        </p:nvSpPr>
        <p:spPr>
          <a:xfrm rot="16200000">
            <a:off x="9086286" y="1946569"/>
            <a:ext cx="350251" cy="527771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d-ID">
              <a:solidFill>
                <a:prstClr val="white"/>
              </a:solidFill>
            </a:endParaRPr>
          </a:p>
        </p:txBody>
      </p:sp>
      <p:cxnSp>
        <p:nvCxnSpPr>
          <p:cNvPr id="69" name="Straight Arrow Connector 68"/>
          <p:cNvCxnSpPr>
            <a:cxnSpLocks/>
            <a:stCxn id="62" idx="3"/>
            <a:endCxn id="61" idx="1"/>
          </p:cNvCxnSpPr>
          <p:nvPr/>
        </p:nvCxnSpPr>
        <p:spPr>
          <a:xfrm>
            <a:off x="3970941" y="1777770"/>
            <a:ext cx="429767" cy="0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cxnSpLocks/>
            <a:stCxn id="61" idx="3"/>
            <a:endCxn id="60" idx="1"/>
          </p:cNvCxnSpPr>
          <p:nvPr/>
        </p:nvCxnSpPr>
        <p:spPr>
          <a:xfrm>
            <a:off x="6003426" y="1777770"/>
            <a:ext cx="429767" cy="0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  <a:stCxn id="60" idx="3"/>
            <a:endCxn id="54" idx="1"/>
          </p:cNvCxnSpPr>
          <p:nvPr/>
        </p:nvCxnSpPr>
        <p:spPr>
          <a:xfrm>
            <a:off x="8035910" y="1777770"/>
            <a:ext cx="429766" cy="0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" idx="1"/>
            <a:endCxn id="6" idx="1"/>
          </p:cNvCxnSpPr>
          <p:nvPr/>
        </p:nvCxnSpPr>
        <p:spPr>
          <a:xfrm flipV="1">
            <a:off x="5400578" y="4564019"/>
            <a:ext cx="205824" cy="97302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13"/>
          <p:cNvSpPr/>
          <p:nvPr/>
        </p:nvSpPr>
        <p:spPr>
          <a:xfrm>
            <a:off x="6433192" y="1540021"/>
            <a:ext cx="1602718" cy="4754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prstClr val="white"/>
                </a:solidFill>
              </a:rPr>
              <a:t>OUTPUT</a:t>
            </a:r>
          </a:p>
        </p:txBody>
      </p:sp>
      <p:sp>
        <p:nvSpPr>
          <p:cNvPr id="61" name="Rounded Rectangle 13"/>
          <p:cNvSpPr/>
          <p:nvPr/>
        </p:nvSpPr>
        <p:spPr>
          <a:xfrm>
            <a:off x="4400707" y="1540021"/>
            <a:ext cx="1602718" cy="4754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prstClr val="white"/>
                </a:solidFill>
              </a:rPr>
              <a:t>PROSES</a:t>
            </a:r>
          </a:p>
        </p:txBody>
      </p:sp>
      <p:sp>
        <p:nvSpPr>
          <p:cNvPr id="62" name="Rounded Rectangle 13"/>
          <p:cNvSpPr/>
          <p:nvPr/>
        </p:nvSpPr>
        <p:spPr>
          <a:xfrm>
            <a:off x="2368222" y="1540021"/>
            <a:ext cx="1602718" cy="4754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prstClr val="white"/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80155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506" y="365126"/>
            <a:ext cx="10466294" cy="4833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/>
              <a:t>Rekomendasi</a:t>
            </a:r>
            <a:r>
              <a:rPr lang="en-US" sz="3600" dirty="0"/>
              <a:t> </a:t>
            </a:r>
            <a:r>
              <a:rPr lang="en-US" sz="3600" dirty="0" err="1"/>
              <a:t>Hasil</a:t>
            </a:r>
            <a:r>
              <a:rPr lang="en-US" sz="3600" dirty="0"/>
              <a:t> </a:t>
            </a:r>
            <a:r>
              <a:rPr lang="en-US" sz="3600" dirty="0" err="1"/>
              <a:t>Evaluasi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73991" y="5531049"/>
            <a:ext cx="1586917" cy="88827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90000"/>
              </a:lnSpc>
            </a:pPr>
            <a:r>
              <a:rPr lang="en-US" sz="1600" b="1" dirty="0">
                <a:solidFill>
                  <a:prstClr val="white"/>
                </a:solidFill>
              </a:rPr>
              <a:t>PENETAPAN STANDAR BARU</a:t>
            </a:r>
          </a:p>
        </p:txBody>
      </p:sp>
      <p:cxnSp>
        <p:nvCxnSpPr>
          <p:cNvPr id="7" name="Elbow Connector 6"/>
          <p:cNvCxnSpPr>
            <a:stCxn id="6" idx="1"/>
            <a:endCxn id="8" idx="2"/>
          </p:cNvCxnSpPr>
          <p:nvPr/>
        </p:nvCxnSpPr>
        <p:spPr>
          <a:xfrm rot="10800000">
            <a:off x="2962303" y="4373297"/>
            <a:ext cx="2911689" cy="1601891"/>
          </a:xfrm>
          <a:prstGeom prst="bentConnector2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195650" y="3485021"/>
            <a:ext cx="1533303" cy="88827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90000"/>
              </a:lnSpc>
            </a:pPr>
            <a:r>
              <a:rPr lang="en-US" sz="1600" b="1" dirty="0">
                <a:solidFill>
                  <a:prstClr val="white"/>
                </a:solidFill>
              </a:rPr>
              <a:t>EVALUASI DIRI SEKOLAH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876858" y="3485021"/>
            <a:ext cx="1581180" cy="88827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90000"/>
              </a:lnSpc>
            </a:pPr>
            <a:r>
              <a:rPr lang="en-US" sz="1600" b="1" dirty="0">
                <a:solidFill>
                  <a:prstClr val="white"/>
                </a:solidFill>
              </a:rPr>
              <a:t>EVALUASI PEMENUHAN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76858" y="1438994"/>
            <a:ext cx="1581180" cy="88827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 dirty="0">
                <a:solidFill>
                  <a:prstClr val="white"/>
                </a:solidFill>
              </a:rPr>
              <a:t>PEMENUHAN </a:t>
            </a:r>
          </a:p>
        </p:txBody>
      </p:sp>
      <p:cxnSp>
        <p:nvCxnSpPr>
          <p:cNvPr id="11" name="Straight Arrow Connector 10"/>
          <p:cNvCxnSpPr>
            <a:stCxn id="8" idx="0"/>
            <a:endCxn id="29" idx="2"/>
          </p:cNvCxnSpPr>
          <p:nvPr/>
        </p:nvCxnSpPr>
        <p:spPr>
          <a:xfrm flipV="1">
            <a:off x="2962302" y="2327269"/>
            <a:ext cx="1" cy="1157753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9" idx="3"/>
            <a:endCxn id="10" idx="1"/>
          </p:cNvCxnSpPr>
          <p:nvPr/>
        </p:nvCxnSpPr>
        <p:spPr>
          <a:xfrm>
            <a:off x="3728954" y="1883131"/>
            <a:ext cx="2147905" cy="0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8161011" y="1516077"/>
            <a:ext cx="1491428" cy="734111"/>
          </a:xfrm>
          <a:prstGeom prst="roundRect">
            <a:avLst/>
          </a:prstGeom>
          <a:solidFill>
            <a:srgbClr val="91C1D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b="1" dirty="0">
                <a:solidFill>
                  <a:srgbClr val="EEECE1">
                    <a:lumMod val="10000"/>
                  </a:srgbClr>
                </a:solidFill>
              </a:rPr>
              <a:t>TINDAKAN PERBAIKAN</a:t>
            </a:r>
          </a:p>
        </p:txBody>
      </p:sp>
      <p:sp>
        <p:nvSpPr>
          <p:cNvPr id="15" name="Diamond 14"/>
          <p:cNvSpPr/>
          <p:nvPr/>
        </p:nvSpPr>
        <p:spPr>
          <a:xfrm>
            <a:off x="7826697" y="3562104"/>
            <a:ext cx="2160056" cy="734111"/>
          </a:xfrm>
          <a:prstGeom prst="diamond">
            <a:avLst/>
          </a:prstGeom>
          <a:solidFill>
            <a:schemeClr val="bg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lnSpc>
                <a:spcPct val="90000"/>
              </a:lnSpc>
            </a:pPr>
            <a:r>
              <a:rPr lang="en-US" sz="1400" b="1" dirty="0">
                <a:solidFill>
                  <a:srgbClr val="091E24"/>
                </a:solidFill>
              </a:rPr>
              <a:t>SESUAI RENCANA?</a:t>
            </a:r>
          </a:p>
        </p:txBody>
      </p:sp>
      <p:sp>
        <p:nvSpPr>
          <p:cNvPr id="16" name="Diamond 15"/>
          <p:cNvSpPr/>
          <p:nvPr/>
        </p:nvSpPr>
        <p:spPr>
          <a:xfrm>
            <a:off x="7826697" y="4650512"/>
            <a:ext cx="2160056" cy="734111"/>
          </a:xfrm>
          <a:prstGeom prst="diamond">
            <a:avLst/>
          </a:prstGeom>
          <a:solidFill>
            <a:schemeClr val="bg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lnSpc>
                <a:spcPct val="90000"/>
              </a:lnSpc>
            </a:pPr>
            <a:r>
              <a:rPr lang="en-US" sz="1300" b="1" dirty="0">
                <a:solidFill>
                  <a:srgbClr val="091E24"/>
                </a:solidFill>
              </a:rPr>
              <a:t>STANDAR TERPENUHI?</a:t>
            </a:r>
          </a:p>
        </p:txBody>
      </p:sp>
      <p:cxnSp>
        <p:nvCxnSpPr>
          <p:cNvPr id="17" name="Straight Arrow Connector 16"/>
          <p:cNvCxnSpPr>
            <a:stCxn id="9" idx="3"/>
            <a:endCxn id="15" idx="1"/>
          </p:cNvCxnSpPr>
          <p:nvPr/>
        </p:nvCxnSpPr>
        <p:spPr>
          <a:xfrm>
            <a:off x="7458039" y="3929159"/>
            <a:ext cx="368659" cy="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0"/>
            <a:endCxn id="13" idx="2"/>
          </p:cNvCxnSpPr>
          <p:nvPr/>
        </p:nvCxnSpPr>
        <p:spPr>
          <a:xfrm flipV="1">
            <a:off x="8906725" y="2250187"/>
            <a:ext cx="0" cy="131191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2"/>
            <a:endCxn id="16" idx="0"/>
          </p:cNvCxnSpPr>
          <p:nvPr/>
        </p:nvCxnSpPr>
        <p:spPr>
          <a:xfrm>
            <a:off x="8906725" y="4296215"/>
            <a:ext cx="0" cy="35429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1"/>
            <a:endCxn id="10" idx="3"/>
          </p:cNvCxnSpPr>
          <p:nvPr/>
        </p:nvCxnSpPr>
        <p:spPr>
          <a:xfrm flipH="1" flipV="1">
            <a:off x="7458039" y="1883132"/>
            <a:ext cx="702973" cy="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6" idx="2"/>
            <a:endCxn id="6" idx="3"/>
          </p:cNvCxnSpPr>
          <p:nvPr/>
        </p:nvCxnSpPr>
        <p:spPr>
          <a:xfrm rot="5400000">
            <a:off x="7888534" y="4956995"/>
            <a:ext cx="590564" cy="1445818"/>
          </a:xfrm>
          <a:prstGeom prst="bentConnector2">
            <a:avLst/>
          </a:prstGeom>
          <a:ln w="28575" cmpd="sng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785103" y="3232561"/>
            <a:ext cx="838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TIDAK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50214" y="4217841"/>
            <a:ext cx="838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YA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34114" y="4668402"/>
            <a:ext cx="838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TIDAK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50214" y="5293699"/>
            <a:ext cx="838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YA</a:t>
            </a:r>
          </a:p>
        </p:txBody>
      </p:sp>
      <p:cxnSp>
        <p:nvCxnSpPr>
          <p:cNvPr id="28" name="Elbow Connector 27"/>
          <p:cNvCxnSpPr>
            <a:cxnSpLocks/>
          </p:cNvCxnSpPr>
          <p:nvPr/>
        </p:nvCxnSpPr>
        <p:spPr>
          <a:xfrm rot="10800000">
            <a:off x="3106685" y="4373295"/>
            <a:ext cx="4715898" cy="657030"/>
          </a:xfrm>
          <a:prstGeom prst="bentConnector3">
            <a:avLst>
              <a:gd name="adj1" fmla="val 100005"/>
            </a:avLst>
          </a:prstGeom>
          <a:ln w="28575" cmpd="sng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195651" y="1438994"/>
            <a:ext cx="1533303" cy="88827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 dirty="0">
                <a:solidFill>
                  <a:prstClr val="white"/>
                </a:solidFill>
              </a:rPr>
              <a:t>RENCANA PEMENUHAN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32161" y="2185990"/>
            <a:ext cx="147415" cy="136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981201" y="306589"/>
            <a:ext cx="8229601" cy="585837"/>
          </a:xfrm>
          <a:prstGeom prst="round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ounded Rectangle 12"/>
          <p:cNvSpPr/>
          <p:nvPr/>
        </p:nvSpPr>
        <p:spPr>
          <a:xfrm>
            <a:off x="3077445" y="2550249"/>
            <a:ext cx="1484834" cy="7341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>
                <a:solidFill>
                  <a:srgbClr val="EEECE1">
                    <a:lumMod val="10000"/>
                  </a:srgbClr>
                </a:solidFill>
              </a:rPr>
              <a:t>Strategi Baru Pemenuhan Mutu</a:t>
            </a:r>
            <a:endParaRPr lang="en-US" sz="1400" b="1" dirty="0">
              <a:solidFill>
                <a:srgbClr val="EEECE1">
                  <a:lumMod val="10000"/>
                </a:srgbClr>
              </a:solidFill>
            </a:endParaRPr>
          </a:p>
        </p:txBody>
      </p:sp>
      <p:cxnSp>
        <p:nvCxnSpPr>
          <p:cNvPr id="62" name="Straight Arrow Connector 61"/>
          <p:cNvCxnSpPr>
            <a:cxnSpLocks/>
          </p:cNvCxnSpPr>
          <p:nvPr/>
        </p:nvCxnSpPr>
        <p:spPr>
          <a:xfrm flipV="1">
            <a:off x="3105868" y="2334772"/>
            <a:ext cx="1" cy="110529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2"/>
            <a:endCxn id="9" idx="0"/>
          </p:cNvCxnSpPr>
          <p:nvPr/>
        </p:nvCxnSpPr>
        <p:spPr>
          <a:xfrm>
            <a:off x="6667448" y="2327269"/>
            <a:ext cx="0" cy="1157753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9" idx="2"/>
            <a:endCxn id="6" idx="0"/>
          </p:cNvCxnSpPr>
          <p:nvPr/>
        </p:nvCxnSpPr>
        <p:spPr>
          <a:xfrm>
            <a:off x="6667449" y="4373295"/>
            <a:ext cx="1" cy="1157754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47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3" grpId="0"/>
      <p:bldP spid="24" grpId="0"/>
      <p:bldP spid="25" grpId="0"/>
      <p:bldP spid="26" grpId="0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/>
          <a:srcRect l="23671" t="12882" r="23671" b="17070"/>
          <a:stretch/>
        </p:blipFill>
        <p:spPr>
          <a:xfrm>
            <a:off x="4276183" y="1502903"/>
            <a:ext cx="3617548" cy="36092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8153" y="484094"/>
            <a:ext cx="9439835" cy="51636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Calibri" panose="020F0502020204030204"/>
              </a:rPr>
              <a:t>SISTEM PENJAMINAN MUTU EKSTERNAL</a:t>
            </a:r>
            <a:endParaRPr lang="en-US" sz="1400" b="1" kern="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algn="ctr">
              <a:defRPr/>
            </a:pPr>
            <a:endParaRPr lang="en-US" sz="500" b="1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11" name="Rounded Rectangle 4"/>
          <p:cNvSpPr/>
          <p:nvPr/>
        </p:nvSpPr>
        <p:spPr>
          <a:xfrm>
            <a:off x="8138752" y="2815868"/>
            <a:ext cx="852861" cy="4275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id-ID" sz="9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370461" y="1428475"/>
            <a:ext cx="2051009" cy="3541264"/>
            <a:chOff x="5625188" y="1956494"/>
            <a:chExt cx="1387455" cy="3219332"/>
          </a:xfrm>
        </p:grpSpPr>
        <p:sp>
          <p:nvSpPr>
            <p:cNvPr id="26" name="TextBox 25"/>
            <p:cNvSpPr txBox="1"/>
            <p:nvPr/>
          </p:nvSpPr>
          <p:spPr>
            <a:xfrm>
              <a:off x="5625188" y="1956494"/>
              <a:ext cx="1387455" cy="4196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FFF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kern="0" dirty="0" err="1">
                  <a:solidFill>
                    <a:srgbClr val="FFFFFF"/>
                  </a:solidFill>
                  <a:latin typeface="Calibri" panose="020F0502020204030204"/>
                </a:rPr>
                <a:t>Pemerintah</a:t>
              </a:r>
              <a:r>
                <a:rPr lang="en-US" sz="1200" b="1" kern="0" dirty="0">
                  <a:solidFill>
                    <a:srgbClr val="FFFFFF"/>
                  </a:solidFill>
                  <a:latin typeface="Calibri" panose="020F0502020204030204"/>
                </a:rPr>
                <a:t>/</a:t>
              </a:r>
              <a:r>
                <a:rPr lang="en-US" sz="1200" b="1" kern="0" dirty="0" err="1">
                  <a:solidFill>
                    <a:srgbClr val="FFFFFF"/>
                  </a:solidFill>
                  <a:latin typeface="Calibri" panose="020F0502020204030204"/>
                </a:rPr>
                <a:t>Pemerintah</a:t>
              </a:r>
              <a:r>
                <a:rPr lang="en-US" sz="1200" b="1" kern="0" dirty="0">
                  <a:solidFill>
                    <a:srgbClr val="FFFFFF"/>
                  </a:solidFill>
                  <a:latin typeface="Calibri" panose="020F0502020204030204"/>
                </a:rPr>
                <a:t> Daerah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745587" y="2495609"/>
              <a:ext cx="1146656" cy="2680217"/>
              <a:chOff x="5206054" y="5711859"/>
              <a:chExt cx="1146656" cy="2680217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5206054" y="5711859"/>
                <a:ext cx="1146656" cy="63065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FFFF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12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Pemetaan</a:t>
                </a:r>
                <a:r>
                  <a:rPr lang="en-US" sz="12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2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Mutu</a:t>
                </a:r>
                <a:r>
                  <a:rPr lang="en-US" sz="1200" b="1" kern="0" dirty="0">
                    <a:solidFill>
                      <a:prstClr val="white"/>
                    </a:solidFill>
                    <a:latin typeface="Calibri" panose="020F0502020204030204"/>
                  </a:rPr>
                  <a:t> Sekolah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5206054" y="6397427"/>
                <a:ext cx="1146656" cy="63065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FFFF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12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Perencanaan</a:t>
                </a:r>
                <a:r>
                  <a:rPr lang="en-US" sz="12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2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Peningkatan</a:t>
                </a:r>
                <a:r>
                  <a:rPr lang="en-US" sz="12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2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M</a:t>
                </a:r>
                <a:r>
                  <a:rPr lang="en-US" sz="1200" b="1" kern="0" dirty="0">
                    <a:solidFill>
                      <a:prstClr val="white"/>
                    </a:solidFill>
                    <a:latin typeface="Calibri" panose="020F0502020204030204"/>
                  </a:rPr>
                  <a:t>utu</a:t>
                </a: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5206054" y="7079313"/>
                <a:ext cx="1146656" cy="63065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FFFF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12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Fasilitasi</a:t>
                </a:r>
                <a:r>
                  <a:rPr lang="en-US" sz="12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2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Pemenuhan</a:t>
                </a:r>
                <a:r>
                  <a:rPr lang="en-US" sz="1200" b="1" kern="0" dirty="0">
                    <a:solidFill>
                      <a:prstClr val="white"/>
                    </a:solidFill>
                    <a:latin typeface="Calibri" panose="020F0502020204030204"/>
                  </a:rPr>
                  <a:t>/</a:t>
                </a:r>
                <a:r>
                  <a:rPr lang="en-US" sz="12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Peningkatan</a:t>
                </a:r>
                <a:r>
                  <a:rPr lang="en-US" sz="12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2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Mutu</a:t>
                </a:r>
                <a:endParaRPr lang="en-US" sz="1200" b="1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5206054" y="7761417"/>
                <a:ext cx="1146656" cy="63065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FFFF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12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Inspeksi</a:t>
                </a:r>
                <a:r>
                  <a:rPr lang="en-US" sz="12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2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Pelaksanaan</a:t>
                </a:r>
                <a:r>
                  <a:rPr lang="en-US" sz="12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2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Penjaminan</a:t>
                </a:r>
                <a:r>
                  <a:rPr lang="en-US" sz="12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2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Mutu</a:t>
                </a:r>
                <a:endParaRPr lang="en-US" sz="1200" b="1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5" name="Left-Right Arrow 14"/>
          <p:cNvSpPr/>
          <p:nvPr/>
        </p:nvSpPr>
        <p:spPr>
          <a:xfrm>
            <a:off x="7862958" y="3106233"/>
            <a:ext cx="501265" cy="402591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98918" y="5916212"/>
            <a:ext cx="8138159" cy="40837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SISTEM INFORMASI PENJAMINAN MUTU PENDIDIKAN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3778168" y="5650282"/>
            <a:ext cx="1" cy="233449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7982503" y="5654169"/>
            <a:ext cx="1" cy="230112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842418" y="1037506"/>
            <a:ext cx="1989682" cy="4424556"/>
            <a:chOff x="1126435" y="982866"/>
            <a:chExt cx="1479826" cy="4424556"/>
          </a:xfrm>
        </p:grpSpPr>
        <p:grpSp>
          <p:nvGrpSpPr>
            <p:cNvPr id="13" name="Group 12"/>
            <p:cNvGrpSpPr/>
            <p:nvPr/>
          </p:nvGrpSpPr>
          <p:grpSpPr>
            <a:xfrm>
              <a:off x="1141878" y="3594426"/>
              <a:ext cx="1459766" cy="1812996"/>
              <a:chOff x="1044165" y="2462839"/>
              <a:chExt cx="1387455" cy="1994296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044165" y="2462839"/>
                <a:ext cx="1387455" cy="50783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FFFFF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200" b="1" kern="0" dirty="0" err="1">
                    <a:solidFill>
                      <a:srgbClr val="FFFFFF"/>
                    </a:solidFill>
                    <a:latin typeface="Calibri" panose="020F0502020204030204"/>
                  </a:rPr>
                  <a:t>Badan</a:t>
                </a:r>
                <a:r>
                  <a:rPr lang="en-US" sz="1200" b="1" kern="0" dirty="0">
                    <a:solidFill>
                      <a:srgbClr val="FFFFFF"/>
                    </a:solidFill>
                    <a:latin typeface="Calibri" panose="020F0502020204030204"/>
                  </a:rPr>
                  <a:t>/</a:t>
                </a:r>
                <a:r>
                  <a:rPr lang="en-US" sz="1200" b="1" kern="0" dirty="0" err="1">
                    <a:solidFill>
                      <a:srgbClr val="FFFFFF"/>
                    </a:solidFill>
                    <a:latin typeface="Calibri" panose="020F0502020204030204"/>
                  </a:rPr>
                  <a:t>Lembaga</a:t>
                </a:r>
                <a:r>
                  <a:rPr lang="en-US" sz="1200" b="1" kern="0" dirty="0">
                    <a:solidFill>
                      <a:srgbClr val="FFFFFF"/>
                    </a:solidFill>
                    <a:latin typeface="Calibri" panose="020F0502020204030204"/>
                  </a:rPr>
                  <a:t> </a:t>
                </a:r>
                <a:r>
                  <a:rPr lang="en-US" sz="1200" b="1" kern="0" dirty="0" err="1">
                    <a:solidFill>
                      <a:srgbClr val="FFFFFF"/>
                    </a:solidFill>
                    <a:latin typeface="Calibri" panose="020F0502020204030204"/>
                  </a:rPr>
                  <a:t>Akreditasi</a:t>
                </a:r>
                <a:endParaRPr lang="en-US" sz="1200" b="1" kern="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216684" y="3013197"/>
                <a:ext cx="1042415" cy="1443938"/>
                <a:chOff x="999592" y="5424781"/>
                <a:chExt cx="1042415" cy="1375154"/>
              </a:xfrm>
            </p:grpSpPr>
            <p:sp>
              <p:nvSpPr>
                <p:cNvPr id="24" name="Rounded Rectangle 23"/>
                <p:cNvSpPr/>
                <p:nvPr/>
              </p:nvSpPr>
              <p:spPr>
                <a:xfrm>
                  <a:off x="999592" y="5424781"/>
                  <a:ext cx="1042415" cy="630659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rgbClr r="0" g="0" b="0"/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lnSpc>
                      <a:spcPct val="80000"/>
                    </a:lnSpc>
                    <a:defRPr/>
                  </a:pPr>
                  <a:r>
                    <a:rPr lang="en-US" sz="1100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Audit </a:t>
                  </a:r>
                  <a:r>
                    <a:rPr lang="en-US" sz="1100" kern="0" dirty="0" err="1">
                      <a:solidFill>
                        <a:prstClr val="white"/>
                      </a:solidFill>
                      <a:latin typeface="Calibri" panose="020F0502020204030204"/>
                    </a:rPr>
                    <a:t>Mutu</a:t>
                  </a:r>
                  <a:r>
                    <a:rPr lang="en-US" sz="1100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 </a:t>
                  </a:r>
                  <a:r>
                    <a:rPr lang="en-US" sz="1100" kern="0" dirty="0" err="1">
                      <a:solidFill>
                        <a:prstClr val="white"/>
                      </a:solidFill>
                      <a:latin typeface="Calibri" panose="020F0502020204030204"/>
                    </a:rPr>
                    <a:t>Eksternal</a:t>
                  </a:r>
                  <a:endParaRPr lang="en-US" sz="110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999592" y="6169276"/>
                  <a:ext cx="1042415" cy="630659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rgbClr r="0" g="0" b="0"/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000" kern="0" dirty="0" err="1">
                      <a:solidFill>
                        <a:prstClr val="white"/>
                      </a:solidFill>
                      <a:latin typeface="Calibri" panose="020F0502020204030204"/>
                    </a:rPr>
                    <a:t>Penetapan</a:t>
                  </a:r>
                  <a:r>
                    <a:rPr lang="en-US" sz="1000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 </a:t>
                  </a:r>
                  <a:r>
                    <a:rPr lang="en-US" sz="1000" kern="0" dirty="0" err="1">
                      <a:solidFill>
                        <a:prstClr val="white"/>
                      </a:solidFill>
                      <a:latin typeface="Calibri" panose="020F0502020204030204"/>
                    </a:rPr>
                    <a:t>Akreditasi</a:t>
                  </a:r>
                  <a:endParaRPr lang="en-US" sz="100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14" name="Group 13"/>
            <p:cNvGrpSpPr/>
            <p:nvPr/>
          </p:nvGrpSpPr>
          <p:grpSpPr>
            <a:xfrm>
              <a:off x="1126435" y="982866"/>
              <a:ext cx="1479826" cy="2517918"/>
              <a:chOff x="1126435" y="982866"/>
              <a:chExt cx="1479826" cy="251791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126435" y="982866"/>
                <a:ext cx="1479826" cy="251791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kern="0" dirty="0" err="1">
                    <a:solidFill>
                      <a:srgbClr val="FFFFFF"/>
                    </a:solidFill>
                    <a:latin typeface="Calibri"/>
                    <a:cs typeface="Calibri"/>
                  </a:rPr>
                  <a:t>Badan</a:t>
                </a:r>
                <a:r>
                  <a:rPr lang="en-US" sz="1400" b="1" kern="0" dirty="0">
                    <a:solidFill>
                      <a:srgbClr val="FFFFFF"/>
                    </a:solidFill>
                    <a:latin typeface="Calibri"/>
                    <a:cs typeface="Calibri"/>
                  </a:rPr>
                  <a:t>/</a:t>
                </a:r>
                <a:r>
                  <a:rPr lang="en-US" sz="1400" b="1" kern="0" dirty="0" err="1">
                    <a:solidFill>
                      <a:srgbClr val="FFFFFF"/>
                    </a:solidFill>
                    <a:latin typeface="Calibri"/>
                    <a:cs typeface="Calibri"/>
                  </a:rPr>
                  <a:t>Lembaga</a:t>
                </a:r>
                <a:r>
                  <a:rPr lang="en-US" sz="1400" b="1" kern="0" dirty="0">
                    <a:solidFill>
                      <a:srgbClr val="FFFFFF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1400" b="1" kern="0" dirty="0" err="1">
                    <a:solidFill>
                      <a:srgbClr val="FFFFFF"/>
                    </a:solidFill>
                    <a:latin typeface="Calibri"/>
                    <a:cs typeface="Calibri"/>
                  </a:rPr>
                  <a:t>Standarisasi</a:t>
                </a:r>
                <a:endParaRPr lang="en-US" sz="1400" b="1" dirty="0">
                  <a:latin typeface="Calibri"/>
                  <a:cs typeface="Calibri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190185" y="2150274"/>
                <a:ext cx="1327060" cy="573326"/>
              </a:xfrm>
              <a:prstGeom prst="roundRect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rgbClr val="FFFF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1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Penetapan</a:t>
                </a:r>
                <a:r>
                  <a:rPr lang="en-US" sz="11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1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Standar</a:t>
                </a:r>
                <a:r>
                  <a:rPr lang="en-US" sz="11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1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Mutu</a:t>
                </a:r>
                <a:endParaRPr lang="en-US" sz="1100" b="1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190185" y="2798690"/>
                <a:ext cx="1327060" cy="573326"/>
              </a:xfrm>
              <a:prstGeom prst="roundRect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rgbClr val="FFFF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1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Pembuatan</a:t>
                </a:r>
                <a:r>
                  <a:rPr lang="en-US" sz="11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1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Strategi</a:t>
                </a:r>
                <a:r>
                  <a:rPr lang="en-US" sz="11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1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Peningkatan</a:t>
                </a:r>
                <a:r>
                  <a:rPr lang="en-US" sz="11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1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Mutu</a:t>
                </a:r>
                <a:endParaRPr lang="en-US" sz="1100" b="1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1190185" y="1501858"/>
                <a:ext cx="1327060" cy="573326"/>
              </a:xfrm>
              <a:prstGeom prst="roundRect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rgbClr val="FFFF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1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Evaluasi</a:t>
                </a:r>
                <a:r>
                  <a:rPr lang="en-US" sz="11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1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Pencapaian</a:t>
                </a:r>
                <a:r>
                  <a:rPr lang="en-US" sz="1100" b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100" b="1" kern="0" dirty="0" err="1">
                    <a:solidFill>
                      <a:prstClr val="white"/>
                    </a:solidFill>
                    <a:latin typeface="Calibri" panose="020F0502020204030204"/>
                  </a:rPr>
                  <a:t>Mutu</a:t>
                </a:r>
                <a:endParaRPr lang="en-US" sz="1100" b="1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59" name="Left-Right Arrow 58"/>
          <p:cNvSpPr/>
          <p:nvPr/>
        </p:nvSpPr>
        <p:spPr>
          <a:xfrm>
            <a:off x="3873003" y="4117576"/>
            <a:ext cx="557543" cy="365992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60" name="Left-Right Arrow 59"/>
          <p:cNvSpPr/>
          <p:nvPr/>
        </p:nvSpPr>
        <p:spPr>
          <a:xfrm>
            <a:off x="3873003" y="2229138"/>
            <a:ext cx="557543" cy="365992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2155364" y="119410"/>
            <a:ext cx="7881275" cy="64008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000" dirty="0"/>
              <a:t>SISTEM PENJAMINAN MUTU PENDIDIKAN DASAR DAN MENENGAH </a:t>
            </a:r>
            <a:r>
              <a:rPr lang="en-US" sz="1600" dirty="0"/>
              <a:t>(</a:t>
            </a:r>
            <a:r>
              <a:rPr lang="en-US" sz="1600" dirty="0" err="1"/>
              <a:t>Permendikbud</a:t>
            </a:r>
            <a:r>
              <a:rPr lang="en-US" sz="1600" dirty="0"/>
              <a:t> 28/2016)</a:t>
            </a:r>
            <a:endParaRPr lang="id-ID" sz="2000" dirty="0"/>
          </a:p>
        </p:txBody>
      </p:sp>
      <p:sp>
        <p:nvSpPr>
          <p:cNvPr id="32" name="Slide Number Placeholder 3"/>
          <p:cNvSpPr txBox="1">
            <a:spLocks/>
          </p:cNvSpPr>
          <p:nvPr/>
        </p:nvSpPr>
        <p:spPr>
          <a:xfrm>
            <a:off x="11248930" y="6230904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57AF16DE-A0D5-4438-950F-5B1E159C2C28}" type="slidenum">
              <a:rPr lang="en-US">
                <a:solidFill>
                  <a:prstClr val="white"/>
                </a:solidFill>
                <a:latin typeface="Century Gothic"/>
              </a:rPr>
              <a:pPr defTabSz="914400">
                <a:defRPr/>
              </a:pPr>
              <a:t>6</a:t>
            </a:fld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1827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857" y="153616"/>
            <a:ext cx="8987118" cy="908702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err="1"/>
              <a:t>Contoh</a:t>
            </a:r>
            <a:r>
              <a:rPr lang="en-US" sz="2800" dirty="0"/>
              <a:t> </a:t>
            </a:r>
            <a:r>
              <a:rPr lang="en-US" sz="2800" dirty="0" err="1"/>
              <a:t>Lembar</a:t>
            </a:r>
            <a:r>
              <a:rPr lang="en-US" sz="2800" dirty="0"/>
              <a:t> </a:t>
            </a:r>
            <a:r>
              <a:rPr lang="en-US" sz="2800" dirty="0" err="1" smtClean="0"/>
              <a:t>Kerja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err="1" smtClean="0"/>
              <a:t>Indikator</a:t>
            </a:r>
            <a:r>
              <a:rPr lang="en-US" sz="2800" dirty="0" smtClean="0"/>
              <a:t> </a:t>
            </a:r>
            <a:r>
              <a:rPr lang="en-US" sz="2800" dirty="0" err="1"/>
              <a:t>Evaluasi</a:t>
            </a:r>
            <a:r>
              <a:rPr lang="en-US" sz="2800" dirty="0"/>
              <a:t> </a:t>
            </a:r>
            <a:r>
              <a:rPr lang="en-US" sz="2800" dirty="0" err="1"/>
              <a:t>Pelaksanaan</a:t>
            </a:r>
            <a:r>
              <a:rPr lang="en-US" sz="2800" dirty="0"/>
              <a:t> </a:t>
            </a:r>
            <a:r>
              <a:rPr lang="en-US" sz="2800" dirty="0" err="1"/>
              <a:t>Pemenuhan</a:t>
            </a:r>
            <a:r>
              <a:rPr lang="en-US" sz="2800" dirty="0"/>
              <a:t> </a:t>
            </a:r>
            <a:r>
              <a:rPr lang="en-US" sz="2800" dirty="0" err="1"/>
              <a:t>Mutu</a:t>
            </a:r>
            <a:endParaRPr lang="en-US" sz="2800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470647" y="1223682"/>
            <a:ext cx="11241741" cy="363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solidFill>
                  <a:prstClr val="black"/>
                </a:solidFill>
              </a:rPr>
              <a:t>Masalah</a:t>
            </a:r>
            <a:r>
              <a:rPr lang="en-US" sz="1800" dirty="0">
                <a:solidFill>
                  <a:prstClr val="black"/>
                </a:solidFill>
              </a:rPr>
              <a:t>: </a:t>
            </a:r>
            <a:r>
              <a:rPr lang="en-US" sz="1800" dirty="0" err="1">
                <a:solidFill>
                  <a:prstClr val="black"/>
                </a:solidFill>
              </a:rPr>
              <a:t>Indeks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capaian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sikap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kepedulian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siswa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terhadap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kebersihan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sekolah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rendah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sangat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rendah</a:t>
            </a:r>
            <a:endParaRPr lang="en-US" sz="1800" dirty="0">
              <a:solidFill>
                <a:prstClr val="black"/>
              </a:solidFill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511317"/>
              </p:ext>
            </p:extLst>
          </p:nvPr>
        </p:nvGraphicFramePr>
        <p:xfrm>
          <a:off x="468917" y="1799662"/>
          <a:ext cx="11243470" cy="4254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96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4706">
                  <a:extLst>
                    <a:ext uri="{9D8B030D-6E8A-4147-A177-3AD203B41FA5}">
                      <a16:colId xmlns:a16="http://schemas.microsoft.com/office/drawing/2014/main" xmlns="" val="3927157698"/>
                    </a:ext>
                  </a:extLst>
                </a:gridCol>
                <a:gridCol w="15464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28659">
                  <a:extLst>
                    <a:ext uri="{9D8B030D-6E8A-4147-A177-3AD203B41FA5}">
                      <a16:colId xmlns:a16="http://schemas.microsoft.com/office/drawing/2014/main" xmlns="" val="2132589959"/>
                    </a:ext>
                  </a:extLst>
                </a:gridCol>
                <a:gridCol w="16062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2918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Program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Kegiatan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Capaian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Kesimpulan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dan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Rekomendasi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2918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Proses</a:t>
                      </a:r>
                    </a:p>
                  </a:txBody>
                  <a:tcP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Output</a:t>
                      </a:r>
                    </a:p>
                  </a:txBody>
                  <a:tcP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Outcome</a:t>
                      </a:r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85547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Perbaikan</a:t>
                      </a:r>
                      <a:r>
                        <a:rPr lang="en-US" sz="1600" dirty="0"/>
                        <a:t> KTSP </a:t>
                      </a:r>
                      <a:r>
                        <a:rPr lang="en-US" sz="1600" dirty="0" err="1"/>
                        <a:t>dalam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pengembangan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kompetensi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sikap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kepedulian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terhadap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lingkungan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Pelatihan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Penyusunan</a:t>
                      </a:r>
                      <a:r>
                        <a:rPr lang="en-US" sz="1600" dirty="0"/>
                        <a:t> KTSP </a:t>
                      </a:r>
                      <a:r>
                        <a:rPr lang="en-US" sz="1600" dirty="0" err="1"/>
                        <a:t>dalam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Pengembangan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kompetensi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sikap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kepedulian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terhadap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lingkungan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% serapan anggaran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0" indent="-1206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Progres capaian keterlaksanaan pelatihan</a:t>
                      </a:r>
                    </a:p>
                    <a:p>
                      <a:pPr marL="120650" indent="-1206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Kualitas Pelatihan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Jumlah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peserta</a:t>
                      </a:r>
                      <a:r>
                        <a:rPr lang="en-US" sz="1600" dirty="0"/>
                        <a:t> yang </a:t>
                      </a:r>
                      <a:r>
                        <a:rPr lang="en-US" sz="1600" dirty="0" err="1"/>
                        <a:t>berkompeten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dalam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menyusun</a:t>
                      </a:r>
                      <a:r>
                        <a:rPr lang="en-US" sz="1600" dirty="0"/>
                        <a:t> KTSP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 err="1"/>
                        <a:t>Meningkatnya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kepedulian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terhadap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kebersihan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sekolah</a:t>
                      </a:r>
                      <a:r>
                        <a:rPr lang="en-US" sz="1600" dirty="0"/>
                        <a:t> yang </a:t>
                      </a:r>
                      <a:r>
                        <a:rPr lang="en-US" sz="1600" dirty="0" err="1"/>
                        <a:t>ditunjukkan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dengan</a:t>
                      </a:r>
                      <a:r>
                        <a:rPr lang="en-US" sz="1600" dirty="0"/>
                        <a:t>: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85547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Workshop Penyusunan KTSP dalam Pengembangan kompetensi sikap kepedulian terhadap lingkungan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% serapan anggaran</a:t>
                      </a:r>
                    </a:p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0" indent="-1206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/>
                        <a:t>Progres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capaian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keterlaksanaan</a:t>
                      </a:r>
                      <a:r>
                        <a:rPr lang="en-US" sz="1600" dirty="0"/>
                        <a:t> workshop</a:t>
                      </a:r>
                    </a:p>
                    <a:p>
                      <a:pPr marL="120650" indent="-1206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/>
                        <a:t>Kualitas</a:t>
                      </a:r>
                      <a:r>
                        <a:rPr lang="en-US" sz="1600" dirty="0"/>
                        <a:t> workshop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KTSP yang </a:t>
                      </a:r>
                      <a:r>
                        <a:rPr lang="en-US" sz="1600" dirty="0" err="1"/>
                        <a:t>disempurnakan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470215" y="130631"/>
            <a:ext cx="9220196" cy="931688"/>
          </a:xfrm>
          <a:prstGeom prst="round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4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32330" y="30276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d-ID" sz="8000" dirty="0" smtClean="0"/>
              <a:t>TERIMA KASIH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037690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5364" y="146304"/>
            <a:ext cx="7881275" cy="6400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/>
              <a:t>PRINSIP </a:t>
            </a:r>
            <a:r>
              <a:rPr lang="en-US" sz="3200"/>
              <a:t>PELAKSANAAN SPMI</a:t>
            </a:r>
            <a:endParaRPr lang="id-ID" sz="3200" dirty="0"/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155364" y="950978"/>
          <a:ext cx="8055437" cy="561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3"/>
          <p:cNvSpPr txBox="1">
            <a:spLocks/>
          </p:cNvSpPr>
          <p:nvPr/>
        </p:nvSpPr>
        <p:spPr>
          <a:xfrm>
            <a:off x="7981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57AF16DE-A0D5-4438-950F-5B1E159C2C28}" type="slidenum">
              <a:rPr lang="en-US">
                <a:solidFill>
                  <a:prstClr val="white"/>
                </a:solidFill>
                <a:latin typeface="Century Gothic"/>
              </a:rPr>
              <a:pPr defTabSz="914400">
                <a:defRPr/>
              </a:pPr>
              <a:t>7</a:t>
            </a:fld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3808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5237736" y="2234931"/>
            <a:ext cx="167334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266764" y="3911674"/>
            <a:ext cx="167334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266764" y="4726804"/>
            <a:ext cx="167334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266764" y="5517478"/>
            <a:ext cx="167334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133854" y="2237732"/>
            <a:ext cx="1438374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162882" y="3929246"/>
            <a:ext cx="1438374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162882" y="4725721"/>
            <a:ext cx="1438374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62882" y="5526905"/>
            <a:ext cx="1438374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391" y="192295"/>
            <a:ext cx="8256613" cy="494554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PMP, SNP, AKREDITASI, DAN NILAI UN</a:t>
            </a:r>
          </a:p>
        </p:txBody>
      </p:sp>
      <p:sp>
        <p:nvSpPr>
          <p:cNvPr id="3" name="Rectangle 2"/>
          <p:cNvSpPr/>
          <p:nvPr/>
        </p:nvSpPr>
        <p:spPr>
          <a:xfrm>
            <a:off x="2031984" y="2234268"/>
            <a:ext cx="1780745" cy="8012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err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Mandiri</a:t>
            </a:r>
            <a:endParaRPr lang="en-US" sz="2000" b="1" dirty="0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1984" y="3916617"/>
            <a:ext cx="1780745" cy="81314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II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31984" y="4729728"/>
            <a:ext cx="1780745" cy="79747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43382" y="2233952"/>
            <a:ext cx="1780745" cy="6612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SNP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42893" y="3555185"/>
            <a:ext cx="1780745" cy="6612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err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Menuju</a:t>
            </a:r>
            <a:r>
              <a:rPr lang="en-US" sz="2000" b="1" dirty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 SNP III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42893" y="4212657"/>
            <a:ext cx="1780745" cy="6612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err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Menuju</a:t>
            </a:r>
            <a:r>
              <a:rPr lang="en-US" sz="2000" b="1" dirty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 SNP 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42893" y="4865919"/>
            <a:ext cx="1780745" cy="66128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Menuju</a:t>
            </a:r>
            <a:r>
              <a:rPr lang="en-US" sz="2000" b="1" dirty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 SNP 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60797" y="2239355"/>
            <a:ext cx="1780745" cy="78677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60797" y="3916617"/>
            <a:ext cx="1780745" cy="81314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60797" y="4729762"/>
            <a:ext cx="1780745" cy="7974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TT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30061" y="2234267"/>
            <a:ext cx="1780745" cy="8145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&gt;80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530061" y="3927127"/>
            <a:ext cx="1780745" cy="80263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 b="1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30061" y="4729762"/>
            <a:ext cx="1780745" cy="7974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 b="1">
              <a:solidFill>
                <a:prstClr val="white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1641" y="1738940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SPMI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74494" y="1758076"/>
            <a:ext cx="6591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SNP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79435" y="1800126"/>
            <a:ext cx="1300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200" b="1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Akreditasi</a:t>
            </a:r>
            <a:endParaRPr lang="en-US" sz="2200" b="1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071086" y="1820220"/>
            <a:ext cx="5180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UN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3902346" y="4491698"/>
            <a:ext cx="215105" cy="2343404"/>
          </a:xfrm>
          <a:prstGeom prst="rightBrace">
            <a:avLst>
              <a:gd name="adj1" fmla="val 8333"/>
              <a:gd name="adj2" fmla="val 5049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47391" y="5767876"/>
            <a:ext cx="392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black"/>
                </a:solidFill>
                <a:latin typeface="Tw Cen MT" panose="020B0602020104020603"/>
              </a:rPr>
              <a:t>Pemerintah,Pemda</a:t>
            </a:r>
            <a:r>
              <a:rPr lang="en-US" dirty="0">
                <a:solidFill>
                  <a:prstClr val="black"/>
                </a:solidFill>
                <a:latin typeface="Tw Cen MT" panose="020B0602020104020603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w Cen MT" panose="020B0602020104020603"/>
              </a:rPr>
              <a:t>Sekolah</a:t>
            </a:r>
            <a:r>
              <a:rPr lang="en-US" dirty="0">
                <a:solidFill>
                  <a:prstClr val="black"/>
                </a:solidFill>
                <a:latin typeface="Tw Cen MT" panose="020B0602020104020603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w Cen MT" panose="020B0602020104020603"/>
              </a:rPr>
              <a:t>Masyarakat</a:t>
            </a:r>
            <a:endParaRPr lang="en-US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02816" y="5521408"/>
            <a:ext cx="58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w Cen MT" panose="020B0602020104020603"/>
              </a:rPr>
              <a:t>BAN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122248" y="552140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w Cen MT" panose="020B0602020104020603"/>
              </a:rPr>
              <a:t>BSNP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31984" y="936398"/>
            <a:ext cx="8269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i="1" dirty="0" err="1">
                <a:latin typeface="Calibri Light" panose="020F0302020204030204" pitchFamily="34" charset="0"/>
              </a:rPr>
              <a:t>Pada</a:t>
            </a:r>
            <a:r>
              <a:rPr lang="en-US" sz="2000" i="1" dirty="0">
                <a:latin typeface="Calibri Light" panose="020F0302020204030204" pitchFamily="34" charset="0"/>
              </a:rPr>
              <a:t> </a:t>
            </a:r>
            <a:r>
              <a:rPr lang="en-US" sz="2000" i="1" dirty="0" err="1">
                <a:latin typeface="Calibri Light" panose="020F0302020204030204" pitchFamily="34" charset="0"/>
              </a:rPr>
              <a:t>saat</a:t>
            </a:r>
            <a:r>
              <a:rPr lang="en-US" sz="2000" i="1" dirty="0">
                <a:latin typeface="Calibri Light" panose="020F0302020204030204" pitchFamily="34" charset="0"/>
              </a:rPr>
              <a:t> </a:t>
            </a:r>
            <a:r>
              <a:rPr lang="en-US" sz="2000" i="1" dirty="0" err="1">
                <a:latin typeface="Calibri Light" panose="020F0302020204030204" pitchFamily="34" charset="0"/>
              </a:rPr>
              <a:t>seluruh</a:t>
            </a:r>
            <a:r>
              <a:rPr lang="en-US" sz="2000" i="1" dirty="0">
                <a:latin typeface="Calibri Light" panose="020F0302020204030204" pitchFamily="34" charset="0"/>
              </a:rPr>
              <a:t> proses </a:t>
            </a:r>
            <a:r>
              <a:rPr lang="en-US" sz="2000" i="1" dirty="0" err="1">
                <a:latin typeface="Calibri Light" panose="020F0302020204030204" pitchFamily="34" charset="0"/>
              </a:rPr>
              <a:t>dilakukan</a:t>
            </a:r>
            <a:r>
              <a:rPr lang="en-US" sz="2000" i="1" dirty="0">
                <a:latin typeface="Calibri Light" panose="020F0302020204030204" pitchFamily="34" charset="0"/>
              </a:rPr>
              <a:t> </a:t>
            </a:r>
            <a:r>
              <a:rPr lang="en-US" sz="2000" i="1" dirty="0" err="1">
                <a:latin typeface="Calibri Light" panose="020F0302020204030204" pitchFamily="34" charset="0"/>
              </a:rPr>
              <a:t>dengan</a:t>
            </a:r>
            <a:r>
              <a:rPr lang="en-US" sz="2000" i="1" dirty="0">
                <a:latin typeface="Calibri Light" panose="020F0302020204030204" pitchFamily="34" charset="0"/>
              </a:rPr>
              <a:t> </a:t>
            </a:r>
            <a:r>
              <a:rPr lang="en-US" sz="2000" i="1" dirty="0" err="1">
                <a:latin typeface="Calibri Light" panose="020F0302020204030204" pitchFamily="34" charset="0"/>
              </a:rPr>
              <a:t>baik</a:t>
            </a:r>
            <a:r>
              <a:rPr lang="en-US" sz="2000" i="1" dirty="0">
                <a:latin typeface="Calibri Light" panose="020F0302020204030204" pitchFamily="34" charset="0"/>
              </a:rPr>
              <a:t> </a:t>
            </a:r>
            <a:r>
              <a:rPr lang="en-US" sz="2000" i="1" dirty="0" err="1">
                <a:latin typeface="Calibri Light" panose="020F0302020204030204" pitchFamily="34" charset="0"/>
              </a:rPr>
              <a:t>dan</a:t>
            </a:r>
            <a:r>
              <a:rPr lang="en-US" sz="2000" i="1" dirty="0">
                <a:latin typeface="Calibri Light" panose="020F0302020204030204" pitchFamily="34" charset="0"/>
              </a:rPr>
              <a:t> </a:t>
            </a:r>
            <a:r>
              <a:rPr lang="en-US" sz="2000" i="1" dirty="0" err="1">
                <a:latin typeface="Calibri Light" panose="020F0302020204030204" pitchFamily="34" charset="0"/>
              </a:rPr>
              <a:t>benar</a:t>
            </a:r>
            <a:r>
              <a:rPr lang="en-US" sz="2000" i="1" dirty="0">
                <a:latin typeface="Calibri Light" panose="020F0302020204030204" pitchFamily="34" charset="0"/>
              </a:rPr>
              <a:t> </a:t>
            </a:r>
            <a:r>
              <a:rPr lang="en-US" sz="2000" i="1" dirty="0" err="1">
                <a:latin typeface="Calibri Light" panose="020F0302020204030204" pitchFamily="34" charset="0"/>
              </a:rPr>
              <a:t>seharusnya</a:t>
            </a:r>
            <a:r>
              <a:rPr lang="en-US" sz="2000" i="1" dirty="0">
                <a:latin typeface="Calibri Light" panose="020F0302020204030204" pitchFamily="34" charset="0"/>
              </a:rPr>
              <a:t> </a:t>
            </a:r>
            <a:r>
              <a:rPr lang="en-US" sz="2000" i="1" dirty="0" err="1">
                <a:latin typeface="Calibri Light" panose="020F0302020204030204" pitchFamily="34" charset="0"/>
              </a:rPr>
              <a:t>akan</a:t>
            </a:r>
            <a:r>
              <a:rPr lang="en-US" sz="2000" i="1" dirty="0">
                <a:latin typeface="Calibri Light" panose="020F0302020204030204" pitchFamily="34" charset="0"/>
              </a:rPr>
              <a:t> </a:t>
            </a:r>
            <a:r>
              <a:rPr lang="en-US" sz="2000" i="1" dirty="0" err="1">
                <a:latin typeface="Calibri Light" panose="020F0302020204030204" pitchFamily="34" charset="0"/>
              </a:rPr>
              <a:t>menunjukan</a:t>
            </a:r>
            <a:r>
              <a:rPr lang="en-US" sz="2000" i="1" dirty="0">
                <a:latin typeface="Calibri Light" panose="020F0302020204030204" pitchFamily="34" charset="0"/>
              </a:rPr>
              <a:t> </a:t>
            </a:r>
            <a:r>
              <a:rPr lang="en-US" sz="2000" i="1" dirty="0" err="1">
                <a:latin typeface="Calibri Light" panose="020F0302020204030204" pitchFamily="34" charset="0"/>
              </a:rPr>
              <a:t>hasil</a:t>
            </a:r>
            <a:r>
              <a:rPr lang="en-US" sz="2000" i="1" dirty="0">
                <a:latin typeface="Calibri Light" panose="020F0302020204030204" pitchFamily="34" charset="0"/>
              </a:rPr>
              <a:t> </a:t>
            </a:r>
            <a:r>
              <a:rPr lang="en-US" sz="2000" i="1" dirty="0" err="1">
                <a:latin typeface="Calibri Light" panose="020F0302020204030204" pitchFamily="34" charset="0"/>
              </a:rPr>
              <a:t>yg</a:t>
            </a:r>
            <a:r>
              <a:rPr lang="en-US" sz="2000" i="1" dirty="0">
                <a:latin typeface="Calibri Light" panose="020F0302020204030204" pitchFamily="34" charset="0"/>
              </a:rPr>
              <a:t> </a:t>
            </a:r>
            <a:r>
              <a:rPr lang="en-US" sz="2000" i="1" dirty="0" err="1">
                <a:latin typeface="Calibri Light" panose="020F0302020204030204" pitchFamily="34" charset="0"/>
              </a:rPr>
              <a:t>konsisten</a:t>
            </a:r>
            <a:endParaRPr lang="en-US" sz="2000" i="1" dirty="0">
              <a:latin typeface="Calibri Light" panose="020F0302020204030204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7523729" y="2236591"/>
            <a:ext cx="167334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552757" y="3921102"/>
            <a:ext cx="167334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552757" y="4715212"/>
            <a:ext cx="167334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552757" y="5419330"/>
            <a:ext cx="167334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266764" y="3018873"/>
            <a:ext cx="167334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162882" y="3021674"/>
            <a:ext cx="1438374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2031984" y="3035854"/>
            <a:ext cx="1780745" cy="8912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III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143382" y="2887770"/>
            <a:ext cx="1780745" cy="66128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Menuju</a:t>
            </a:r>
            <a:r>
              <a:rPr lang="en-US" sz="2000" b="1" dirty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 SNP IV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360797" y="3035855"/>
            <a:ext cx="1780745" cy="88179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530061" y="3049164"/>
            <a:ext cx="1780745" cy="87790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 b="1" dirty="0">
              <a:solidFill>
                <a:prstClr val="white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7552757" y="3031043"/>
            <a:ext cx="167334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/>
          <a:p>
            <a:r>
              <a:rPr lang="id-ID" dirty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50703-BF91-40A9-8F45-0C9AF11D2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667" y="3020992"/>
            <a:ext cx="10351625" cy="1365813"/>
          </a:xfrm>
          <a:noFill/>
        </p:spPr>
        <p:txBody>
          <a:bodyPr anchor="ctr">
            <a:noAutofit/>
          </a:bodyPr>
          <a:lstStyle/>
          <a:p>
            <a:pPr marL="365125"/>
            <a:r>
              <a:rPr lang="id-ID" sz="4000" dirty="0"/>
              <a:t>KETERKAITAN SEKOLAH </a:t>
            </a:r>
            <a:r>
              <a:rPr lang="id-ID" sz="4000" dirty="0" smtClean="0"/>
              <a:t>model/rujukan </a:t>
            </a:r>
            <a:r>
              <a:rPr lang="id-ID" sz="4000" dirty="0"/>
              <a:t>DAN SEKOLAH IMBAS</a:t>
            </a:r>
          </a:p>
        </p:txBody>
      </p:sp>
      <p:pic>
        <p:nvPicPr>
          <p:cNvPr id="3" name="Gambar 4">
            <a:extLst>
              <a:ext uri="{FF2B5EF4-FFF2-40B4-BE49-F238E27FC236}">
                <a16:creationId xmlns:a16="http://schemas.microsoft.com/office/drawing/2014/main" xmlns="" id="{9CEFF0F9-71BA-4528-AB04-EB69BF9E1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3" y="594047"/>
            <a:ext cx="1124643" cy="1128169"/>
          </a:xfrm>
          <a:prstGeom prst="rect">
            <a:avLst/>
          </a:prstGeom>
        </p:spPr>
      </p:pic>
      <p:sp>
        <p:nvSpPr>
          <p:cNvPr id="4" name="Kotak Teks 8">
            <a:extLst>
              <a:ext uri="{FF2B5EF4-FFF2-40B4-BE49-F238E27FC236}">
                <a16:creationId xmlns:a16="http://schemas.microsoft.com/office/drawing/2014/main" xmlns="" id="{966EC212-AEC9-468A-B160-12BE4CE59805}"/>
              </a:ext>
            </a:extLst>
          </p:cNvPr>
          <p:cNvSpPr txBox="1"/>
          <p:nvPr/>
        </p:nvSpPr>
        <p:spPr>
          <a:xfrm>
            <a:off x="2136711" y="692491"/>
            <a:ext cx="341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Sistem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Penjaminan Mutu 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Internal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600" b="1" noProof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Majene, Mei</a:t>
            </a:r>
            <a:r>
              <a:rPr kumimoji="0" lang="id-ID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2019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104E99F2-7968-48D4-A2E4-9E0BAA94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fld id="{F9036A72-EF4D-4486-A23C-054FE2E2A8D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Gambar 2">
            <a:extLst>
              <a:ext uri="{FF2B5EF4-FFF2-40B4-BE49-F238E27FC236}">
                <a16:creationId xmlns:a16="http://schemas.microsoft.com/office/drawing/2014/main" xmlns="" id="{A1CBD530-5ED1-455D-8286-1C4AB4331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28" y="4708037"/>
            <a:ext cx="2240119" cy="15836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7017" y="5039675"/>
            <a:ext cx="493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latin typeface="Agency FB" panose="020B0503020202020204" pitchFamily="34" charset="0"/>
              </a:rPr>
              <a:t>Kementerian Pendidikan dan Kebudayaan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Lembaga Penjaminan Mutu Pendidikan (LPMP) </a:t>
            </a:r>
          </a:p>
          <a:p>
            <a:r>
              <a:rPr lang="id-ID" sz="2400" b="1" dirty="0" smtClean="0">
                <a:latin typeface="Agency FB" panose="020B0503020202020204" pitchFamily="34" charset="0"/>
              </a:rPr>
              <a:t>Sulawesi Barat</a:t>
            </a:r>
            <a:endParaRPr lang="id-ID" sz="24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4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OWEET-CORP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4073</TotalTime>
  <Words>6000</Words>
  <Application>Microsoft Office PowerPoint</Application>
  <PresentationFormat>Widescreen</PresentationFormat>
  <Paragraphs>1918</Paragraphs>
  <Slides>61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9" baseType="lpstr">
      <vt:lpstr>MS PGothic</vt:lpstr>
      <vt:lpstr>Agency FB</vt:lpstr>
      <vt:lpstr>Arial</vt:lpstr>
      <vt:lpstr>Arial Black</vt:lpstr>
      <vt:lpstr>Arial Narrow</vt:lpstr>
      <vt:lpstr>Bookman Old Style</vt:lpstr>
      <vt:lpstr>Calibri</vt:lpstr>
      <vt:lpstr>Calibri Light</vt:lpstr>
      <vt:lpstr>Century Gothic</vt:lpstr>
      <vt:lpstr>Corbel</vt:lpstr>
      <vt:lpstr>Courier New</vt:lpstr>
      <vt:lpstr>Franklin Gothic Medium Cond</vt:lpstr>
      <vt:lpstr>Tahoma</vt:lpstr>
      <vt:lpstr>Times New Roman</vt:lpstr>
      <vt:lpstr>Tw Cen MT</vt:lpstr>
      <vt:lpstr>Tw Cen MT Condensed</vt:lpstr>
      <vt:lpstr>Wingdings</vt:lpstr>
      <vt:lpstr>SHOWEET-CORPO</vt:lpstr>
      <vt:lpstr> implementasi SPMI pada sekolah model tahun 2019</vt:lpstr>
      <vt:lpstr>Strategi implementasi pmp</vt:lpstr>
      <vt:lpstr>“MUTU”</vt:lpstr>
      <vt:lpstr>PENJAMINAN MUTU PENDIDIKAN  Penjaminan mutu pendidikan: Suatu mekanisme yang sistematis, terintegrasi dan berkelanjutan untuk memastikan bahwa seluruh proses pendidikan sesuai dengan standar mutu (Permendikbud No. 28/2016)</vt:lpstr>
      <vt:lpstr>PENJAMINAN MUTU PENDIDIKAN</vt:lpstr>
      <vt:lpstr>SISTEM PENJAMINAN MUTU PENDIDIKAN DASAR DAN MENENGAH (Permendikbud 28/2016)</vt:lpstr>
      <vt:lpstr>PRINSIP PELAKSANAAN SPMI</vt:lpstr>
      <vt:lpstr>PMP, SNP, AKREDITASI, DAN NILAI UN</vt:lpstr>
      <vt:lpstr>KETERKAITAN SEKOLAH model/rujukan DAN SEKOLAH IMBAS</vt:lpstr>
      <vt:lpstr>PowerPoint Presentation</vt:lpstr>
      <vt:lpstr>INDIKATOR KEBERHASILAN</vt:lpstr>
      <vt:lpstr>PROSEDUR PENGEMBANGAN</vt:lpstr>
      <vt:lpstr>PEMBAGIAN PERANAN </vt:lpstr>
      <vt:lpstr>KETERKAITAN RAPOR MUTU  DAN INSTRUMEN PEMETAAN MUTU</vt:lpstr>
      <vt:lpstr>Standar Nasional Pendidikan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DESKRIPSI INDIKATOR MUTU DALAM STANDAR NASIONAL PENDIDIKAN  </vt:lpstr>
      <vt:lpstr>BUKU DESKRIPSI INDIKATOR MUTU DALAM STANDAR NASIONAL PENDIDIKAN  </vt:lpstr>
      <vt:lpstr>KUESIONER PEMETAAN MUTU</vt:lpstr>
      <vt:lpstr>KUESIONER PEMETAAN MUTU</vt:lpstr>
      <vt:lpstr>MEMBACA RAPOR MUTU</vt:lpstr>
      <vt:lpstr>PowerPoint Presentation</vt:lpstr>
      <vt:lpstr>PowerPoint Presentation</vt:lpstr>
      <vt:lpstr>VALIDITAS DAN KETERSEDIAAN DATA</vt:lpstr>
      <vt:lpstr>PowerPoint Presentation</vt:lpstr>
      <vt:lpstr>PowerPoint Presentation</vt:lpstr>
      <vt:lpstr>MEMANFAATKAN DATA MUTU</vt:lpstr>
      <vt:lpstr>PowerPoint Presentation</vt:lpstr>
      <vt:lpstr>1. Pemanfaatan Peta Mutu untuk Perencanaan BOS</vt:lpstr>
      <vt:lpstr>2. Pemanfaatan untuk Perencanaan Sarana dan Prasarana</vt:lpstr>
      <vt:lpstr>3. Pemanfaatan Peta Mutu untuk Perencanaan Implementasi K13</vt:lpstr>
      <vt:lpstr>4. Pemanfaatan Peta Mutu untuk Perencanaan Pelatihan Guru</vt:lpstr>
      <vt:lpstr>5. Pemanfaatan Peta Mutu untuk Perencanaan Pelatihan Kepala Sekolah dan Tenaga Kependidikan</vt:lpstr>
      <vt:lpstr>6. Mencari akar permasalahan Capaian UN</vt:lpstr>
      <vt:lpstr>PowerPoint Presentation</vt:lpstr>
      <vt:lpstr>Siklus SPMI</vt:lpstr>
      <vt:lpstr>REFERENSI</vt:lpstr>
      <vt:lpstr>SISTEM PENJAMINAN MUTU INTERNAL</vt:lpstr>
      <vt:lpstr>Penetapan Standar Mutu</vt:lpstr>
      <vt:lpstr>Lembar Kerja Analisis Data Mutu</vt:lpstr>
      <vt:lpstr>PowerPoint Presentation</vt:lpstr>
      <vt:lpstr>Lembar Kerja Analisis Data Mutu</vt:lpstr>
      <vt:lpstr>PowerPoint Presentation</vt:lpstr>
      <vt:lpstr>Lembar Kerja Analisis Data Mutu</vt:lpstr>
      <vt:lpstr>PowerPoint Presentation</vt:lpstr>
      <vt:lpstr>Rencana Peningkatan Mutu</vt:lpstr>
      <vt:lpstr>Lembar Kerja Penyusunan Rencana Peningkatan Mutu</vt:lpstr>
      <vt:lpstr>Implementasi Pemenuhan Mutu</vt:lpstr>
      <vt:lpstr>Contoh Lembar Kerja  Implementasi Peningkatan Mutu </vt:lpstr>
      <vt:lpstr>Evaluasi Pemenuhan Mutu</vt:lpstr>
      <vt:lpstr>Rekomendasi Hasil Evaluasi</vt:lpstr>
      <vt:lpstr>Contoh Lembar Kerja  Indikator Evaluasi Pelaksanaan Pemenuhan Mutu</vt:lpstr>
      <vt:lpstr>TERIMA KASIH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 Workshop 1</dc:title>
  <dc:creator>Bagian PPA</dc:creator>
  <cp:lastModifiedBy>ASUS</cp:lastModifiedBy>
  <cp:revision>277</cp:revision>
  <dcterms:created xsi:type="dcterms:W3CDTF">2019-02-19T03:54:32Z</dcterms:created>
  <dcterms:modified xsi:type="dcterms:W3CDTF">2019-06-22T17:24:47Z</dcterms:modified>
</cp:coreProperties>
</file>